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8" r:id="rId2"/>
  </p:sldMasterIdLst>
  <p:notesMasterIdLst>
    <p:notesMasterId r:id="rId29"/>
  </p:notesMasterIdLst>
  <p:sldIdLst>
    <p:sldId id="256" r:id="rId3"/>
    <p:sldId id="257" r:id="rId4"/>
    <p:sldId id="272" r:id="rId5"/>
    <p:sldId id="284" r:id="rId6"/>
    <p:sldId id="273" r:id="rId7"/>
    <p:sldId id="274" r:id="rId8"/>
    <p:sldId id="275" r:id="rId9"/>
    <p:sldId id="276" r:id="rId10"/>
    <p:sldId id="277" r:id="rId11"/>
    <p:sldId id="278" r:id="rId12"/>
    <p:sldId id="279" r:id="rId13"/>
    <p:sldId id="280" r:id="rId14"/>
    <p:sldId id="281" r:id="rId15"/>
    <p:sldId id="282" r:id="rId16"/>
    <p:sldId id="271" r:id="rId17"/>
    <p:sldId id="293" r:id="rId18"/>
    <p:sldId id="294" r:id="rId19"/>
    <p:sldId id="295" r:id="rId20"/>
    <p:sldId id="296" r:id="rId21"/>
    <p:sldId id="297" r:id="rId22"/>
    <p:sldId id="298" r:id="rId23"/>
    <p:sldId id="299" r:id="rId24"/>
    <p:sldId id="300" r:id="rId25"/>
    <p:sldId id="301" r:id="rId26"/>
    <p:sldId id="302" r:id="rId27"/>
    <p:sldId id="30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23B42C-391D-47FD-BDC4-FF6C4605E2E3}">
  <a:tblStyle styleId="{F123B42C-391D-47FD-BDC4-FF6C4605E2E3}"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p:restoredTop sz="94640"/>
  </p:normalViewPr>
  <p:slideViewPr>
    <p:cSldViewPr snapToGrid="0" snapToObjects="1">
      <p:cViewPr>
        <p:scale>
          <a:sx n="110" d="100"/>
          <a:sy n="110" d="100"/>
        </p:scale>
        <p:origin x="1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4F490-AE71-034E-9BCF-AE80426B8195}" type="doc">
      <dgm:prSet loTypeId="urn:microsoft.com/office/officeart/2008/layout/VerticalCurvedList" loCatId="" qsTypeId="urn:microsoft.com/office/officeart/2005/8/quickstyle/simple2" qsCatId="simple" csTypeId="urn:microsoft.com/office/officeart/2005/8/colors/colorful4" csCatId="colorful" phldr="1"/>
      <dgm:spPr/>
      <dgm:t>
        <a:bodyPr/>
        <a:lstStyle/>
        <a:p>
          <a:endParaRPr lang="en-US"/>
        </a:p>
      </dgm:t>
    </dgm:pt>
    <dgm:pt modelId="{1BF6AD5A-F52D-BE45-8843-5D5215D0BA9A}">
      <dgm:prSet phldrT="[Text]" custT="1"/>
      <dgm:spPr/>
      <dgm:t>
        <a:bodyPr/>
        <a:lstStyle/>
        <a:p>
          <a:r>
            <a:rPr lang="zh-CN" altLang="en-US" sz="1400" dirty="0" smtClean="0"/>
            <a:t>多数员工为年轻人</a:t>
          </a:r>
          <a:endParaRPr lang="en-US" sz="1400" dirty="0"/>
        </a:p>
      </dgm:t>
    </dgm:pt>
    <dgm:pt modelId="{71515AC1-3997-744B-A176-95C69B1A3833}" type="parTrans" cxnId="{41A0C391-D210-7648-9E49-C750686D8C0A}">
      <dgm:prSet/>
      <dgm:spPr/>
      <dgm:t>
        <a:bodyPr/>
        <a:lstStyle/>
        <a:p>
          <a:endParaRPr lang="en-US"/>
        </a:p>
      </dgm:t>
    </dgm:pt>
    <dgm:pt modelId="{1B8C2520-D76B-9E45-A78E-429608CF2DE2}" type="sibTrans" cxnId="{41A0C391-D210-7648-9E49-C750686D8C0A}">
      <dgm:prSet/>
      <dgm:spPr/>
      <dgm:t>
        <a:bodyPr/>
        <a:lstStyle/>
        <a:p>
          <a:endParaRPr lang="en-US"/>
        </a:p>
      </dgm:t>
    </dgm:pt>
    <dgm:pt modelId="{3C82E01C-9FFC-9740-A96A-A13E426BCDE1}">
      <dgm:prSet phldrT="[Text]" custT="1"/>
      <dgm:spPr/>
      <dgm:t>
        <a:bodyPr/>
        <a:lstStyle/>
        <a:p>
          <a:r>
            <a:rPr lang="zh-CN" altLang="en-US" sz="1400" dirty="0" smtClean="0"/>
            <a:t>去年人均培训两到三次</a:t>
          </a:r>
          <a:endParaRPr lang="en-US" sz="1400" dirty="0"/>
        </a:p>
      </dgm:t>
    </dgm:pt>
    <dgm:pt modelId="{5B8DC71B-A34B-184B-A8F8-F84688BE1BAA}" type="parTrans" cxnId="{0927F888-9364-CA4F-8741-536F7832E9D9}">
      <dgm:prSet/>
      <dgm:spPr/>
      <dgm:t>
        <a:bodyPr/>
        <a:lstStyle/>
        <a:p>
          <a:endParaRPr lang="en-US"/>
        </a:p>
      </dgm:t>
    </dgm:pt>
    <dgm:pt modelId="{59FBC29C-BDFC-714E-AB64-15FC62AAEB3A}" type="sibTrans" cxnId="{0927F888-9364-CA4F-8741-536F7832E9D9}">
      <dgm:prSet/>
      <dgm:spPr/>
      <dgm:t>
        <a:bodyPr/>
        <a:lstStyle/>
        <a:p>
          <a:endParaRPr lang="en-US"/>
        </a:p>
      </dgm:t>
    </dgm:pt>
    <dgm:pt modelId="{72F0356C-BF6B-504E-B0B1-7D0210291B42}">
      <dgm:prSet phldrT="[Text]" custT="1"/>
      <dgm:spPr/>
      <dgm:t>
        <a:bodyPr/>
        <a:lstStyle/>
        <a:p>
          <a:r>
            <a:rPr lang="zh-CN" altLang="en-US" sz="1400" dirty="0" smtClean="0"/>
            <a:t>多数员工进企业不足十年</a:t>
          </a:r>
          <a:endParaRPr lang="en-US" sz="1400" dirty="0"/>
        </a:p>
      </dgm:t>
    </dgm:pt>
    <dgm:pt modelId="{E4E7B7E8-1F97-3347-B398-A95EEF08609D}" type="parTrans" cxnId="{301A33E6-5709-F64F-B377-008EAB4DD72A}">
      <dgm:prSet/>
      <dgm:spPr/>
      <dgm:t>
        <a:bodyPr/>
        <a:lstStyle/>
        <a:p>
          <a:endParaRPr lang="en-US"/>
        </a:p>
      </dgm:t>
    </dgm:pt>
    <dgm:pt modelId="{42A9654B-6054-CF4F-902C-C501B3EE548D}" type="sibTrans" cxnId="{301A33E6-5709-F64F-B377-008EAB4DD72A}">
      <dgm:prSet/>
      <dgm:spPr/>
      <dgm:t>
        <a:bodyPr/>
        <a:lstStyle/>
        <a:p>
          <a:endParaRPr lang="en-US"/>
        </a:p>
      </dgm:t>
    </dgm:pt>
    <dgm:pt modelId="{5C0D396B-A6F7-5B48-AF3D-C8417C6E9799}">
      <dgm:prSet custT="1"/>
      <dgm:spPr/>
      <dgm:t>
        <a:bodyPr/>
        <a:lstStyle/>
        <a:p>
          <a:r>
            <a:rPr lang="zh-CN" altLang="en-US" sz="1400" dirty="0" smtClean="0"/>
            <a:t>多数员工离家近</a:t>
          </a:r>
          <a:endParaRPr lang="en-US" sz="1400" dirty="0"/>
        </a:p>
      </dgm:t>
    </dgm:pt>
    <dgm:pt modelId="{8715FEDF-E880-F54E-A8C3-084B56771A36}" type="parTrans" cxnId="{153CC19F-A85C-2243-BADA-D0C4A8906312}">
      <dgm:prSet/>
      <dgm:spPr/>
      <dgm:t>
        <a:bodyPr/>
        <a:lstStyle/>
        <a:p>
          <a:endParaRPr lang="en-US"/>
        </a:p>
      </dgm:t>
    </dgm:pt>
    <dgm:pt modelId="{098E0D5C-9CC1-3949-AFCF-1B1C6EAD5EC3}" type="sibTrans" cxnId="{153CC19F-A85C-2243-BADA-D0C4A8906312}">
      <dgm:prSet/>
      <dgm:spPr/>
      <dgm:t>
        <a:bodyPr/>
        <a:lstStyle/>
        <a:p>
          <a:endParaRPr lang="en-US"/>
        </a:p>
      </dgm:t>
    </dgm:pt>
    <dgm:pt modelId="{004839C6-CB46-F542-9D0E-019088D78771}">
      <dgm:prSet custT="1"/>
      <dgm:spPr/>
      <dgm:t>
        <a:bodyPr/>
        <a:lstStyle/>
        <a:p>
          <a:r>
            <a:rPr lang="zh-CN" altLang="en-US" sz="1400" dirty="0" smtClean="0"/>
            <a:t>多数员工三年内升职</a:t>
          </a:r>
          <a:endParaRPr lang="en-US" sz="1400" dirty="0"/>
        </a:p>
      </dgm:t>
    </dgm:pt>
    <dgm:pt modelId="{EF2C9349-E6FC-9143-B646-E28EF30DA5E1}" type="parTrans" cxnId="{A99C7D7E-E222-8640-BB2A-29BCDC6DA043}">
      <dgm:prSet/>
      <dgm:spPr/>
      <dgm:t>
        <a:bodyPr/>
        <a:lstStyle/>
        <a:p>
          <a:endParaRPr lang="en-US"/>
        </a:p>
      </dgm:t>
    </dgm:pt>
    <dgm:pt modelId="{05DB0F64-764D-6F48-BF2A-05EA2E9D2217}" type="sibTrans" cxnId="{A99C7D7E-E222-8640-BB2A-29BCDC6DA043}">
      <dgm:prSet/>
      <dgm:spPr/>
      <dgm:t>
        <a:bodyPr/>
        <a:lstStyle/>
        <a:p>
          <a:endParaRPr lang="en-US"/>
        </a:p>
      </dgm:t>
    </dgm:pt>
    <dgm:pt modelId="{B2CA9E6A-11A6-DE44-A37B-3ED453FB9D9C}">
      <dgm:prSet custT="1"/>
      <dgm:spPr/>
      <dgm:t>
        <a:bodyPr/>
        <a:lstStyle/>
        <a:p>
          <a:r>
            <a:rPr lang="zh-CN" altLang="en-US" sz="1400" dirty="0" smtClean="0"/>
            <a:t>加薪幅度都在</a:t>
          </a:r>
          <a:r>
            <a:rPr lang="en-US" altLang="zh-CN" sz="1400" dirty="0" smtClean="0"/>
            <a:t>10%</a:t>
          </a:r>
          <a:r>
            <a:rPr lang="zh-CN" altLang="en-US" sz="1400" dirty="0" smtClean="0"/>
            <a:t>以上</a:t>
          </a:r>
          <a:endParaRPr lang="en-US" sz="1400" dirty="0"/>
        </a:p>
      </dgm:t>
    </dgm:pt>
    <dgm:pt modelId="{C832D44B-00A7-674B-8F9F-908902E86ACA}" type="parTrans" cxnId="{C4F42F6C-D1FA-7F44-B64D-B98AD4CFB810}">
      <dgm:prSet/>
      <dgm:spPr/>
      <dgm:t>
        <a:bodyPr/>
        <a:lstStyle/>
        <a:p>
          <a:endParaRPr lang="en-US"/>
        </a:p>
      </dgm:t>
    </dgm:pt>
    <dgm:pt modelId="{2B09934E-ACBF-6E47-AE49-B803E604EB6C}" type="sibTrans" cxnId="{C4F42F6C-D1FA-7F44-B64D-B98AD4CFB810}">
      <dgm:prSet/>
      <dgm:spPr/>
      <dgm:t>
        <a:bodyPr/>
        <a:lstStyle/>
        <a:p>
          <a:endParaRPr lang="en-US"/>
        </a:p>
      </dgm:t>
    </dgm:pt>
    <dgm:pt modelId="{FF144E5D-F2F5-4D4F-8F7A-86127ADD7731}" type="pres">
      <dgm:prSet presAssocID="{CF94F490-AE71-034E-9BCF-AE80426B8195}" presName="Name0" presStyleCnt="0">
        <dgm:presLayoutVars>
          <dgm:chMax val="7"/>
          <dgm:chPref val="7"/>
          <dgm:dir/>
        </dgm:presLayoutVars>
      </dgm:prSet>
      <dgm:spPr/>
      <dgm:t>
        <a:bodyPr/>
        <a:lstStyle/>
        <a:p>
          <a:endParaRPr lang="en-US"/>
        </a:p>
      </dgm:t>
    </dgm:pt>
    <dgm:pt modelId="{43D5B7D1-8811-194E-BFD7-E323FF00E046}" type="pres">
      <dgm:prSet presAssocID="{CF94F490-AE71-034E-9BCF-AE80426B8195}" presName="Name1" presStyleCnt="0"/>
      <dgm:spPr/>
    </dgm:pt>
    <dgm:pt modelId="{942D9E99-EAA9-9E43-8BAB-C0116FDD2AB7}" type="pres">
      <dgm:prSet presAssocID="{CF94F490-AE71-034E-9BCF-AE80426B8195}" presName="cycle" presStyleCnt="0"/>
      <dgm:spPr/>
    </dgm:pt>
    <dgm:pt modelId="{E41EDE71-D265-7C42-A3CB-3DDAA2E10FDC}" type="pres">
      <dgm:prSet presAssocID="{CF94F490-AE71-034E-9BCF-AE80426B8195}" presName="srcNode" presStyleLbl="node1" presStyleIdx="0" presStyleCnt="6"/>
      <dgm:spPr/>
    </dgm:pt>
    <dgm:pt modelId="{5ABAA7C3-57FD-1A44-97B2-F1635FCE69C6}" type="pres">
      <dgm:prSet presAssocID="{CF94F490-AE71-034E-9BCF-AE80426B8195}" presName="conn" presStyleLbl="parChTrans1D2" presStyleIdx="0" presStyleCnt="1"/>
      <dgm:spPr/>
      <dgm:t>
        <a:bodyPr/>
        <a:lstStyle/>
        <a:p>
          <a:endParaRPr lang="en-US"/>
        </a:p>
      </dgm:t>
    </dgm:pt>
    <dgm:pt modelId="{3F8708E9-5904-5840-80EA-49DFC2913752}" type="pres">
      <dgm:prSet presAssocID="{CF94F490-AE71-034E-9BCF-AE80426B8195}" presName="extraNode" presStyleLbl="node1" presStyleIdx="0" presStyleCnt="6"/>
      <dgm:spPr/>
    </dgm:pt>
    <dgm:pt modelId="{A1E63D95-ACAD-BF41-AF95-FDB2736B072C}" type="pres">
      <dgm:prSet presAssocID="{CF94F490-AE71-034E-9BCF-AE80426B8195}" presName="dstNode" presStyleLbl="node1" presStyleIdx="0" presStyleCnt="6"/>
      <dgm:spPr/>
    </dgm:pt>
    <dgm:pt modelId="{9874E57C-C75F-0942-89AB-C33BBCCAA2DA}" type="pres">
      <dgm:prSet presAssocID="{1BF6AD5A-F52D-BE45-8843-5D5215D0BA9A}" presName="text_1" presStyleLbl="node1" presStyleIdx="0" presStyleCnt="6">
        <dgm:presLayoutVars>
          <dgm:bulletEnabled val="1"/>
        </dgm:presLayoutVars>
      </dgm:prSet>
      <dgm:spPr/>
      <dgm:t>
        <a:bodyPr/>
        <a:lstStyle/>
        <a:p>
          <a:endParaRPr lang="en-US"/>
        </a:p>
      </dgm:t>
    </dgm:pt>
    <dgm:pt modelId="{C575B338-C9AE-7A4F-A65F-959286FF36F8}" type="pres">
      <dgm:prSet presAssocID="{1BF6AD5A-F52D-BE45-8843-5D5215D0BA9A}" presName="accent_1" presStyleCnt="0"/>
      <dgm:spPr/>
    </dgm:pt>
    <dgm:pt modelId="{91B0008A-E785-9147-A16B-92944CE2C9E7}" type="pres">
      <dgm:prSet presAssocID="{1BF6AD5A-F52D-BE45-8843-5D5215D0BA9A}" presName="accentRepeatNode" presStyleLbl="solidFgAcc1" presStyleIdx="0" presStyleCnt="6"/>
      <dgm:spPr/>
    </dgm:pt>
    <dgm:pt modelId="{B3A5DD0B-A0AF-4D4C-A598-B07BF2E71851}" type="pres">
      <dgm:prSet presAssocID="{5C0D396B-A6F7-5B48-AF3D-C8417C6E9799}" presName="text_2" presStyleLbl="node1" presStyleIdx="1" presStyleCnt="6">
        <dgm:presLayoutVars>
          <dgm:bulletEnabled val="1"/>
        </dgm:presLayoutVars>
      </dgm:prSet>
      <dgm:spPr/>
      <dgm:t>
        <a:bodyPr/>
        <a:lstStyle/>
        <a:p>
          <a:endParaRPr lang="en-US"/>
        </a:p>
      </dgm:t>
    </dgm:pt>
    <dgm:pt modelId="{748607CF-C36A-834D-81AD-9E291EA5AFB7}" type="pres">
      <dgm:prSet presAssocID="{5C0D396B-A6F7-5B48-AF3D-C8417C6E9799}" presName="accent_2" presStyleCnt="0"/>
      <dgm:spPr/>
    </dgm:pt>
    <dgm:pt modelId="{37407A88-5E4E-8A4A-A4A0-DD2C453D40F8}" type="pres">
      <dgm:prSet presAssocID="{5C0D396B-A6F7-5B48-AF3D-C8417C6E9799}" presName="accentRepeatNode" presStyleLbl="solidFgAcc1" presStyleIdx="1" presStyleCnt="6"/>
      <dgm:spPr/>
    </dgm:pt>
    <dgm:pt modelId="{8482F00B-B1F9-F54D-A72E-010A62746485}" type="pres">
      <dgm:prSet presAssocID="{004839C6-CB46-F542-9D0E-019088D78771}" presName="text_3" presStyleLbl="node1" presStyleIdx="2" presStyleCnt="6">
        <dgm:presLayoutVars>
          <dgm:bulletEnabled val="1"/>
        </dgm:presLayoutVars>
      </dgm:prSet>
      <dgm:spPr/>
      <dgm:t>
        <a:bodyPr/>
        <a:lstStyle/>
        <a:p>
          <a:endParaRPr lang="en-US"/>
        </a:p>
      </dgm:t>
    </dgm:pt>
    <dgm:pt modelId="{965C5CCE-B965-2B45-9E05-36DF80DFD260}" type="pres">
      <dgm:prSet presAssocID="{004839C6-CB46-F542-9D0E-019088D78771}" presName="accent_3" presStyleCnt="0"/>
      <dgm:spPr/>
    </dgm:pt>
    <dgm:pt modelId="{CD2E38F4-7432-A142-A4B9-CC3F57FE2FAD}" type="pres">
      <dgm:prSet presAssocID="{004839C6-CB46-F542-9D0E-019088D78771}" presName="accentRepeatNode" presStyleLbl="solidFgAcc1" presStyleIdx="2" presStyleCnt="6"/>
      <dgm:spPr/>
    </dgm:pt>
    <dgm:pt modelId="{F5BFBCEB-65E5-D946-BEE3-09C19D7D6043}" type="pres">
      <dgm:prSet presAssocID="{B2CA9E6A-11A6-DE44-A37B-3ED453FB9D9C}" presName="text_4" presStyleLbl="node1" presStyleIdx="3" presStyleCnt="6">
        <dgm:presLayoutVars>
          <dgm:bulletEnabled val="1"/>
        </dgm:presLayoutVars>
      </dgm:prSet>
      <dgm:spPr/>
      <dgm:t>
        <a:bodyPr/>
        <a:lstStyle/>
        <a:p>
          <a:endParaRPr lang="en-US"/>
        </a:p>
      </dgm:t>
    </dgm:pt>
    <dgm:pt modelId="{DEFF089B-DBC7-A24A-AF36-CC2BDEFD3D89}" type="pres">
      <dgm:prSet presAssocID="{B2CA9E6A-11A6-DE44-A37B-3ED453FB9D9C}" presName="accent_4" presStyleCnt="0"/>
      <dgm:spPr/>
    </dgm:pt>
    <dgm:pt modelId="{3887AFCC-1FBE-764C-AA83-22BF451DECC9}" type="pres">
      <dgm:prSet presAssocID="{B2CA9E6A-11A6-DE44-A37B-3ED453FB9D9C}" presName="accentRepeatNode" presStyleLbl="solidFgAcc1" presStyleIdx="3" presStyleCnt="6"/>
      <dgm:spPr/>
    </dgm:pt>
    <dgm:pt modelId="{FB0CDBEF-0361-9249-B79A-031EC09FF101}" type="pres">
      <dgm:prSet presAssocID="{3C82E01C-9FFC-9740-A96A-A13E426BCDE1}" presName="text_5" presStyleLbl="node1" presStyleIdx="4" presStyleCnt="6">
        <dgm:presLayoutVars>
          <dgm:bulletEnabled val="1"/>
        </dgm:presLayoutVars>
      </dgm:prSet>
      <dgm:spPr/>
      <dgm:t>
        <a:bodyPr/>
        <a:lstStyle/>
        <a:p>
          <a:endParaRPr lang="en-US"/>
        </a:p>
      </dgm:t>
    </dgm:pt>
    <dgm:pt modelId="{7E7852C1-FB2F-3B4B-9879-14759A12EFA8}" type="pres">
      <dgm:prSet presAssocID="{3C82E01C-9FFC-9740-A96A-A13E426BCDE1}" presName="accent_5" presStyleCnt="0"/>
      <dgm:spPr/>
    </dgm:pt>
    <dgm:pt modelId="{600E105D-0677-4B4D-90F3-703A1BAABE9C}" type="pres">
      <dgm:prSet presAssocID="{3C82E01C-9FFC-9740-A96A-A13E426BCDE1}" presName="accentRepeatNode" presStyleLbl="solidFgAcc1" presStyleIdx="4" presStyleCnt="6"/>
      <dgm:spPr/>
    </dgm:pt>
    <dgm:pt modelId="{15D87DC5-76AB-A849-A2B2-87D6FA4D78AA}" type="pres">
      <dgm:prSet presAssocID="{72F0356C-BF6B-504E-B0B1-7D0210291B42}" presName="text_6" presStyleLbl="node1" presStyleIdx="5" presStyleCnt="6">
        <dgm:presLayoutVars>
          <dgm:bulletEnabled val="1"/>
        </dgm:presLayoutVars>
      </dgm:prSet>
      <dgm:spPr/>
      <dgm:t>
        <a:bodyPr/>
        <a:lstStyle/>
        <a:p>
          <a:endParaRPr lang="en-US"/>
        </a:p>
      </dgm:t>
    </dgm:pt>
    <dgm:pt modelId="{82052428-15FC-3943-B813-7F59DC407AE6}" type="pres">
      <dgm:prSet presAssocID="{72F0356C-BF6B-504E-B0B1-7D0210291B42}" presName="accent_6" presStyleCnt="0"/>
      <dgm:spPr/>
    </dgm:pt>
    <dgm:pt modelId="{99E101D4-BDD9-4E4D-90F1-37ECC85CB252}" type="pres">
      <dgm:prSet presAssocID="{72F0356C-BF6B-504E-B0B1-7D0210291B42}" presName="accentRepeatNode" presStyleLbl="solidFgAcc1" presStyleIdx="5" presStyleCnt="6"/>
      <dgm:spPr/>
    </dgm:pt>
  </dgm:ptLst>
  <dgm:cxnLst>
    <dgm:cxn modelId="{3D02FC7E-A632-8C49-ADAD-DE856D55966F}" type="presOf" srcId="{CF94F490-AE71-034E-9BCF-AE80426B8195}" destId="{FF144E5D-F2F5-4D4F-8F7A-86127ADD7731}" srcOrd="0" destOrd="0" presId="urn:microsoft.com/office/officeart/2008/layout/VerticalCurvedList"/>
    <dgm:cxn modelId="{776FBBEF-E5C4-834C-BA90-E6CCFF439C62}" type="presOf" srcId="{72F0356C-BF6B-504E-B0B1-7D0210291B42}" destId="{15D87DC5-76AB-A849-A2B2-87D6FA4D78AA}" srcOrd="0" destOrd="0" presId="urn:microsoft.com/office/officeart/2008/layout/VerticalCurvedList"/>
    <dgm:cxn modelId="{CCB3AEC0-B5CF-AA48-8356-A2C06BCE43B5}" type="presOf" srcId="{3C82E01C-9FFC-9740-A96A-A13E426BCDE1}" destId="{FB0CDBEF-0361-9249-B79A-031EC09FF101}" srcOrd="0" destOrd="0" presId="urn:microsoft.com/office/officeart/2008/layout/VerticalCurvedList"/>
    <dgm:cxn modelId="{41A0C391-D210-7648-9E49-C750686D8C0A}" srcId="{CF94F490-AE71-034E-9BCF-AE80426B8195}" destId="{1BF6AD5A-F52D-BE45-8843-5D5215D0BA9A}" srcOrd="0" destOrd="0" parTransId="{71515AC1-3997-744B-A176-95C69B1A3833}" sibTransId="{1B8C2520-D76B-9E45-A78E-429608CF2DE2}"/>
    <dgm:cxn modelId="{1AB0B683-5F20-1D4E-A885-ED87E155D03C}" type="presOf" srcId="{1BF6AD5A-F52D-BE45-8843-5D5215D0BA9A}" destId="{9874E57C-C75F-0942-89AB-C33BBCCAA2DA}" srcOrd="0" destOrd="0" presId="urn:microsoft.com/office/officeart/2008/layout/VerticalCurvedList"/>
    <dgm:cxn modelId="{A99C7D7E-E222-8640-BB2A-29BCDC6DA043}" srcId="{CF94F490-AE71-034E-9BCF-AE80426B8195}" destId="{004839C6-CB46-F542-9D0E-019088D78771}" srcOrd="2" destOrd="0" parTransId="{EF2C9349-E6FC-9143-B646-E28EF30DA5E1}" sibTransId="{05DB0F64-764D-6F48-BF2A-05EA2E9D2217}"/>
    <dgm:cxn modelId="{3F3525D3-C9A3-A04A-AA59-3AEF2E16BCFC}" type="presOf" srcId="{5C0D396B-A6F7-5B48-AF3D-C8417C6E9799}" destId="{B3A5DD0B-A0AF-4D4C-A598-B07BF2E71851}" srcOrd="0" destOrd="0" presId="urn:microsoft.com/office/officeart/2008/layout/VerticalCurvedList"/>
    <dgm:cxn modelId="{153CC19F-A85C-2243-BADA-D0C4A8906312}" srcId="{CF94F490-AE71-034E-9BCF-AE80426B8195}" destId="{5C0D396B-A6F7-5B48-AF3D-C8417C6E9799}" srcOrd="1" destOrd="0" parTransId="{8715FEDF-E880-F54E-A8C3-084B56771A36}" sibTransId="{098E0D5C-9CC1-3949-AFCF-1B1C6EAD5EC3}"/>
    <dgm:cxn modelId="{301A33E6-5709-F64F-B377-008EAB4DD72A}" srcId="{CF94F490-AE71-034E-9BCF-AE80426B8195}" destId="{72F0356C-BF6B-504E-B0B1-7D0210291B42}" srcOrd="5" destOrd="0" parTransId="{E4E7B7E8-1F97-3347-B398-A95EEF08609D}" sibTransId="{42A9654B-6054-CF4F-902C-C501B3EE548D}"/>
    <dgm:cxn modelId="{C4F42F6C-D1FA-7F44-B64D-B98AD4CFB810}" srcId="{CF94F490-AE71-034E-9BCF-AE80426B8195}" destId="{B2CA9E6A-11A6-DE44-A37B-3ED453FB9D9C}" srcOrd="3" destOrd="0" parTransId="{C832D44B-00A7-674B-8F9F-908902E86ACA}" sibTransId="{2B09934E-ACBF-6E47-AE49-B803E604EB6C}"/>
    <dgm:cxn modelId="{0927F888-9364-CA4F-8741-536F7832E9D9}" srcId="{CF94F490-AE71-034E-9BCF-AE80426B8195}" destId="{3C82E01C-9FFC-9740-A96A-A13E426BCDE1}" srcOrd="4" destOrd="0" parTransId="{5B8DC71B-A34B-184B-A8F8-F84688BE1BAA}" sibTransId="{59FBC29C-BDFC-714E-AB64-15FC62AAEB3A}"/>
    <dgm:cxn modelId="{93900579-2208-424D-BCE5-A4EF1CA69625}" type="presOf" srcId="{004839C6-CB46-F542-9D0E-019088D78771}" destId="{8482F00B-B1F9-F54D-A72E-010A62746485}" srcOrd="0" destOrd="0" presId="urn:microsoft.com/office/officeart/2008/layout/VerticalCurvedList"/>
    <dgm:cxn modelId="{DB197CFC-266A-8C43-8880-C70A1EE4C728}" type="presOf" srcId="{B2CA9E6A-11A6-DE44-A37B-3ED453FB9D9C}" destId="{F5BFBCEB-65E5-D946-BEE3-09C19D7D6043}" srcOrd="0" destOrd="0" presId="urn:microsoft.com/office/officeart/2008/layout/VerticalCurvedList"/>
    <dgm:cxn modelId="{C0882A25-1FF7-0347-A9BE-3015D3B740BF}" type="presOf" srcId="{1B8C2520-D76B-9E45-A78E-429608CF2DE2}" destId="{5ABAA7C3-57FD-1A44-97B2-F1635FCE69C6}" srcOrd="0" destOrd="0" presId="urn:microsoft.com/office/officeart/2008/layout/VerticalCurvedList"/>
    <dgm:cxn modelId="{FC092CE6-72B0-0B46-A1E8-CFF6DF76DD17}" type="presParOf" srcId="{FF144E5D-F2F5-4D4F-8F7A-86127ADD7731}" destId="{43D5B7D1-8811-194E-BFD7-E323FF00E046}" srcOrd="0" destOrd="0" presId="urn:microsoft.com/office/officeart/2008/layout/VerticalCurvedList"/>
    <dgm:cxn modelId="{A6E76B66-8153-CA41-9142-D5E95390475D}" type="presParOf" srcId="{43D5B7D1-8811-194E-BFD7-E323FF00E046}" destId="{942D9E99-EAA9-9E43-8BAB-C0116FDD2AB7}" srcOrd="0" destOrd="0" presId="urn:microsoft.com/office/officeart/2008/layout/VerticalCurvedList"/>
    <dgm:cxn modelId="{F8F15125-393D-F148-9770-FD9591C13496}" type="presParOf" srcId="{942D9E99-EAA9-9E43-8BAB-C0116FDD2AB7}" destId="{E41EDE71-D265-7C42-A3CB-3DDAA2E10FDC}" srcOrd="0" destOrd="0" presId="urn:microsoft.com/office/officeart/2008/layout/VerticalCurvedList"/>
    <dgm:cxn modelId="{DAAD6E9B-5330-CC47-92CD-30FCB820E978}" type="presParOf" srcId="{942D9E99-EAA9-9E43-8BAB-C0116FDD2AB7}" destId="{5ABAA7C3-57FD-1A44-97B2-F1635FCE69C6}" srcOrd="1" destOrd="0" presId="urn:microsoft.com/office/officeart/2008/layout/VerticalCurvedList"/>
    <dgm:cxn modelId="{2F5446B3-C42E-B640-BA11-9F4953D0A45A}" type="presParOf" srcId="{942D9E99-EAA9-9E43-8BAB-C0116FDD2AB7}" destId="{3F8708E9-5904-5840-80EA-49DFC2913752}" srcOrd="2" destOrd="0" presId="urn:microsoft.com/office/officeart/2008/layout/VerticalCurvedList"/>
    <dgm:cxn modelId="{6D53C8E1-FA4E-4A4E-957E-002B95EC20EE}" type="presParOf" srcId="{942D9E99-EAA9-9E43-8BAB-C0116FDD2AB7}" destId="{A1E63D95-ACAD-BF41-AF95-FDB2736B072C}" srcOrd="3" destOrd="0" presId="urn:microsoft.com/office/officeart/2008/layout/VerticalCurvedList"/>
    <dgm:cxn modelId="{8C93B276-8DB5-644C-8857-7705744876DD}" type="presParOf" srcId="{43D5B7D1-8811-194E-BFD7-E323FF00E046}" destId="{9874E57C-C75F-0942-89AB-C33BBCCAA2DA}" srcOrd="1" destOrd="0" presId="urn:microsoft.com/office/officeart/2008/layout/VerticalCurvedList"/>
    <dgm:cxn modelId="{B255F254-1A26-9241-A7EB-163CBB8E3938}" type="presParOf" srcId="{43D5B7D1-8811-194E-BFD7-E323FF00E046}" destId="{C575B338-C9AE-7A4F-A65F-959286FF36F8}" srcOrd="2" destOrd="0" presId="urn:microsoft.com/office/officeart/2008/layout/VerticalCurvedList"/>
    <dgm:cxn modelId="{9BF2223E-C491-374B-9AF5-E4CD78A1CE6D}" type="presParOf" srcId="{C575B338-C9AE-7A4F-A65F-959286FF36F8}" destId="{91B0008A-E785-9147-A16B-92944CE2C9E7}" srcOrd="0" destOrd="0" presId="urn:microsoft.com/office/officeart/2008/layout/VerticalCurvedList"/>
    <dgm:cxn modelId="{C47772B7-0248-BC46-9372-8C5BC999E8E9}" type="presParOf" srcId="{43D5B7D1-8811-194E-BFD7-E323FF00E046}" destId="{B3A5DD0B-A0AF-4D4C-A598-B07BF2E71851}" srcOrd="3" destOrd="0" presId="urn:microsoft.com/office/officeart/2008/layout/VerticalCurvedList"/>
    <dgm:cxn modelId="{5C3A490C-F734-2D45-A357-C77B2B2C0EBC}" type="presParOf" srcId="{43D5B7D1-8811-194E-BFD7-E323FF00E046}" destId="{748607CF-C36A-834D-81AD-9E291EA5AFB7}" srcOrd="4" destOrd="0" presId="urn:microsoft.com/office/officeart/2008/layout/VerticalCurvedList"/>
    <dgm:cxn modelId="{A8FD7DDE-671E-CA40-B207-B90CA8D28717}" type="presParOf" srcId="{748607CF-C36A-834D-81AD-9E291EA5AFB7}" destId="{37407A88-5E4E-8A4A-A4A0-DD2C453D40F8}" srcOrd="0" destOrd="0" presId="urn:microsoft.com/office/officeart/2008/layout/VerticalCurvedList"/>
    <dgm:cxn modelId="{F9D0BDCB-846B-0044-9ACC-813BC1481D6A}" type="presParOf" srcId="{43D5B7D1-8811-194E-BFD7-E323FF00E046}" destId="{8482F00B-B1F9-F54D-A72E-010A62746485}" srcOrd="5" destOrd="0" presId="urn:microsoft.com/office/officeart/2008/layout/VerticalCurvedList"/>
    <dgm:cxn modelId="{668D5723-CC2D-134C-8F0F-BEC02AF24845}" type="presParOf" srcId="{43D5B7D1-8811-194E-BFD7-E323FF00E046}" destId="{965C5CCE-B965-2B45-9E05-36DF80DFD260}" srcOrd="6" destOrd="0" presId="urn:microsoft.com/office/officeart/2008/layout/VerticalCurvedList"/>
    <dgm:cxn modelId="{85824FA8-F1DA-2540-A9DA-36F55F7270A0}" type="presParOf" srcId="{965C5CCE-B965-2B45-9E05-36DF80DFD260}" destId="{CD2E38F4-7432-A142-A4B9-CC3F57FE2FAD}" srcOrd="0" destOrd="0" presId="urn:microsoft.com/office/officeart/2008/layout/VerticalCurvedList"/>
    <dgm:cxn modelId="{3F0213C2-117A-A04A-A509-C38B005BF525}" type="presParOf" srcId="{43D5B7D1-8811-194E-BFD7-E323FF00E046}" destId="{F5BFBCEB-65E5-D946-BEE3-09C19D7D6043}" srcOrd="7" destOrd="0" presId="urn:microsoft.com/office/officeart/2008/layout/VerticalCurvedList"/>
    <dgm:cxn modelId="{9B4DB0D9-B1E7-8D4A-A62E-E490299625C1}" type="presParOf" srcId="{43D5B7D1-8811-194E-BFD7-E323FF00E046}" destId="{DEFF089B-DBC7-A24A-AF36-CC2BDEFD3D89}" srcOrd="8" destOrd="0" presId="urn:microsoft.com/office/officeart/2008/layout/VerticalCurvedList"/>
    <dgm:cxn modelId="{5305B501-E1F2-2948-8693-A3BEB7EDD8B7}" type="presParOf" srcId="{DEFF089B-DBC7-A24A-AF36-CC2BDEFD3D89}" destId="{3887AFCC-1FBE-764C-AA83-22BF451DECC9}" srcOrd="0" destOrd="0" presId="urn:microsoft.com/office/officeart/2008/layout/VerticalCurvedList"/>
    <dgm:cxn modelId="{20AE3F86-0FF1-BA42-A7C7-D3DD8F7AA444}" type="presParOf" srcId="{43D5B7D1-8811-194E-BFD7-E323FF00E046}" destId="{FB0CDBEF-0361-9249-B79A-031EC09FF101}" srcOrd="9" destOrd="0" presId="urn:microsoft.com/office/officeart/2008/layout/VerticalCurvedList"/>
    <dgm:cxn modelId="{1E53EDF0-E03A-FE47-A1B4-2AA367765428}" type="presParOf" srcId="{43D5B7D1-8811-194E-BFD7-E323FF00E046}" destId="{7E7852C1-FB2F-3B4B-9879-14759A12EFA8}" srcOrd="10" destOrd="0" presId="urn:microsoft.com/office/officeart/2008/layout/VerticalCurvedList"/>
    <dgm:cxn modelId="{CAE7C58D-5213-7A4D-8B60-3649B7F2CA24}" type="presParOf" srcId="{7E7852C1-FB2F-3B4B-9879-14759A12EFA8}" destId="{600E105D-0677-4B4D-90F3-703A1BAABE9C}" srcOrd="0" destOrd="0" presId="urn:microsoft.com/office/officeart/2008/layout/VerticalCurvedList"/>
    <dgm:cxn modelId="{2D11ED6A-2600-3B45-8CFD-448303C84C4D}" type="presParOf" srcId="{43D5B7D1-8811-194E-BFD7-E323FF00E046}" destId="{15D87DC5-76AB-A849-A2B2-87D6FA4D78AA}" srcOrd="11" destOrd="0" presId="urn:microsoft.com/office/officeart/2008/layout/VerticalCurvedList"/>
    <dgm:cxn modelId="{9972687E-1EE2-EB45-9C6A-31409956B380}" type="presParOf" srcId="{43D5B7D1-8811-194E-BFD7-E323FF00E046}" destId="{82052428-15FC-3943-B813-7F59DC407AE6}" srcOrd="12" destOrd="0" presId="urn:microsoft.com/office/officeart/2008/layout/VerticalCurvedList"/>
    <dgm:cxn modelId="{60E27EE3-B4AF-0B44-A869-CE8B3AE6F2C2}" type="presParOf" srcId="{82052428-15FC-3943-B813-7F59DC407AE6}" destId="{99E101D4-BDD9-4E4D-90F1-37ECC85CB25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4F490-AE71-034E-9BCF-AE80426B8195}" type="doc">
      <dgm:prSet loTypeId="urn:microsoft.com/office/officeart/2008/layout/VerticalCurvedList" loCatId="" qsTypeId="urn:microsoft.com/office/officeart/2005/8/quickstyle/simple2" qsCatId="simple" csTypeId="urn:microsoft.com/office/officeart/2005/8/colors/colorful4" csCatId="colorful" phldr="1"/>
      <dgm:spPr/>
      <dgm:t>
        <a:bodyPr/>
        <a:lstStyle/>
        <a:p>
          <a:endParaRPr lang="en-US"/>
        </a:p>
      </dgm:t>
    </dgm:pt>
    <dgm:pt modelId="{1BF6AD5A-F52D-BE45-8843-5D5215D0BA9A}">
      <dgm:prSet phldrT="[Text]" custT="1"/>
      <dgm:spPr/>
      <dgm:t>
        <a:bodyPr/>
        <a:lstStyle/>
        <a:p>
          <a:r>
            <a:rPr lang="zh-CN" altLang="en-US" sz="1400" dirty="0" smtClean="0"/>
            <a:t>多数变量之间不存在强相关性</a:t>
          </a:r>
          <a:endParaRPr lang="en-US" sz="1400" dirty="0"/>
        </a:p>
      </dgm:t>
    </dgm:pt>
    <dgm:pt modelId="{71515AC1-3997-744B-A176-95C69B1A3833}" type="parTrans" cxnId="{41A0C391-D210-7648-9E49-C750686D8C0A}">
      <dgm:prSet/>
      <dgm:spPr/>
      <dgm:t>
        <a:bodyPr/>
        <a:lstStyle/>
        <a:p>
          <a:endParaRPr lang="en-US"/>
        </a:p>
      </dgm:t>
    </dgm:pt>
    <dgm:pt modelId="{1B8C2520-D76B-9E45-A78E-429608CF2DE2}" type="sibTrans" cxnId="{41A0C391-D210-7648-9E49-C750686D8C0A}">
      <dgm:prSet/>
      <dgm:spPr/>
      <dgm:t>
        <a:bodyPr/>
        <a:lstStyle/>
        <a:p>
          <a:endParaRPr lang="en-US"/>
        </a:p>
      </dgm:t>
    </dgm:pt>
    <dgm:pt modelId="{3C82E01C-9FFC-9740-A96A-A13E426BCDE1}">
      <dgm:prSet phldrT="[Text]" custT="1"/>
      <dgm:spPr/>
      <dgm:t>
        <a:bodyPr/>
        <a:lstStyle/>
        <a:p>
          <a:r>
            <a:rPr lang="zh-CN" altLang="en-US" sz="1400" dirty="0" smtClean="0"/>
            <a:t>月收入和工龄长短有关</a:t>
          </a:r>
          <a:endParaRPr lang="en-US" sz="1400" dirty="0"/>
        </a:p>
      </dgm:t>
    </dgm:pt>
    <dgm:pt modelId="{5B8DC71B-A34B-184B-A8F8-F84688BE1BAA}" type="parTrans" cxnId="{0927F888-9364-CA4F-8741-536F7832E9D9}">
      <dgm:prSet/>
      <dgm:spPr/>
      <dgm:t>
        <a:bodyPr/>
        <a:lstStyle/>
        <a:p>
          <a:endParaRPr lang="en-US"/>
        </a:p>
      </dgm:t>
    </dgm:pt>
    <dgm:pt modelId="{59FBC29C-BDFC-714E-AB64-15FC62AAEB3A}" type="sibTrans" cxnId="{0927F888-9364-CA4F-8741-536F7832E9D9}">
      <dgm:prSet/>
      <dgm:spPr/>
      <dgm:t>
        <a:bodyPr/>
        <a:lstStyle/>
        <a:p>
          <a:endParaRPr lang="en-US"/>
        </a:p>
      </dgm:t>
    </dgm:pt>
    <dgm:pt modelId="{72F0356C-BF6B-504E-B0B1-7D0210291B42}">
      <dgm:prSet phldrT="[Text]" custT="1"/>
      <dgm:spPr/>
      <dgm:t>
        <a:bodyPr/>
        <a:lstStyle/>
        <a:p>
          <a:r>
            <a:rPr lang="zh-CN" altLang="en-US" sz="1400" dirty="0" smtClean="0"/>
            <a:t>月薪增幅和考核成绩有关</a:t>
          </a:r>
          <a:endParaRPr lang="en-US" sz="1400" dirty="0"/>
        </a:p>
      </dgm:t>
    </dgm:pt>
    <dgm:pt modelId="{E4E7B7E8-1F97-3347-B398-A95EEF08609D}" type="parTrans" cxnId="{301A33E6-5709-F64F-B377-008EAB4DD72A}">
      <dgm:prSet/>
      <dgm:spPr/>
      <dgm:t>
        <a:bodyPr/>
        <a:lstStyle/>
        <a:p>
          <a:endParaRPr lang="en-US"/>
        </a:p>
      </dgm:t>
    </dgm:pt>
    <dgm:pt modelId="{42A9654B-6054-CF4F-902C-C501B3EE548D}" type="sibTrans" cxnId="{301A33E6-5709-F64F-B377-008EAB4DD72A}">
      <dgm:prSet/>
      <dgm:spPr/>
      <dgm:t>
        <a:bodyPr/>
        <a:lstStyle/>
        <a:p>
          <a:endParaRPr lang="en-US"/>
        </a:p>
      </dgm:t>
    </dgm:pt>
    <dgm:pt modelId="{5C0D396B-A6F7-5B48-AF3D-C8417C6E9799}">
      <dgm:prSet custT="1"/>
      <dgm:spPr/>
      <dgm:t>
        <a:bodyPr/>
        <a:lstStyle/>
        <a:p>
          <a:r>
            <a:rPr lang="zh-CN" altLang="en-US" sz="1400" dirty="0" smtClean="0"/>
            <a:t>部分变量和其他变量无相关性</a:t>
          </a:r>
          <a:endParaRPr lang="en-US" sz="1400" dirty="0"/>
        </a:p>
      </dgm:t>
    </dgm:pt>
    <dgm:pt modelId="{8715FEDF-E880-F54E-A8C3-084B56771A36}" type="parTrans" cxnId="{153CC19F-A85C-2243-BADA-D0C4A8906312}">
      <dgm:prSet/>
      <dgm:spPr/>
      <dgm:t>
        <a:bodyPr/>
        <a:lstStyle/>
        <a:p>
          <a:endParaRPr lang="en-US"/>
        </a:p>
      </dgm:t>
    </dgm:pt>
    <dgm:pt modelId="{098E0D5C-9CC1-3949-AFCF-1B1C6EAD5EC3}" type="sibTrans" cxnId="{153CC19F-A85C-2243-BADA-D0C4A8906312}">
      <dgm:prSet/>
      <dgm:spPr/>
      <dgm:t>
        <a:bodyPr/>
        <a:lstStyle/>
        <a:p>
          <a:endParaRPr lang="en-US"/>
        </a:p>
      </dgm:t>
    </dgm:pt>
    <dgm:pt modelId="{004839C6-CB46-F542-9D0E-019088D78771}">
      <dgm:prSet custT="1"/>
      <dgm:spPr/>
      <dgm:t>
        <a:bodyPr/>
        <a:lstStyle/>
        <a:p>
          <a:r>
            <a:rPr lang="zh-CN" altLang="en-US" sz="1400" dirty="0" smtClean="0"/>
            <a:t>受教育程度和年龄有关</a:t>
          </a:r>
          <a:endParaRPr lang="en-US" sz="1400" dirty="0"/>
        </a:p>
      </dgm:t>
    </dgm:pt>
    <dgm:pt modelId="{EF2C9349-E6FC-9143-B646-E28EF30DA5E1}" type="parTrans" cxnId="{A99C7D7E-E222-8640-BB2A-29BCDC6DA043}">
      <dgm:prSet/>
      <dgm:spPr/>
      <dgm:t>
        <a:bodyPr/>
        <a:lstStyle/>
        <a:p>
          <a:endParaRPr lang="en-US"/>
        </a:p>
      </dgm:t>
    </dgm:pt>
    <dgm:pt modelId="{05DB0F64-764D-6F48-BF2A-05EA2E9D2217}" type="sibTrans" cxnId="{A99C7D7E-E222-8640-BB2A-29BCDC6DA043}">
      <dgm:prSet/>
      <dgm:spPr/>
      <dgm:t>
        <a:bodyPr/>
        <a:lstStyle/>
        <a:p>
          <a:endParaRPr lang="en-US"/>
        </a:p>
      </dgm:t>
    </dgm:pt>
    <dgm:pt modelId="{B2CA9E6A-11A6-DE44-A37B-3ED453FB9D9C}">
      <dgm:prSet custT="1"/>
      <dgm:spPr/>
      <dgm:t>
        <a:bodyPr/>
        <a:lstStyle/>
        <a:p>
          <a:r>
            <a:rPr lang="zh-CN" altLang="en-US" sz="1400" dirty="0" smtClean="0"/>
            <a:t>月收入和职位高低有关</a:t>
          </a:r>
          <a:endParaRPr lang="en-US" sz="1400" dirty="0"/>
        </a:p>
      </dgm:t>
    </dgm:pt>
    <dgm:pt modelId="{C832D44B-00A7-674B-8F9F-908902E86ACA}" type="parTrans" cxnId="{C4F42F6C-D1FA-7F44-B64D-B98AD4CFB810}">
      <dgm:prSet/>
      <dgm:spPr/>
      <dgm:t>
        <a:bodyPr/>
        <a:lstStyle/>
        <a:p>
          <a:endParaRPr lang="en-US"/>
        </a:p>
      </dgm:t>
    </dgm:pt>
    <dgm:pt modelId="{2B09934E-ACBF-6E47-AE49-B803E604EB6C}" type="sibTrans" cxnId="{C4F42F6C-D1FA-7F44-B64D-B98AD4CFB810}">
      <dgm:prSet/>
      <dgm:spPr/>
      <dgm:t>
        <a:bodyPr/>
        <a:lstStyle/>
        <a:p>
          <a:endParaRPr lang="en-US"/>
        </a:p>
      </dgm:t>
    </dgm:pt>
    <dgm:pt modelId="{FF144E5D-F2F5-4D4F-8F7A-86127ADD7731}" type="pres">
      <dgm:prSet presAssocID="{CF94F490-AE71-034E-9BCF-AE80426B8195}" presName="Name0" presStyleCnt="0">
        <dgm:presLayoutVars>
          <dgm:chMax val="7"/>
          <dgm:chPref val="7"/>
          <dgm:dir/>
        </dgm:presLayoutVars>
      </dgm:prSet>
      <dgm:spPr/>
      <dgm:t>
        <a:bodyPr/>
        <a:lstStyle/>
        <a:p>
          <a:endParaRPr lang="en-US"/>
        </a:p>
      </dgm:t>
    </dgm:pt>
    <dgm:pt modelId="{43D5B7D1-8811-194E-BFD7-E323FF00E046}" type="pres">
      <dgm:prSet presAssocID="{CF94F490-AE71-034E-9BCF-AE80426B8195}" presName="Name1" presStyleCnt="0"/>
      <dgm:spPr/>
    </dgm:pt>
    <dgm:pt modelId="{942D9E99-EAA9-9E43-8BAB-C0116FDD2AB7}" type="pres">
      <dgm:prSet presAssocID="{CF94F490-AE71-034E-9BCF-AE80426B8195}" presName="cycle" presStyleCnt="0"/>
      <dgm:spPr/>
    </dgm:pt>
    <dgm:pt modelId="{E41EDE71-D265-7C42-A3CB-3DDAA2E10FDC}" type="pres">
      <dgm:prSet presAssocID="{CF94F490-AE71-034E-9BCF-AE80426B8195}" presName="srcNode" presStyleLbl="node1" presStyleIdx="0" presStyleCnt="6"/>
      <dgm:spPr/>
    </dgm:pt>
    <dgm:pt modelId="{5ABAA7C3-57FD-1A44-97B2-F1635FCE69C6}" type="pres">
      <dgm:prSet presAssocID="{CF94F490-AE71-034E-9BCF-AE80426B8195}" presName="conn" presStyleLbl="parChTrans1D2" presStyleIdx="0" presStyleCnt="1"/>
      <dgm:spPr/>
      <dgm:t>
        <a:bodyPr/>
        <a:lstStyle/>
        <a:p>
          <a:endParaRPr lang="en-US"/>
        </a:p>
      </dgm:t>
    </dgm:pt>
    <dgm:pt modelId="{3F8708E9-5904-5840-80EA-49DFC2913752}" type="pres">
      <dgm:prSet presAssocID="{CF94F490-AE71-034E-9BCF-AE80426B8195}" presName="extraNode" presStyleLbl="node1" presStyleIdx="0" presStyleCnt="6"/>
      <dgm:spPr/>
    </dgm:pt>
    <dgm:pt modelId="{A1E63D95-ACAD-BF41-AF95-FDB2736B072C}" type="pres">
      <dgm:prSet presAssocID="{CF94F490-AE71-034E-9BCF-AE80426B8195}" presName="dstNode" presStyleLbl="node1" presStyleIdx="0" presStyleCnt="6"/>
      <dgm:spPr/>
    </dgm:pt>
    <dgm:pt modelId="{9874E57C-C75F-0942-89AB-C33BBCCAA2DA}" type="pres">
      <dgm:prSet presAssocID="{1BF6AD5A-F52D-BE45-8843-5D5215D0BA9A}" presName="text_1" presStyleLbl="node1" presStyleIdx="0" presStyleCnt="6">
        <dgm:presLayoutVars>
          <dgm:bulletEnabled val="1"/>
        </dgm:presLayoutVars>
      </dgm:prSet>
      <dgm:spPr/>
      <dgm:t>
        <a:bodyPr/>
        <a:lstStyle/>
        <a:p>
          <a:endParaRPr lang="en-US"/>
        </a:p>
      </dgm:t>
    </dgm:pt>
    <dgm:pt modelId="{C575B338-C9AE-7A4F-A65F-959286FF36F8}" type="pres">
      <dgm:prSet presAssocID="{1BF6AD5A-F52D-BE45-8843-5D5215D0BA9A}" presName="accent_1" presStyleCnt="0"/>
      <dgm:spPr/>
    </dgm:pt>
    <dgm:pt modelId="{91B0008A-E785-9147-A16B-92944CE2C9E7}" type="pres">
      <dgm:prSet presAssocID="{1BF6AD5A-F52D-BE45-8843-5D5215D0BA9A}" presName="accentRepeatNode" presStyleLbl="solidFgAcc1" presStyleIdx="0" presStyleCnt="6"/>
      <dgm:spPr/>
    </dgm:pt>
    <dgm:pt modelId="{B3A5DD0B-A0AF-4D4C-A598-B07BF2E71851}" type="pres">
      <dgm:prSet presAssocID="{5C0D396B-A6F7-5B48-AF3D-C8417C6E9799}" presName="text_2" presStyleLbl="node1" presStyleIdx="1" presStyleCnt="6">
        <dgm:presLayoutVars>
          <dgm:bulletEnabled val="1"/>
        </dgm:presLayoutVars>
      </dgm:prSet>
      <dgm:spPr/>
      <dgm:t>
        <a:bodyPr/>
        <a:lstStyle/>
        <a:p>
          <a:endParaRPr lang="en-US"/>
        </a:p>
      </dgm:t>
    </dgm:pt>
    <dgm:pt modelId="{748607CF-C36A-834D-81AD-9E291EA5AFB7}" type="pres">
      <dgm:prSet presAssocID="{5C0D396B-A6F7-5B48-AF3D-C8417C6E9799}" presName="accent_2" presStyleCnt="0"/>
      <dgm:spPr/>
    </dgm:pt>
    <dgm:pt modelId="{37407A88-5E4E-8A4A-A4A0-DD2C453D40F8}" type="pres">
      <dgm:prSet presAssocID="{5C0D396B-A6F7-5B48-AF3D-C8417C6E9799}" presName="accentRepeatNode" presStyleLbl="solidFgAcc1" presStyleIdx="1" presStyleCnt="6"/>
      <dgm:spPr/>
    </dgm:pt>
    <dgm:pt modelId="{8482F00B-B1F9-F54D-A72E-010A62746485}" type="pres">
      <dgm:prSet presAssocID="{004839C6-CB46-F542-9D0E-019088D78771}" presName="text_3" presStyleLbl="node1" presStyleIdx="2" presStyleCnt="6">
        <dgm:presLayoutVars>
          <dgm:bulletEnabled val="1"/>
        </dgm:presLayoutVars>
      </dgm:prSet>
      <dgm:spPr/>
      <dgm:t>
        <a:bodyPr/>
        <a:lstStyle/>
        <a:p>
          <a:endParaRPr lang="en-US"/>
        </a:p>
      </dgm:t>
    </dgm:pt>
    <dgm:pt modelId="{965C5CCE-B965-2B45-9E05-36DF80DFD260}" type="pres">
      <dgm:prSet presAssocID="{004839C6-CB46-F542-9D0E-019088D78771}" presName="accent_3" presStyleCnt="0"/>
      <dgm:spPr/>
    </dgm:pt>
    <dgm:pt modelId="{CD2E38F4-7432-A142-A4B9-CC3F57FE2FAD}" type="pres">
      <dgm:prSet presAssocID="{004839C6-CB46-F542-9D0E-019088D78771}" presName="accentRepeatNode" presStyleLbl="solidFgAcc1" presStyleIdx="2" presStyleCnt="6"/>
      <dgm:spPr/>
    </dgm:pt>
    <dgm:pt modelId="{F5BFBCEB-65E5-D946-BEE3-09C19D7D6043}" type="pres">
      <dgm:prSet presAssocID="{B2CA9E6A-11A6-DE44-A37B-3ED453FB9D9C}" presName="text_4" presStyleLbl="node1" presStyleIdx="3" presStyleCnt="6">
        <dgm:presLayoutVars>
          <dgm:bulletEnabled val="1"/>
        </dgm:presLayoutVars>
      </dgm:prSet>
      <dgm:spPr/>
      <dgm:t>
        <a:bodyPr/>
        <a:lstStyle/>
        <a:p>
          <a:endParaRPr lang="en-US"/>
        </a:p>
      </dgm:t>
    </dgm:pt>
    <dgm:pt modelId="{DEFF089B-DBC7-A24A-AF36-CC2BDEFD3D89}" type="pres">
      <dgm:prSet presAssocID="{B2CA9E6A-11A6-DE44-A37B-3ED453FB9D9C}" presName="accent_4" presStyleCnt="0"/>
      <dgm:spPr/>
    </dgm:pt>
    <dgm:pt modelId="{3887AFCC-1FBE-764C-AA83-22BF451DECC9}" type="pres">
      <dgm:prSet presAssocID="{B2CA9E6A-11A6-DE44-A37B-3ED453FB9D9C}" presName="accentRepeatNode" presStyleLbl="solidFgAcc1" presStyleIdx="3" presStyleCnt="6"/>
      <dgm:spPr/>
    </dgm:pt>
    <dgm:pt modelId="{FB0CDBEF-0361-9249-B79A-031EC09FF101}" type="pres">
      <dgm:prSet presAssocID="{3C82E01C-9FFC-9740-A96A-A13E426BCDE1}" presName="text_5" presStyleLbl="node1" presStyleIdx="4" presStyleCnt="6">
        <dgm:presLayoutVars>
          <dgm:bulletEnabled val="1"/>
        </dgm:presLayoutVars>
      </dgm:prSet>
      <dgm:spPr/>
      <dgm:t>
        <a:bodyPr/>
        <a:lstStyle/>
        <a:p>
          <a:endParaRPr lang="en-US"/>
        </a:p>
      </dgm:t>
    </dgm:pt>
    <dgm:pt modelId="{7E7852C1-FB2F-3B4B-9879-14759A12EFA8}" type="pres">
      <dgm:prSet presAssocID="{3C82E01C-9FFC-9740-A96A-A13E426BCDE1}" presName="accent_5" presStyleCnt="0"/>
      <dgm:spPr/>
    </dgm:pt>
    <dgm:pt modelId="{600E105D-0677-4B4D-90F3-703A1BAABE9C}" type="pres">
      <dgm:prSet presAssocID="{3C82E01C-9FFC-9740-A96A-A13E426BCDE1}" presName="accentRepeatNode" presStyleLbl="solidFgAcc1" presStyleIdx="4" presStyleCnt="6"/>
      <dgm:spPr/>
    </dgm:pt>
    <dgm:pt modelId="{15D87DC5-76AB-A849-A2B2-87D6FA4D78AA}" type="pres">
      <dgm:prSet presAssocID="{72F0356C-BF6B-504E-B0B1-7D0210291B42}" presName="text_6" presStyleLbl="node1" presStyleIdx="5" presStyleCnt="6">
        <dgm:presLayoutVars>
          <dgm:bulletEnabled val="1"/>
        </dgm:presLayoutVars>
      </dgm:prSet>
      <dgm:spPr/>
      <dgm:t>
        <a:bodyPr/>
        <a:lstStyle/>
        <a:p>
          <a:endParaRPr lang="en-US"/>
        </a:p>
      </dgm:t>
    </dgm:pt>
    <dgm:pt modelId="{82052428-15FC-3943-B813-7F59DC407AE6}" type="pres">
      <dgm:prSet presAssocID="{72F0356C-BF6B-504E-B0B1-7D0210291B42}" presName="accent_6" presStyleCnt="0"/>
      <dgm:spPr/>
    </dgm:pt>
    <dgm:pt modelId="{99E101D4-BDD9-4E4D-90F1-37ECC85CB252}" type="pres">
      <dgm:prSet presAssocID="{72F0356C-BF6B-504E-B0B1-7D0210291B42}" presName="accentRepeatNode" presStyleLbl="solidFgAcc1" presStyleIdx="5" presStyleCnt="6"/>
      <dgm:spPr/>
    </dgm:pt>
  </dgm:ptLst>
  <dgm:cxnLst>
    <dgm:cxn modelId="{41A0C391-D210-7648-9E49-C750686D8C0A}" srcId="{CF94F490-AE71-034E-9BCF-AE80426B8195}" destId="{1BF6AD5A-F52D-BE45-8843-5D5215D0BA9A}" srcOrd="0" destOrd="0" parTransId="{71515AC1-3997-744B-A176-95C69B1A3833}" sibTransId="{1B8C2520-D76B-9E45-A78E-429608CF2DE2}"/>
    <dgm:cxn modelId="{E4119FE5-4989-6A4A-95FA-A74EB4BD9EF5}" type="presOf" srcId="{B2CA9E6A-11A6-DE44-A37B-3ED453FB9D9C}" destId="{F5BFBCEB-65E5-D946-BEE3-09C19D7D6043}" srcOrd="0" destOrd="0" presId="urn:microsoft.com/office/officeart/2008/layout/VerticalCurvedList"/>
    <dgm:cxn modelId="{A99C7D7E-E222-8640-BB2A-29BCDC6DA043}" srcId="{CF94F490-AE71-034E-9BCF-AE80426B8195}" destId="{004839C6-CB46-F542-9D0E-019088D78771}" srcOrd="2" destOrd="0" parTransId="{EF2C9349-E6FC-9143-B646-E28EF30DA5E1}" sibTransId="{05DB0F64-764D-6F48-BF2A-05EA2E9D2217}"/>
    <dgm:cxn modelId="{74DEC107-04FC-E148-8C3E-058BF3AF734C}" type="presOf" srcId="{CF94F490-AE71-034E-9BCF-AE80426B8195}" destId="{FF144E5D-F2F5-4D4F-8F7A-86127ADD7731}" srcOrd="0" destOrd="0" presId="urn:microsoft.com/office/officeart/2008/layout/VerticalCurvedList"/>
    <dgm:cxn modelId="{038389AD-989F-B145-8593-09571537B431}" type="presOf" srcId="{004839C6-CB46-F542-9D0E-019088D78771}" destId="{8482F00B-B1F9-F54D-A72E-010A62746485}" srcOrd="0" destOrd="0" presId="urn:microsoft.com/office/officeart/2008/layout/VerticalCurvedList"/>
    <dgm:cxn modelId="{A9D5D0F0-326B-C94A-BC89-7FF5B9932F30}" type="presOf" srcId="{5C0D396B-A6F7-5B48-AF3D-C8417C6E9799}" destId="{B3A5DD0B-A0AF-4D4C-A598-B07BF2E71851}" srcOrd="0" destOrd="0" presId="urn:microsoft.com/office/officeart/2008/layout/VerticalCurvedList"/>
    <dgm:cxn modelId="{153CC19F-A85C-2243-BADA-D0C4A8906312}" srcId="{CF94F490-AE71-034E-9BCF-AE80426B8195}" destId="{5C0D396B-A6F7-5B48-AF3D-C8417C6E9799}" srcOrd="1" destOrd="0" parTransId="{8715FEDF-E880-F54E-A8C3-084B56771A36}" sibTransId="{098E0D5C-9CC1-3949-AFCF-1B1C6EAD5EC3}"/>
    <dgm:cxn modelId="{301A33E6-5709-F64F-B377-008EAB4DD72A}" srcId="{CF94F490-AE71-034E-9BCF-AE80426B8195}" destId="{72F0356C-BF6B-504E-B0B1-7D0210291B42}" srcOrd="5" destOrd="0" parTransId="{E4E7B7E8-1F97-3347-B398-A95EEF08609D}" sibTransId="{42A9654B-6054-CF4F-902C-C501B3EE548D}"/>
    <dgm:cxn modelId="{C4F42F6C-D1FA-7F44-B64D-B98AD4CFB810}" srcId="{CF94F490-AE71-034E-9BCF-AE80426B8195}" destId="{B2CA9E6A-11A6-DE44-A37B-3ED453FB9D9C}" srcOrd="3" destOrd="0" parTransId="{C832D44B-00A7-674B-8F9F-908902E86ACA}" sibTransId="{2B09934E-ACBF-6E47-AE49-B803E604EB6C}"/>
    <dgm:cxn modelId="{624BA56B-DDDA-E047-B6D9-DF91B6E390D9}" type="presOf" srcId="{3C82E01C-9FFC-9740-A96A-A13E426BCDE1}" destId="{FB0CDBEF-0361-9249-B79A-031EC09FF101}" srcOrd="0" destOrd="0" presId="urn:microsoft.com/office/officeart/2008/layout/VerticalCurvedList"/>
    <dgm:cxn modelId="{0927F888-9364-CA4F-8741-536F7832E9D9}" srcId="{CF94F490-AE71-034E-9BCF-AE80426B8195}" destId="{3C82E01C-9FFC-9740-A96A-A13E426BCDE1}" srcOrd="4" destOrd="0" parTransId="{5B8DC71B-A34B-184B-A8F8-F84688BE1BAA}" sibTransId="{59FBC29C-BDFC-714E-AB64-15FC62AAEB3A}"/>
    <dgm:cxn modelId="{AEA4E946-2B17-704E-846C-64E9F45B9275}" type="presOf" srcId="{1BF6AD5A-F52D-BE45-8843-5D5215D0BA9A}" destId="{9874E57C-C75F-0942-89AB-C33BBCCAA2DA}" srcOrd="0" destOrd="0" presId="urn:microsoft.com/office/officeart/2008/layout/VerticalCurvedList"/>
    <dgm:cxn modelId="{BBA6ED87-0D4F-5849-95DB-661C931944AE}" type="presOf" srcId="{72F0356C-BF6B-504E-B0B1-7D0210291B42}" destId="{15D87DC5-76AB-A849-A2B2-87D6FA4D78AA}" srcOrd="0" destOrd="0" presId="urn:microsoft.com/office/officeart/2008/layout/VerticalCurvedList"/>
    <dgm:cxn modelId="{FB1559D1-45BE-934F-87D2-AB378263D312}" type="presOf" srcId="{1B8C2520-D76B-9E45-A78E-429608CF2DE2}" destId="{5ABAA7C3-57FD-1A44-97B2-F1635FCE69C6}" srcOrd="0" destOrd="0" presId="urn:microsoft.com/office/officeart/2008/layout/VerticalCurvedList"/>
    <dgm:cxn modelId="{2AE17F0E-7A1C-2646-AD54-E780A443A335}" type="presParOf" srcId="{FF144E5D-F2F5-4D4F-8F7A-86127ADD7731}" destId="{43D5B7D1-8811-194E-BFD7-E323FF00E046}" srcOrd="0" destOrd="0" presId="urn:microsoft.com/office/officeart/2008/layout/VerticalCurvedList"/>
    <dgm:cxn modelId="{A7F72535-3A04-1F48-9B62-D784ACACD335}" type="presParOf" srcId="{43D5B7D1-8811-194E-BFD7-E323FF00E046}" destId="{942D9E99-EAA9-9E43-8BAB-C0116FDD2AB7}" srcOrd="0" destOrd="0" presId="urn:microsoft.com/office/officeart/2008/layout/VerticalCurvedList"/>
    <dgm:cxn modelId="{1A10A5D7-B1DB-7444-955F-BE174318C951}" type="presParOf" srcId="{942D9E99-EAA9-9E43-8BAB-C0116FDD2AB7}" destId="{E41EDE71-D265-7C42-A3CB-3DDAA2E10FDC}" srcOrd="0" destOrd="0" presId="urn:microsoft.com/office/officeart/2008/layout/VerticalCurvedList"/>
    <dgm:cxn modelId="{DF6A1B5B-162C-0247-A800-5B4C2D92F34A}" type="presParOf" srcId="{942D9E99-EAA9-9E43-8BAB-C0116FDD2AB7}" destId="{5ABAA7C3-57FD-1A44-97B2-F1635FCE69C6}" srcOrd="1" destOrd="0" presId="urn:microsoft.com/office/officeart/2008/layout/VerticalCurvedList"/>
    <dgm:cxn modelId="{51ACB6A4-73FB-E449-96C3-69DB46CC3AF6}" type="presParOf" srcId="{942D9E99-EAA9-9E43-8BAB-C0116FDD2AB7}" destId="{3F8708E9-5904-5840-80EA-49DFC2913752}" srcOrd="2" destOrd="0" presId="urn:microsoft.com/office/officeart/2008/layout/VerticalCurvedList"/>
    <dgm:cxn modelId="{69EA104D-3425-BD4F-A82B-979123123A3F}" type="presParOf" srcId="{942D9E99-EAA9-9E43-8BAB-C0116FDD2AB7}" destId="{A1E63D95-ACAD-BF41-AF95-FDB2736B072C}" srcOrd="3" destOrd="0" presId="urn:microsoft.com/office/officeart/2008/layout/VerticalCurvedList"/>
    <dgm:cxn modelId="{232BAD30-9B11-9F4F-84A0-79318152E389}" type="presParOf" srcId="{43D5B7D1-8811-194E-BFD7-E323FF00E046}" destId="{9874E57C-C75F-0942-89AB-C33BBCCAA2DA}" srcOrd="1" destOrd="0" presId="urn:microsoft.com/office/officeart/2008/layout/VerticalCurvedList"/>
    <dgm:cxn modelId="{C9E871D0-DF72-984C-9A90-83CAA2445FA8}" type="presParOf" srcId="{43D5B7D1-8811-194E-BFD7-E323FF00E046}" destId="{C575B338-C9AE-7A4F-A65F-959286FF36F8}" srcOrd="2" destOrd="0" presId="urn:microsoft.com/office/officeart/2008/layout/VerticalCurvedList"/>
    <dgm:cxn modelId="{90946CB8-2F82-DA44-807D-187FB6D084FD}" type="presParOf" srcId="{C575B338-C9AE-7A4F-A65F-959286FF36F8}" destId="{91B0008A-E785-9147-A16B-92944CE2C9E7}" srcOrd="0" destOrd="0" presId="urn:microsoft.com/office/officeart/2008/layout/VerticalCurvedList"/>
    <dgm:cxn modelId="{B3C10BCC-1892-A74D-AE73-8820DDF9DC29}" type="presParOf" srcId="{43D5B7D1-8811-194E-BFD7-E323FF00E046}" destId="{B3A5DD0B-A0AF-4D4C-A598-B07BF2E71851}" srcOrd="3" destOrd="0" presId="urn:microsoft.com/office/officeart/2008/layout/VerticalCurvedList"/>
    <dgm:cxn modelId="{5F8CC85E-66DD-6746-BFFD-B89586FC2128}" type="presParOf" srcId="{43D5B7D1-8811-194E-BFD7-E323FF00E046}" destId="{748607CF-C36A-834D-81AD-9E291EA5AFB7}" srcOrd="4" destOrd="0" presId="urn:microsoft.com/office/officeart/2008/layout/VerticalCurvedList"/>
    <dgm:cxn modelId="{863F4FBE-022A-2740-B00E-BA9360D605B2}" type="presParOf" srcId="{748607CF-C36A-834D-81AD-9E291EA5AFB7}" destId="{37407A88-5E4E-8A4A-A4A0-DD2C453D40F8}" srcOrd="0" destOrd="0" presId="urn:microsoft.com/office/officeart/2008/layout/VerticalCurvedList"/>
    <dgm:cxn modelId="{18622BFF-4F1F-8B40-9C40-DB98C69B84EB}" type="presParOf" srcId="{43D5B7D1-8811-194E-BFD7-E323FF00E046}" destId="{8482F00B-B1F9-F54D-A72E-010A62746485}" srcOrd="5" destOrd="0" presId="urn:microsoft.com/office/officeart/2008/layout/VerticalCurvedList"/>
    <dgm:cxn modelId="{ED8E7A9A-4E4E-A34E-BC98-EFCB1894804B}" type="presParOf" srcId="{43D5B7D1-8811-194E-BFD7-E323FF00E046}" destId="{965C5CCE-B965-2B45-9E05-36DF80DFD260}" srcOrd="6" destOrd="0" presId="urn:microsoft.com/office/officeart/2008/layout/VerticalCurvedList"/>
    <dgm:cxn modelId="{B46B0B9D-F993-BA47-856B-DB588C2C59E3}" type="presParOf" srcId="{965C5CCE-B965-2B45-9E05-36DF80DFD260}" destId="{CD2E38F4-7432-A142-A4B9-CC3F57FE2FAD}" srcOrd="0" destOrd="0" presId="urn:microsoft.com/office/officeart/2008/layout/VerticalCurvedList"/>
    <dgm:cxn modelId="{8259B226-0496-4F4C-A73F-56715F86D55B}" type="presParOf" srcId="{43D5B7D1-8811-194E-BFD7-E323FF00E046}" destId="{F5BFBCEB-65E5-D946-BEE3-09C19D7D6043}" srcOrd="7" destOrd="0" presId="urn:microsoft.com/office/officeart/2008/layout/VerticalCurvedList"/>
    <dgm:cxn modelId="{CFA4F59E-BF99-494B-9229-11E97491C6EE}" type="presParOf" srcId="{43D5B7D1-8811-194E-BFD7-E323FF00E046}" destId="{DEFF089B-DBC7-A24A-AF36-CC2BDEFD3D89}" srcOrd="8" destOrd="0" presId="urn:microsoft.com/office/officeart/2008/layout/VerticalCurvedList"/>
    <dgm:cxn modelId="{B59B66C4-C607-684B-ACDE-8C78F2FD5080}" type="presParOf" srcId="{DEFF089B-DBC7-A24A-AF36-CC2BDEFD3D89}" destId="{3887AFCC-1FBE-764C-AA83-22BF451DECC9}" srcOrd="0" destOrd="0" presId="urn:microsoft.com/office/officeart/2008/layout/VerticalCurvedList"/>
    <dgm:cxn modelId="{75591CC7-E381-4149-90B2-302F6B9FECB8}" type="presParOf" srcId="{43D5B7D1-8811-194E-BFD7-E323FF00E046}" destId="{FB0CDBEF-0361-9249-B79A-031EC09FF101}" srcOrd="9" destOrd="0" presId="urn:microsoft.com/office/officeart/2008/layout/VerticalCurvedList"/>
    <dgm:cxn modelId="{8BCFA3AB-4A51-D845-B70D-37C1A73077EE}" type="presParOf" srcId="{43D5B7D1-8811-194E-BFD7-E323FF00E046}" destId="{7E7852C1-FB2F-3B4B-9879-14759A12EFA8}" srcOrd="10" destOrd="0" presId="urn:microsoft.com/office/officeart/2008/layout/VerticalCurvedList"/>
    <dgm:cxn modelId="{D95CF9E5-A12A-164A-9F44-795FCDB3FA9D}" type="presParOf" srcId="{7E7852C1-FB2F-3B4B-9879-14759A12EFA8}" destId="{600E105D-0677-4B4D-90F3-703A1BAABE9C}" srcOrd="0" destOrd="0" presId="urn:microsoft.com/office/officeart/2008/layout/VerticalCurvedList"/>
    <dgm:cxn modelId="{D38CD6C6-856C-3C4D-B598-7928511FDB79}" type="presParOf" srcId="{43D5B7D1-8811-194E-BFD7-E323FF00E046}" destId="{15D87DC5-76AB-A849-A2B2-87D6FA4D78AA}" srcOrd="11" destOrd="0" presId="urn:microsoft.com/office/officeart/2008/layout/VerticalCurvedList"/>
    <dgm:cxn modelId="{79AC466B-1131-D14F-9CA6-FEA5962C9BF8}" type="presParOf" srcId="{43D5B7D1-8811-194E-BFD7-E323FF00E046}" destId="{82052428-15FC-3943-B813-7F59DC407AE6}" srcOrd="12" destOrd="0" presId="urn:microsoft.com/office/officeart/2008/layout/VerticalCurvedList"/>
    <dgm:cxn modelId="{34DF3CF9-3091-A949-ADF5-73AF260D0823}" type="presParOf" srcId="{82052428-15FC-3943-B813-7F59DC407AE6}" destId="{99E101D4-BDD9-4E4D-90F1-37ECC85CB25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AA7C3-57FD-1A44-97B2-F1635FCE69C6}">
      <dsp:nvSpPr>
        <dsp:cNvPr id="0" name=""/>
        <dsp:cNvSpPr/>
      </dsp:nvSpPr>
      <dsp:spPr>
        <a:xfrm>
          <a:off x="-4910443" y="-752464"/>
          <a:ext cx="5848329" cy="5848329"/>
        </a:xfrm>
        <a:prstGeom prst="blockArc">
          <a:avLst>
            <a:gd name="adj1" fmla="val 18900000"/>
            <a:gd name="adj2" fmla="val 2700000"/>
            <a:gd name="adj3" fmla="val 369"/>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4E57C-C75F-0942-89AB-C33BBCCAA2DA}">
      <dsp:nvSpPr>
        <dsp:cNvPr id="0" name=""/>
        <dsp:cNvSpPr/>
      </dsp:nvSpPr>
      <dsp:spPr>
        <a:xfrm>
          <a:off x="349983" y="228723"/>
          <a:ext cx="3118809" cy="4572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多数员工为年轻人</a:t>
          </a:r>
          <a:endParaRPr lang="en-US" sz="1400" kern="1200" dirty="0"/>
        </a:p>
      </dsp:txBody>
      <dsp:txXfrm>
        <a:off x="349983" y="228723"/>
        <a:ext cx="3118809" cy="457273"/>
      </dsp:txXfrm>
    </dsp:sp>
    <dsp:sp modelId="{91B0008A-E785-9147-A16B-92944CE2C9E7}">
      <dsp:nvSpPr>
        <dsp:cNvPr id="0" name=""/>
        <dsp:cNvSpPr/>
      </dsp:nvSpPr>
      <dsp:spPr>
        <a:xfrm>
          <a:off x="64187" y="171564"/>
          <a:ext cx="571591" cy="571591"/>
        </a:xfrm>
        <a:prstGeom prst="ellipse">
          <a:avLst/>
        </a:prstGeom>
        <a:solidFill>
          <a:schemeClr val="lt1">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5DD0B-A0AF-4D4C-A598-B07BF2E71851}">
      <dsp:nvSpPr>
        <dsp:cNvPr id="0" name=""/>
        <dsp:cNvSpPr/>
      </dsp:nvSpPr>
      <dsp:spPr>
        <a:xfrm>
          <a:off x="726121" y="914546"/>
          <a:ext cx="2742670" cy="457273"/>
        </a:xfrm>
        <a:prstGeom prst="rect">
          <a:avLst/>
        </a:prstGeom>
        <a:solidFill>
          <a:schemeClr val="accent4">
            <a:hueOff val="3928095"/>
            <a:satOff val="-369"/>
            <a:lumOff val="47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多数员工离家近</a:t>
          </a:r>
          <a:endParaRPr lang="en-US" sz="1400" kern="1200" dirty="0"/>
        </a:p>
      </dsp:txBody>
      <dsp:txXfrm>
        <a:off x="726121" y="914546"/>
        <a:ext cx="2742670" cy="457273"/>
      </dsp:txXfrm>
    </dsp:sp>
    <dsp:sp modelId="{37407A88-5E4E-8A4A-A4A0-DD2C453D40F8}">
      <dsp:nvSpPr>
        <dsp:cNvPr id="0" name=""/>
        <dsp:cNvSpPr/>
      </dsp:nvSpPr>
      <dsp:spPr>
        <a:xfrm>
          <a:off x="440325" y="857387"/>
          <a:ext cx="571591" cy="571591"/>
        </a:xfrm>
        <a:prstGeom prst="ellipse">
          <a:avLst/>
        </a:prstGeom>
        <a:solidFill>
          <a:schemeClr val="lt1">
            <a:hueOff val="0"/>
            <a:satOff val="0"/>
            <a:lumOff val="0"/>
            <a:alphaOff val="0"/>
          </a:schemeClr>
        </a:solidFill>
        <a:ln w="15875" cap="rnd" cmpd="sng" algn="ctr">
          <a:solidFill>
            <a:schemeClr val="accent4">
              <a:hueOff val="3928095"/>
              <a:satOff val="-369"/>
              <a:lumOff val="470"/>
              <a:alphaOff val="0"/>
            </a:schemeClr>
          </a:solidFill>
          <a:prstDash val="solid"/>
        </a:ln>
        <a:effectLst/>
      </dsp:spPr>
      <dsp:style>
        <a:lnRef idx="2">
          <a:scrgbClr r="0" g="0" b="0"/>
        </a:lnRef>
        <a:fillRef idx="1">
          <a:scrgbClr r="0" g="0" b="0"/>
        </a:fillRef>
        <a:effectRef idx="0">
          <a:scrgbClr r="0" g="0" b="0"/>
        </a:effectRef>
        <a:fontRef idx="minor"/>
      </dsp:style>
    </dsp:sp>
    <dsp:sp modelId="{8482F00B-B1F9-F54D-A72E-010A62746485}">
      <dsp:nvSpPr>
        <dsp:cNvPr id="0" name=""/>
        <dsp:cNvSpPr/>
      </dsp:nvSpPr>
      <dsp:spPr>
        <a:xfrm>
          <a:off x="898120" y="1600369"/>
          <a:ext cx="2570672" cy="457273"/>
        </a:xfrm>
        <a:prstGeom prst="rect">
          <a:avLst/>
        </a:prstGeom>
        <a:solidFill>
          <a:schemeClr val="accent4">
            <a:hueOff val="7856190"/>
            <a:satOff val="-738"/>
            <a:lumOff val="94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多数员工三年内升职</a:t>
          </a:r>
          <a:endParaRPr lang="en-US" sz="1400" kern="1200" dirty="0"/>
        </a:p>
      </dsp:txBody>
      <dsp:txXfrm>
        <a:off x="898120" y="1600369"/>
        <a:ext cx="2570672" cy="457273"/>
      </dsp:txXfrm>
    </dsp:sp>
    <dsp:sp modelId="{CD2E38F4-7432-A142-A4B9-CC3F57FE2FAD}">
      <dsp:nvSpPr>
        <dsp:cNvPr id="0" name=""/>
        <dsp:cNvSpPr/>
      </dsp:nvSpPr>
      <dsp:spPr>
        <a:xfrm>
          <a:off x="612324" y="1543210"/>
          <a:ext cx="571591" cy="571591"/>
        </a:xfrm>
        <a:prstGeom prst="ellipse">
          <a:avLst/>
        </a:prstGeom>
        <a:solidFill>
          <a:schemeClr val="lt1">
            <a:hueOff val="0"/>
            <a:satOff val="0"/>
            <a:lumOff val="0"/>
            <a:alphaOff val="0"/>
          </a:schemeClr>
        </a:solidFill>
        <a:ln w="15875" cap="rnd" cmpd="sng" algn="ctr">
          <a:solidFill>
            <a:schemeClr val="accent4">
              <a:hueOff val="7856190"/>
              <a:satOff val="-738"/>
              <a:lumOff val="941"/>
              <a:alphaOff val="0"/>
            </a:schemeClr>
          </a:solidFill>
          <a:prstDash val="solid"/>
        </a:ln>
        <a:effectLst/>
      </dsp:spPr>
      <dsp:style>
        <a:lnRef idx="2">
          <a:scrgbClr r="0" g="0" b="0"/>
        </a:lnRef>
        <a:fillRef idx="1">
          <a:scrgbClr r="0" g="0" b="0"/>
        </a:fillRef>
        <a:effectRef idx="0">
          <a:scrgbClr r="0" g="0" b="0"/>
        </a:effectRef>
        <a:fontRef idx="minor"/>
      </dsp:style>
    </dsp:sp>
    <dsp:sp modelId="{F5BFBCEB-65E5-D946-BEE3-09C19D7D6043}">
      <dsp:nvSpPr>
        <dsp:cNvPr id="0" name=""/>
        <dsp:cNvSpPr/>
      </dsp:nvSpPr>
      <dsp:spPr>
        <a:xfrm>
          <a:off x="898120" y="2285757"/>
          <a:ext cx="2570672" cy="457273"/>
        </a:xfrm>
        <a:prstGeom prst="rect">
          <a:avLst/>
        </a:prstGeom>
        <a:solidFill>
          <a:schemeClr val="accent4">
            <a:hueOff val="11784285"/>
            <a:satOff val="-1107"/>
            <a:lumOff val="141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加薪幅度都在</a:t>
          </a:r>
          <a:r>
            <a:rPr lang="en-US" altLang="zh-CN" sz="1400" kern="1200" dirty="0" smtClean="0"/>
            <a:t>10%</a:t>
          </a:r>
          <a:r>
            <a:rPr lang="zh-CN" altLang="en-US" sz="1400" kern="1200" dirty="0" smtClean="0"/>
            <a:t>以上</a:t>
          </a:r>
          <a:endParaRPr lang="en-US" sz="1400" kern="1200" dirty="0"/>
        </a:p>
      </dsp:txBody>
      <dsp:txXfrm>
        <a:off x="898120" y="2285757"/>
        <a:ext cx="2570672" cy="457273"/>
      </dsp:txXfrm>
    </dsp:sp>
    <dsp:sp modelId="{3887AFCC-1FBE-764C-AA83-22BF451DECC9}">
      <dsp:nvSpPr>
        <dsp:cNvPr id="0" name=""/>
        <dsp:cNvSpPr/>
      </dsp:nvSpPr>
      <dsp:spPr>
        <a:xfrm>
          <a:off x="612324" y="2228598"/>
          <a:ext cx="571591" cy="571591"/>
        </a:xfrm>
        <a:prstGeom prst="ellipse">
          <a:avLst/>
        </a:prstGeom>
        <a:solidFill>
          <a:schemeClr val="lt1">
            <a:hueOff val="0"/>
            <a:satOff val="0"/>
            <a:lumOff val="0"/>
            <a:alphaOff val="0"/>
          </a:schemeClr>
        </a:solidFill>
        <a:ln w="15875" cap="rnd" cmpd="sng" algn="ctr">
          <a:solidFill>
            <a:schemeClr val="accent4">
              <a:hueOff val="11784285"/>
              <a:satOff val="-1107"/>
              <a:lumOff val="1411"/>
              <a:alphaOff val="0"/>
            </a:schemeClr>
          </a:solidFill>
          <a:prstDash val="solid"/>
        </a:ln>
        <a:effectLst/>
      </dsp:spPr>
      <dsp:style>
        <a:lnRef idx="2">
          <a:scrgbClr r="0" g="0" b="0"/>
        </a:lnRef>
        <a:fillRef idx="1">
          <a:scrgbClr r="0" g="0" b="0"/>
        </a:fillRef>
        <a:effectRef idx="0">
          <a:scrgbClr r="0" g="0" b="0"/>
        </a:effectRef>
        <a:fontRef idx="minor"/>
      </dsp:style>
    </dsp:sp>
    <dsp:sp modelId="{FB0CDBEF-0361-9249-B79A-031EC09FF101}">
      <dsp:nvSpPr>
        <dsp:cNvPr id="0" name=""/>
        <dsp:cNvSpPr/>
      </dsp:nvSpPr>
      <dsp:spPr>
        <a:xfrm>
          <a:off x="726121" y="2971580"/>
          <a:ext cx="2742670" cy="457273"/>
        </a:xfrm>
        <a:prstGeom prst="rect">
          <a:avLst/>
        </a:prstGeom>
        <a:solidFill>
          <a:schemeClr val="accent4">
            <a:hueOff val="15712381"/>
            <a:satOff val="-1476"/>
            <a:lumOff val="188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去年人均培训两到三次</a:t>
          </a:r>
          <a:endParaRPr lang="en-US" sz="1400" kern="1200" dirty="0"/>
        </a:p>
      </dsp:txBody>
      <dsp:txXfrm>
        <a:off x="726121" y="2971580"/>
        <a:ext cx="2742670" cy="457273"/>
      </dsp:txXfrm>
    </dsp:sp>
    <dsp:sp modelId="{600E105D-0677-4B4D-90F3-703A1BAABE9C}">
      <dsp:nvSpPr>
        <dsp:cNvPr id="0" name=""/>
        <dsp:cNvSpPr/>
      </dsp:nvSpPr>
      <dsp:spPr>
        <a:xfrm>
          <a:off x="440325" y="2914421"/>
          <a:ext cx="571591" cy="571591"/>
        </a:xfrm>
        <a:prstGeom prst="ellipse">
          <a:avLst/>
        </a:prstGeom>
        <a:solidFill>
          <a:schemeClr val="lt1">
            <a:hueOff val="0"/>
            <a:satOff val="0"/>
            <a:lumOff val="0"/>
            <a:alphaOff val="0"/>
          </a:schemeClr>
        </a:solidFill>
        <a:ln w="15875" cap="rnd" cmpd="sng" algn="ctr">
          <a:solidFill>
            <a:schemeClr val="accent4">
              <a:hueOff val="15712381"/>
              <a:satOff val="-1476"/>
              <a:lumOff val="1882"/>
              <a:alphaOff val="0"/>
            </a:schemeClr>
          </a:solidFill>
          <a:prstDash val="solid"/>
        </a:ln>
        <a:effectLst/>
      </dsp:spPr>
      <dsp:style>
        <a:lnRef idx="2">
          <a:scrgbClr r="0" g="0" b="0"/>
        </a:lnRef>
        <a:fillRef idx="1">
          <a:scrgbClr r="0" g="0" b="0"/>
        </a:fillRef>
        <a:effectRef idx="0">
          <a:scrgbClr r="0" g="0" b="0"/>
        </a:effectRef>
        <a:fontRef idx="minor"/>
      </dsp:style>
    </dsp:sp>
    <dsp:sp modelId="{15D87DC5-76AB-A849-A2B2-87D6FA4D78AA}">
      <dsp:nvSpPr>
        <dsp:cNvPr id="0" name=""/>
        <dsp:cNvSpPr/>
      </dsp:nvSpPr>
      <dsp:spPr>
        <a:xfrm>
          <a:off x="349983" y="3657403"/>
          <a:ext cx="3118809" cy="457273"/>
        </a:xfrm>
        <a:prstGeom prst="rect">
          <a:avLst/>
        </a:prstGeom>
        <a:solidFill>
          <a:schemeClr val="accent4">
            <a:hueOff val="19640475"/>
            <a:satOff val="-1845"/>
            <a:lumOff val="235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2961"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多数员工进企业不足十年</a:t>
          </a:r>
          <a:endParaRPr lang="en-US" sz="1400" kern="1200" dirty="0"/>
        </a:p>
      </dsp:txBody>
      <dsp:txXfrm>
        <a:off x="349983" y="3657403"/>
        <a:ext cx="3118809" cy="457273"/>
      </dsp:txXfrm>
    </dsp:sp>
    <dsp:sp modelId="{99E101D4-BDD9-4E4D-90F1-37ECC85CB252}">
      <dsp:nvSpPr>
        <dsp:cNvPr id="0" name=""/>
        <dsp:cNvSpPr/>
      </dsp:nvSpPr>
      <dsp:spPr>
        <a:xfrm>
          <a:off x="64187" y="3600244"/>
          <a:ext cx="571591" cy="571591"/>
        </a:xfrm>
        <a:prstGeom prst="ellipse">
          <a:avLst/>
        </a:prstGeom>
        <a:solidFill>
          <a:schemeClr val="lt1">
            <a:hueOff val="0"/>
            <a:satOff val="0"/>
            <a:lumOff val="0"/>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AA7C3-57FD-1A44-97B2-F1635FCE69C6}">
      <dsp:nvSpPr>
        <dsp:cNvPr id="0" name=""/>
        <dsp:cNvSpPr/>
      </dsp:nvSpPr>
      <dsp:spPr>
        <a:xfrm>
          <a:off x="-4794058" y="-734771"/>
          <a:ext cx="5710072" cy="5710072"/>
        </a:xfrm>
        <a:prstGeom prst="blockArc">
          <a:avLst>
            <a:gd name="adj1" fmla="val 18900000"/>
            <a:gd name="adj2" fmla="val 2700000"/>
            <a:gd name="adj3" fmla="val 378"/>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4E57C-C75F-0942-89AB-C33BBCCAA2DA}">
      <dsp:nvSpPr>
        <dsp:cNvPr id="0" name=""/>
        <dsp:cNvSpPr/>
      </dsp:nvSpPr>
      <dsp:spPr>
        <a:xfrm>
          <a:off x="341907" y="223306"/>
          <a:ext cx="3128510" cy="446442"/>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多数变量之间不存在强相关性</a:t>
          </a:r>
          <a:endParaRPr lang="en-US" sz="1400" kern="1200" dirty="0"/>
        </a:p>
      </dsp:txBody>
      <dsp:txXfrm>
        <a:off x="341907" y="223306"/>
        <a:ext cx="3128510" cy="446442"/>
      </dsp:txXfrm>
    </dsp:sp>
    <dsp:sp modelId="{91B0008A-E785-9147-A16B-92944CE2C9E7}">
      <dsp:nvSpPr>
        <dsp:cNvPr id="0" name=""/>
        <dsp:cNvSpPr/>
      </dsp:nvSpPr>
      <dsp:spPr>
        <a:xfrm>
          <a:off x="62880" y="167500"/>
          <a:ext cx="558053" cy="558053"/>
        </a:xfrm>
        <a:prstGeom prst="ellipse">
          <a:avLst/>
        </a:prstGeom>
        <a:solidFill>
          <a:schemeClr val="lt1">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5DD0B-A0AF-4D4C-A598-B07BF2E71851}">
      <dsp:nvSpPr>
        <dsp:cNvPr id="0" name=""/>
        <dsp:cNvSpPr/>
      </dsp:nvSpPr>
      <dsp:spPr>
        <a:xfrm>
          <a:off x="709137" y="892885"/>
          <a:ext cx="2761280" cy="446442"/>
        </a:xfrm>
        <a:prstGeom prst="rect">
          <a:avLst/>
        </a:prstGeom>
        <a:solidFill>
          <a:schemeClr val="accent4">
            <a:hueOff val="3928095"/>
            <a:satOff val="-369"/>
            <a:lumOff val="47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部分变量和其他变量无相关性</a:t>
          </a:r>
          <a:endParaRPr lang="en-US" sz="1400" kern="1200" dirty="0"/>
        </a:p>
      </dsp:txBody>
      <dsp:txXfrm>
        <a:off x="709137" y="892885"/>
        <a:ext cx="2761280" cy="446442"/>
      </dsp:txXfrm>
    </dsp:sp>
    <dsp:sp modelId="{37407A88-5E4E-8A4A-A4A0-DD2C453D40F8}">
      <dsp:nvSpPr>
        <dsp:cNvPr id="0" name=""/>
        <dsp:cNvSpPr/>
      </dsp:nvSpPr>
      <dsp:spPr>
        <a:xfrm>
          <a:off x="430110" y="837080"/>
          <a:ext cx="558053" cy="558053"/>
        </a:xfrm>
        <a:prstGeom prst="ellipse">
          <a:avLst/>
        </a:prstGeom>
        <a:solidFill>
          <a:schemeClr val="lt1">
            <a:hueOff val="0"/>
            <a:satOff val="0"/>
            <a:lumOff val="0"/>
            <a:alphaOff val="0"/>
          </a:schemeClr>
        </a:solidFill>
        <a:ln w="15875" cap="rnd" cmpd="sng" algn="ctr">
          <a:solidFill>
            <a:schemeClr val="accent4">
              <a:hueOff val="3928095"/>
              <a:satOff val="-369"/>
              <a:lumOff val="470"/>
              <a:alphaOff val="0"/>
            </a:schemeClr>
          </a:solidFill>
          <a:prstDash val="solid"/>
        </a:ln>
        <a:effectLst/>
      </dsp:spPr>
      <dsp:style>
        <a:lnRef idx="2">
          <a:scrgbClr r="0" g="0" b="0"/>
        </a:lnRef>
        <a:fillRef idx="1">
          <a:scrgbClr r="0" g="0" b="0"/>
        </a:fillRef>
        <a:effectRef idx="0">
          <a:scrgbClr r="0" g="0" b="0"/>
        </a:effectRef>
        <a:fontRef idx="minor"/>
      </dsp:style>
    </dsp:sp>
    <dsp:sp modelId="{8482F00B-B1F9-F54D-A72E-010A62746485}">
      <dsp:nvSpPr>
        <dsp:cNvPr id="0" name=""/>
        <dsp:cNvSpPr/>
      </dsp:nvSpPr>
      <dsp:spPr>
        <a:xfrm>
          <a:off x="877062" y="1562465"/>
          <a:ext cx="2593355" cy="446442"/>
        </a:xfrm>
        <a:prstGeom prst="rect">
          <a:avLst/>
        </a:prstGeom>
        <a:solidFill>
          <a:schemeClr val="accent4">
            <a:hueOff val="7856190"/>
            <a:satOff val="-738"/>
            <a:lumOff val="94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受教育程度和年龄有关</a:t>
          </a:r>
          <a:endParaRPr lang="en-US" sz="1400" kern="1200" dirty="0"/>
        </a:p>
      </dsp:txBody>
      <dsp:txXfrm>
        <a:off x="877062" y="1562465"/>
        <a:ext cx="2593355" cy="446442"/>
      </dsp:txXfrm>
    </dsp:sp>
    <dsp:sp modelId="{CD2E38F4-7432-A142-A4B9-CC3F57FE2FAD}">
      <dsp:nvSpPr>
        <dsp:cNvPr id="0" name=""/>
        <dsp:cNvSpPr/>
      </dsp:nvSpPr>
      <dsp:spPr>
        <a:xfrm>
          <a:off x="598035" y="1506660"/>
          <a:ext cx="558053" cy="558053"/>
        </a:xfrm>
        <a:prstGeom prst="ellipse">
          <a:avLst/>
        </a:prstGeom>
        <a:solidFill>
          <a:schemeClr val="lt1">
            <a:hueOff val="0"/>
            <a:satOff val="0"/>
            <a:lumOff val="0"/>
            <a:alphaOff val="0"/>
          </a:schemeClr>
        </a:solidFill>
        <a:ln w="15875" cap="rnd" cmpd="sng" algn="ctr">
          <a:solidFill>
            <a:schemeClr val="accent4">
              <a:hueOff val="7856190"/>
              <a:satOff val="-738"/>
              <a:lumOff val="941"/>
              <a:alphaOff val="0"/>
            </a:schemeClr>
          </a:solidFill>
          <a:prstDash val="solid"/>
        </a:ln>
        <a:effectLst/>
      </dsp:spPr>
      <dsp:style>
        <a:lnRef idx="2">
          <a:scrgbClr r="0" g="0" b="0"/>
        </a:lnRef>
        <a:fillRef idx="1">
          <a:scrgbClr r="0" g="0" b="0"/>
        </a:fillRef>
        <a:effectRef idx="0">
          <a:scrgbClr r="0" g="0" b="0"/>
        </a:effectRef>
        <a:fontRef idx="minor"/>
      </dsp:style>
    </dsp:sp>
    <dsp:sp modelId="{F5BFBCEB-65E5-D946-BEE3-09C19D7D6043}">
      <dsp:nvSpPr>
        <dsp:cNvPr id="0" name=""/>
        <dsp:cNvSpPr/>
      </dsp:nvSpPr>
      <dsp:spPr>
        <a:xfrm>
          <a:off x="877062" y="2231621"/>
          <a:ext cx="2593355" cy="446442"/>
        </a:xfrm>
        <a:prstGeom prst="rect">
          <a:avLst/>
        </a:prstGeom>
        <a:solidFill>
          <a:schemeClr val="accent4">
            <a:hueOff val="11784285"/>
            <a:satOff val="-1107"/>
            <a:lumOff val="141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月收入和职位高低有关</a:t>
          </a:r>
          <a:endParaRPr lang="en-US" sz="1400" kern="1200" dirty="0"/>
        </a:p>
      </dsp:txBody>
      <dsp:txXfrm>
        <a:off x="877062" y="2231621"/>
        <a:ext cx="2593355" cy="446442"/>
      </dsp:txXfrm>
    </dsp:sp>
    <dsp:sp modelId="{3887AFCC-1FBE-764C-AA83-22BF451DECC9}">
      <dsp:nvSpPr>
        <dsp:cNvPr id="0" name=""/>
        <dsp:cNvSpPr/>
      </dsp:nvSpPr>
      <dsp:spPr>
        <a:xfrm>
          <a:off x="598035" y="2175815"/>
          <a:ext cx="558053" cy="558053"/>
        </a:xfrm>
        <a:prstGeom prst="ellipse">
          <a:avLst/>
        </a:prstGeom>
        <a:solidFill>
          <a:schemeClr val="lt1">
            <a:hueOff val="0"/>
            <a:satOff val="0"/>
            <a:lumOff val="0"/>
            <a:alphaOff val="0"/>
          </a:schemeClr>
        </a:solidFill>
        <a:ln w="15875" cap="rnd" cmpd="sng" algn="ctr">
          <a:solidFill>
            <a:schemeClr val="accent4">
              <a:hueOff val="11784285"/>
              <a:satOff val="-1107"/>
              <a:lumOff val="1411"/>
              <a:alphaOff val="0"/>
            </a:schemeClr>
          </a:solidFill>
          <a:prstDash val="solid"/>
        </a:ln>
        <a:effectLst/>
      </dsp:spPr>
      <dsp:style>
        <a:lnRef idx="2">
          <a:scrgbClr r="0" g="0" b="0"/>
        </a:lnRef>
        <a:fillRef idx="1">
          <a:scrgbClr r="0" g="0" b="0"/>
        </a:fillRef>
        <a:effectRef idx="0">
          <a:scrgbClr r="0" g="0" b="0"/>
        </a:effectRef>
        <a:fontRef idx="minor"/>
      </dsp:style>
    </dsp:sp>
    <dsp:sp modelId="{FB0CDBEF-0361-9249-B79A-031EC09FF101}">
      <dsp:nvSpPr>
        <dsp:cNvPr id="0" name=""/>
        <dsp:cNvSpPr/>
      </dsp:nvSpPr>
      <dsp:spPr>
        <a:xfrm>
          <a:off x="709137" y="2901201"/>
          <a:ext cx="2761280" cy="446442"/>
        </a:xfrm>
        <a:prstGeom prst="rect">
          <a:avLst/>
        </a:prstGeom>
        <a:solidFill>
          <a:schemeClr val="accent4">
            <a:hueOff val="15712381"/>
            <a:satOff val="-1476"/>
            <a:lumOff val="188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月收入和工龄长短有关</a:t>
          </a:r>
          <a:endParaRPr lang="en-US" sz="1400" kern="1200" dirty="0"/>
        </a:p>
      </dsp:txBody>
      <dsp:txXfrm>
        <a:off x="709137" y="2901201"/>
        <a:ext cx="2761280" cy="446442"/>
      </dsp:txXfrm>
    </dsp:sp>
    <dsp:sp modelId="{600E105D-0677-4B4D-90F3-703A1BAABE9C}">
      <dsp:nvSpPr>
        <dsp:cNvPr id="0" name=""/>
        <dsp:cNvSpPr/>
      </dsp:nvSpPr>
      <dsp:spPr>
        <a:xfrm>
          <a:off x="430110" y="2845395"/>
          <a:ext cx="558053" cy="558053"/>
        </a:xfrm>
        <a:prstGeom prst="ellipse">
          <a:avLst/>
        </a:prstGeom>
        <a:solidFill>
          <a:schemeClr val="lt1">
            <a:hueOff val="0"/>
            <a:satOff val="0"/>
            <a:lumOff val="0"/>
            <a:alphaOff val="0"/>
          </a:schemeClr>
        </a:solidFill>
        <a:ln w="15875" cap="rnd" cmpd="sng" algn="ctr">
          <a:solidFill>
            <a:schemeClr val="accent4">
              <a:hueOff val="15712381"/>
              <a:satOff val="-1476"/>
              <a:lumOff val="1882"/>
              <a:alphaOff val="0"/>
            </a:schemeClr>
          </a:solidFill>
          <a:prstDash val="solid"/>
        </a:ln>
        <a:effectLst/>
      </dsp:spPr>
      <dsp:style>
        <a:lnRef idx="2">
          <a:scrgbClr r="0" g="0" b="0"/>
        </a:lnRef>
        <a:fillRef idx="1">
          <a:scrgbClr r="0" g="0" b="0"/>
        </a:fillRef>
        <a:effectRef idx="0">
          <a:scrgbClr r="0" g="0" b="0"/>
        </a:effectRef>
        <a:fontRef idx="minor"/>
      </dsp:style>
    </dsp:sp>
    <dsp:sp modelId="{15D87DC5-76AB-A849-A2B2-87D6FA4D78AA}">
      <dsp:nvSpPr>
        <dsp:cNvPr id="0" name=""/>
        <dsp:cNvSpPr/>
      </dsp:nvSpPr>
      <dsp:spPr>
        <a:xfrm>
          <a:off x="341907" y="3570780"/>
          <a:ext cx="3128510" cy="446442"/>
        </a:xfrm>
        <a:prstGeom prst="rect">
          <a:avLst/>
        </a:prstGeom>
        <a:solidFill>
          <a:schemeClr val="accent4">
            <a:hueOff val="19640475"/>
            <a:satOff val="-1845"/>
            <a:lumOff val="235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54364"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t>月薪增幅和考核成绩有关</a:t>
          </a:r>
          <a:endParaRPr lang="en-US" sz="1400" kern="1200" dirty="0"/>
        </a:p>
      </dsp:txBody>
      <dsp:txXfrm>
        <a:off x="341907" y="3570780"/>
        <a:ext cx="3128510" cy="446442"/>
      </dsp:txXfrm>
    </dsp:sp>
    <dsp:sp modelId="{99E101D4-BDD9-4E4D-90F1-37ECC85CB252}">
      <dsp:nvSpPr>
        <dsp:cNvPr id="0" name=""/>
        <dsp:cNvSpPr/>
      </dsp:nvSpPr>
      <dsp:spPr>
        <a:xfrm>
          <a:off x="62880" y="3514975"/>
          <a:ext cx="558053" cy="558053"/>
        </a:xfrm>
        <a:prstGeom prst="ellipse">
          <a:avLst/>
        </a:prstGeom>
        <a:solidFill>
          <a:schemeClr val="lt1">
            <a:hueOff val="0"/>
            <a:satOff val="0"/>
            <a:lumOff val="0"/>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1pPr>
            <a:lvl2pPr marL="457200" marR="0" lvl="1"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2pPr>
            <a:lvl3pPr marL="914400" marR="0" lvl="2"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3pPr>
            <a:lvl4pPr marL="1371600" marR="0" lvl="3"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4pPr>
            <a:lvl5pPr marL="1828800" marR="0" lvl="4"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5pPr>
            <a:lvl6pPr marL="2286000" marR="0" lvl="5"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6pPr>
            <a:lvl7pPr marL="2743200" marR="0" lvl="6"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7pPr>
            <a:lvl8pPr marL="3200400" marR="0" lvl="7"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8pPr>
            <a:lvl9pPr marL="3657600" marR="0" lvl="8" indent="88899" algn="l" rtl="0">
              <a:spcBef>
                <a:spcPts val="0"/>
              </a:spcBef>
              <a:buClr>
                <a:schemeClr val="dk1"/>
              </a:buClr>
              <a:buSzPct val="127272"/>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745047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27272"/>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599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49805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77465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2403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52601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38572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27272"/>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72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pPr>
              <a:defRPr/>
            </a:pPr>
            <a:fld id="{47BAE28C-3D3E-4DF5-86CA-388958D9FF29}" type="slidenum">
              <a:rPr lang="zh-CN" altLang="en-US" smtClean="0">
                <a:solidFill>
                  <a:prstClr val="black"/>
                </a:solidFill>
              </a:rPr>
              <a:pPr>
                <a:defRPr/>
              </a:pPr>
              <a:t>16</a:t>
            </a:fld>
            <a:endParaRPr lang="zh-CN" altLang="en-US">
              <a:solidFill>
                <a:prstClr val="black"/>
              </a:solidFill>
            </a:endParaRPr>
          </a:p>
        </p:txBody>
      </p:sp>
    </p:spTree>
    <p:extLst>
      <p:ext uri="{BB962C8B-B14F-4D97-AF65-F5344CB8AC3E}">
        <p14:creationId xmlns:p14="http://schemas.microsoft.com/office/powerpoint/2010/main" val="201190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5F7B22D-AED9-A44D-BF9A-E264D0F20B5A}" type="slidenum">
              <a:rPr lang="en-US" smtClean="0"/>
              <a:t>21</a:t>
            </a:fld>
            <a:endParaRPr lang="en-US"/>
          </a:p>
        </p:txBody>
      </p:sp>
    </p:spTree>
    <p:extLst>
      <p:ext uri="{BB962C8B-B14F-4D97-AF65-F5344CB8AC3E}">
        <p14:creationId xmlns:p14="http://schemas.microsoft.com/office/powerpoint/2010/main" val="374893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4AE1D939-3E60-4063-B05E-56844F97CE60}" type="slidenum">
              <a:rPr lang="zh-CN" altLang="en-US" smtClean="0"/>
              <a:pPr/>
              <a:t>22</a:t>
            </a:fld>
            <a:endParaRPr lang="zh-CN" altLang="en-US"/>
          </a:p>
        </p:txBody>
      </p:sp>
    </p:spTree>
    <p:extLst>
      <p:ext uri="{BB962C8B-B14F-4D97-AF65-F5344CB8AC3E}">
        <p14:creationId xmlns:p14="http://schemas.microsoft.com/office/powerpoint/2010/main" val="27776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a:xfrm>
            <a:off x="0" y="0"/>
            <a:ext cx="2971800" cy="458788"/>
          </a:xfrm>
          <a:prstGeom prst="rect">
            <a:avLst/>
          </a:prstGeom>
        </p:spPr>
        <p:txBody>
          <a:bodyPr/>
          <a:lstStyle/>
          <a:p>
            <a:r>
              <a:rPr lang="en-US"/>
              <a:t>My First Template</a:t>
            </a:r>
            <a:endParaRPr lang="en-US" dirty="0"/>
          </a:p>
        </p:txBody>
      </p:sp>
    </p:spTree>
    <p:extLst>
      <p:ext uri="{BB962C8B-B14F-4D97-AF65-F5344CB8AC3E}">
        <p14:creationId xmlns:p14="http://schemas.microsoft.com/office/powerpoint/2010/main" val="1141170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609812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4AE1D939-3E60-4063-B05E-56844F97CE60}" type="slidenum">
              <a:rPr lang="zh-CN" altLang="en-US" smtClean="0"/>
              <a:pPr/>
              <a:t>24</a:t>
            </a:fld>
            <a:endParaRPr lang="zh-CN" altLang="en-US"/>
          </a:p>
        </p:txBody>
      </p:sp>
    </p:spTree>
    <p:extLst>
      <p:ext uri="{BB962C8B-B14F-4D97-AF65-F5344CB8AC3E}">
        <p14:creationId xmlns:p14="http://schemas.microsoft.com/office/powerpoint/2010/main" val="69026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lstStyle/>
          <a:p>
            <a:r>
              <a:rPr lang="zh-CN" altLang="en-US" dirty="0" smtClean="0"/>
              <a:t>可以拓展一下生存分析模型，这样不仅能够预测是否有离职倾向，还能够预测其离职时间</a:t>
            </a:r>
            <a:endParaRPr lang="zh-CN" altLang="en-US" dirty="0"/>
          </a:p>
        </p:txBody>
      </p:sp>
      <p:sp>
        <p:nvSpPr>
          <p:cNvPr id="4" name="页眉占位符 3"/>
          <p:cNvSpPr>
            <a:spLocks noGrp="1"/>
          </p:cNvSpPr>
          <p:nvPr>
            <p:ph type="hdr" sz="quarter" idx="10"/>
          </p:nvPr>
        </p:nvSpPr>
        <p:spPr>
          <a:xfrm>
            <a:off x="0" y="0"/>
            <a:ext cx="2971800" cy="458788"/>
          </a:xfrm>
          <a:prstGeom prst="rect">
            <a:avLst/>
          </a:prstGeom>
        </p:spPr>
        <p:txBody>
          <a:bodyPr/>
          <a:lstStyle/>
          <a:p>
            <a:r>
              <a:rPr lang="en-US"/>
              <a:t>My First Template</a:t>
            </a:r>
            <a:endParaRPr lang="en-US" dirty="0"/>
          </a:p>
        </p:txBody>
      </p:sp>
    </p:spTree>
    <p:extLst>
      <p:ext uri="{BB962C8B-B14F-4D97-AF65-F5344CB8AC3E}">
        <p14:creationId xmlns:p14="http://schemas.microsoft.com/office/powerpoint/2010/main" val="623583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ED6B569D-5846-405D-B3A8-120868F6DA68}" type="slidenum">
              <a:rPr lang="zh-CN" altLang="en-US" smtClean="0"/>
              <a:pPr/>
              <a:t>26</a:t>
            </a:fld>
            <a:endParaRPr lang="zh-CN" altLang="en-US"/>
          </a:p>
        </p:txBody>
      </p:sp>
    </p:spTree>
    <p:extLst>
      <p:ext uri="{BB962C8B-B14F-4D97-AF65-F5344CB8AC3E}">
        <p14:creationId xmlns:p14="http://schemas.microsoft.com/office/powerpoint/2010/main" val="118705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08910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dirty="0" smtClean="0">
                <a:solidFill>
                  <a:srgbClr val="000000"/>
                </a:solidFill>
                <a:latin typeface="Times New Roman"/>
                <a:ea typeface="Times New Roman"/>
                <a:cs typeface="Times New Roman"/>
                <a:sym typeface="Times New Roman"/>
              </a:rPr>
              <a:t>Employees </a:t>
            </a:r>
            <a:r>
              <a:rPr lang="en-US" sz="1200" dirty="0">
                <a:solidFill>
                  <a:srgbClr val="000000"/>
                </a:solidFill>
                <a:latin typeface="Times New Roman"/>
                <a:ea typeface="Times New Roman"/>
                <a:cs typeface="Times New Roman"/>
                <a:sym typeface="Times New Roman"/>
              </a:rPr>
              <a:t>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dirty="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94690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213797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792949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dirty="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dirty="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86656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endParaRPr lang="en-US" sz="12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8652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Employees are the lifeblood of an enterprise. They are important resources and key elements in making the enterprise successful. unlike in the past, today’s workers are increasingly likely to switch jobs multiple times throughout their careers. This can become a burden to employers, as high turnover rates are associated with high training costs for replacing these employees. In order to minimize turnover and retain these valuable employees, it is crucial that employers are able to understand what makes an employee more or less likely to leave and act on that information.</a:t>
            </a:r>
          </a:p>
          <a:p>
            <a:pPr lvl="0" indent="-69850" algn="just" rtl="0">
              <a:lnSpc>
                <a:spcPct val="100000"/>
              </a:lnSpc>
              <a:spcBef>
                <a:spcPts val="0"/>
              </a:spcBef>
              <a:buClr>
                <a:schemeClr val="dk1"/>
              </a:buClr>
              <a:buSzPct val="91666"/>
              <a:buFont typeface="Arial"/>
              <a:buNone/>
            </a:pPr>
            <a:r>
              <a:rPr lang="en-US" sz="1200">
                <a:solidFill>
                  <a:srgbClr val="000000"/>
                </a:solidFill>
                <a:latin typeface="Times New Roman"/>
                <a:ea typeface="Times New Roman"/>
                <a:cs typeface="Times New Roman"/>
                <a:sym typeface="Times New Roman"/>
              </a:rPr>
              <a:t>In our analysis of the dataset, we will aim to identify the factors that are most influential in determining whether an employee is likely to leave their job. This will be done primarily through the use of regression, decision tree and PCA analysis.</a:t>
            </a:r>
          </a:p>
        </p:txBody>
      </p:sp>
    </p:spTree>
    <p:extLst>
      <p:ext uri="{BB962C8B-B14F-4D97-AF65-F5344CB8AC3E}">
        <p14:creationId xmlns:p14="http://schemas.microsoft.com/office/powerpoint/2010/main" val="194664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400" cy="15465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indent="0">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endParaRPr/>
          </a:p>
        </p:txBody>
      </p:sp>
      <p:cxnSp>
        <p:nvCxnSpPr>
          <p:cNvPr id="10" name="Shape 10"/>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91831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2331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7762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6856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22940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56335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485333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7847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99241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17575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2"/>
        <p:cNvGrpSpPr/>
        <p:nvPr/>
      </p:nvGrpSpPr>
      <p:grpSpPr>
        <a:xfrm>
          <a:off x="0" y="0"/>
          <a:ext cx="0" cy="0"/>
          <a:chOff x="0" y="0"/>
          <a:chExt cx="0" cy="0"/>
        </a:xfrm>
      </p:grpSpPr>
      <p:cxnSp>
        <p:nvCxnSpPr>
          <p:cNvPr id="13" name="Shape 1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4" name="Shape 1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1165475" y="665975"/>
            <a:ext cx="6858000" cy="4599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39C0BA"/>
              </a:buClr>
              <a:buSzPct val="100000"/>
              <a:buFont typeface="Quicksand"/>
              <a:buNone/>
              <a:defRPr sz="1800" b="0" i="0" u="none" strike="noStrike" cap="none">
                <a:solidFill>
                  <a:srgbClr val="39C0BA"/>
                </a:solidFill>
                <a:latin typeface="Quicksand"/>
                <a:ea typeface="Quicksand"/>
                <a:cs typeface="Quicksand"/>
                <a:sym typeface="Quicksand"/>
              </a:defRPr>
            </a:lvl1pPr>
            <a:lvl2pPr lvl="1"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indent="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17" name="Shape 17"/>
          <p:cNvSpPr txBox="1">
            <a:spLocks noGrp="1"/>
          </p:cNvSpPr>
          <p:nvPr>
            <p:ph type="body" idx="1"/>
          </p:nvPr>
        </p:nvSpPr>
        <p:spPr>
          <a:xfrm>
            <a:off x="1165498" y="1600200"/>
            <a:ext cx="6858000" cy="4967700"/>
          </a:xfrm>
          <a:prstGeom prst="rect">
            <a:avLst/>
          </a:prstGeom>
          <a:noFill/>
          <a:ln>
            <a:noFill/>
          </a:ln>
        </p:spPr>
        <p:txBody>
          <a:bodyPr wrap="square" lIns="91425" tIns="91425" rIns="91425" bIns="91425" anchor="t" anchorCtr="0"/>
          <a:lstStyle>
            <a:lvl1pPr marL="0" marR="0" lvl="0" indent="19050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L="0" marR="0" lvl="1"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L="0" marR="0" lvl="2"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3pPr>
            <a:lvl4pPr marL="0" marR="0" lvl="3"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4pPr>
            <a:lvl5pPr marL="0" marR="0" lvl="4"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5pPr>
            <a:lvl6pPr marL="0" marR="0" lvl="5"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6pPr>
            <a:lvl7pPr marL="0" marR="0" lvl="6"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7pPr>
            <a:lvl8pPr marL="0" marR="0" lvl="7"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8pPr>
            <a:lvl9pPr marL="0" marR="0" lvl="8"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41872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475619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947494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335381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82867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165475" y="665975"/>
            <a:ext cx="6858000" cy="4599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39C0BA"/>
              </a:buClr>
              <a:buSzPct val="100000"/>
              <a:buFont typeface="Quicksand"/>
              <a:buNone/>
              <a:defRPr sz="1800" b="0" i="0" u="none" strike="noStrike" cap="none">
                <a:solidFill>
                  <a:srgbClr val="39C0BA"/>
                </a:solidFill>
                <a:latin typeface="Quicksand"/>
                <a:ea typeface="Quicksand"/>
                <a:cs typeface="Quicksand"/>
                <a:sym typeface="Quicksand"/>
              </a:defRPr>
            </a:lvl1pPr>
            <a:lvl2pPr lvl="1"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3" name="Shape 23"/>
          <p:cNvSpPr txBox="1">
            <a:spLocks noGrp="1"/>
          </p:cNvSpPr>
          <p:nvPr>
            <p:ph type="body" idx="1"/>
          </p:nvPr>
        </p:nvSpPr>
        <p:spPr>
          <a:xfrm>
            <a:off x="1165475" y="1600200"/>
            <a:ext cx="3306900" cy="4967700"/>
          </a:xfrm>
          <a:prstGeom prst="rect">
            <a:avLst/>
          </a:prstGeom>
          <a:noFill/>
          <a:ln>
            <a:noFill/>
          </a:ln>
        </p:spPr>
        <p:txBody>
          <a:bodyPr wrap="square" lIns="91425" tIns="91425" rIns="91425" bIns="91425" anchor="t" anchorCtr="0"/>
          <a:lstStyle>
            <a:lvl1pPr marL="0" marR="0" lvl="0"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1pPr>
            <a:lvl2pPr marL="0" marR="0" lvl="1"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2pPr>
            <a:lvl3pPr marL="0" marR="0" lvl="2"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3pPr>
            <a:lvl4pPr marL="0" marR="0" lvl="3"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4pPr>
            <a:lvl5pPr marL="0" marR="0" lvl="4"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5pPr>
            <a:lvl6pPr marL="0" marR="0" lvl="5"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6pPr>
            <a:lvl7pPr marL="0" marR="0" lvl="6"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7pPr>
            <a:lvl8pPr marL="0" marR="0" lvl="7"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8pPr>
            <a:lvl9pPr marL="0" marR="0" lvl="8"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9pPr>
          </a:lstStyle>
          <a:p>
            <a:endParaRPr/>
          </a:p>
        </p:txBody>
      </p:sp>
      <p:sp>
        <p:nvSpPr>
          <p:cNvPr id="24" name="Shape 24"/>
          <p:cNvSpPr txBox="1">
            <a:spLocks noGrp="1"/>
          </p:cNvSpPr>
          <p:nvPr>
            <p:ph type="body" idx="2"/>
          </p:nvPr>
        </p:nvSpPr>
        <p:spPr>
          <a:xfrm>
            <a:off x="4671570" y="1600200"/>
            <a:ext cx="3306900" cy="4967700"/>
          </a:xfrm>
          <a:prstGeom prst="rect">
            <a:avLst/>
          </a:prstGeom>
          <a:noFill/>
          <a:ln>
            <a:noFill/>
          </a:ln>
        </p:spPr>
        <p:txBody>
          <a:bodyPr wrap="square" lIns="91425" tIns="91425" rIns="91425" bIns="91425" anchor="t" anchorCtr="0"/>
          <a:lstStyle>
            <a:lvl1pPr marL="0" marR="0" lvl="0"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1pPr>
            <a:lvl2pPr marL="0" marR="0" lvl="1"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2pPr>
            <a:lvl3pPr marL="0" marR="0" lvl="2"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3pPr>
            <a:lvl4pPr marL="0" marR="0" lvl="3"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4pPr>
            <a:lvl5pPr marL="0" marR="0" lvl="4"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5pPr>
            <a:lvl6pPr marL="0" marR="0" lvl="5"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6pPr>
            <a:lvl7pPr marL="0" marR="0" lvl="6"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7pPr>
            <a:lvl8pPr marL="0" marR="0" lvl="7"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8pPr>
            <a:lvl9pPr marL="0" marR="0" lvl="8" indent="16510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9pPr>
          </a:lstStyle>
          <a:p>
            <a:endParaRPr/>
          </a:p>
        </p:txBody>
      </p:sp>
      <p:cxnSp>
        <p:nvCxnSpPr>
          <p:cNvPr id="25" name="Shape 2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6" name="Shape 2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28"/>
        <p:cNvGrpSpPr/>
        <p:nvPr/>
      </p:nvGrpSpPr>
      <p:grpSpPr>
        <a:xfrm>
          <a:off x="0" y="0"/>
          <a:ext cx="0" cy="0"/>
          <a:chOff x="0" y="0"/>
          <a:chExt cx="0" cy="0"/>
        </a:xfrm>
      </p:grpSpPr>
      <p:cxnSp>
        <p:nvCxnSpPr>
          <p:cNvPr id="29" name="Shape 29"/>
          <p:cNvCxnSpPr/>
          <p:nvPr/>
        </p:nvCxnSpPr>
        <p:spPr>
          <a:xfrm>
            <a:off x="903825"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30" name="Shape 30"/>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btitl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1530175" y="3077050"/>
            <a:ext cx="6767100" cy="709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39C0BA"/>
              </a:buClr>
              <a:buSzPct val="100000"/>
              <a:buFont typeface="Quicksand"/>
              <a:buNone/>
              <a:defRPr sz="3000" b="0" i="0" u="none" strike="noStrike" cap="none">
                <a:solidFill>
                  <a:srgbClr val="39C0BA"/>
                </a:solidFill>
                <a:latin typeface="Quicksand"/>
                <a:ea typeface="Quicksand"/>
                <a:cs typeface="Quicksand"/>
                <a:sym typeface="Quicksand"/>
              </a:defRPr>
            </a:lvl1pPr>
            <a:lvl2pPr lvl="1"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2pPr>
            <a:lvl3pPr lvl="2"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3pPr>
            <a:lvl4pPr lvl="3"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4pPr>
            <a:lvl5pPr lvl="4"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5pPr>
            <a:lvl6pPr lvl="5"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6pPr>
            <a:lvl7pPr lvl="6"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7pPr>
            <a:lvl8pPr lvl="7"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8pPr>
            <a:lvl9pPr lvl="8" indent="0"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9pPr>
          </a:lstStyle>
          <a:p>
            <a:endParaRPr/>
          </a:p>
        </p:txBody>
      </p:sp>
      <p:sp>
        <p:nvSpPr>
          <p:cNvPr id="33" name="Shape 33"/>
          <p:cNvSpPr txBox="1">
            <a:spLocks noGrp="1"/>
          </p:cNvSpPr>
          <p:nvPr>
            <p:ph type="subTitle" idx="1"/>
          </p:nvPr>
        </p:nvSpPr>
        <p:spPr>
          <a:xfrm>
            <a:off x="1530175" y="3710550"/>
            <a:ext cx="6927900" cy="47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1pPr>
            <a:lvl2pPr marL="0" marR="0" lvl="1"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2pPr>
            <a:lvl3pPr marL="0" marR="0" lvl="2"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3pPr>
            <a:lvl4pPr marL="0" marR="0" lvl="3"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L="0" marR="0" lvl="4"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L="0" marR="0" lvl="5"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L="0" marR="0" lvl="6"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L="0" marR="0" lvl="7"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L="0" marR="0" lvl="8" indent="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endParaRPr/>
          </a:p>
        </p:txBody>
      </p:sp>
      <p:cxnSp>
        <p:nvCxnSpPr>
          <p:cNvPr id="34" name="Shape 34"/>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5" name="Shape 35"/>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1633225" y="2882400"/>
            <a:ext cx="6700500" cy="1093200"/>
          </a:xfrm>
          <a:prstGeom prst="rect">
            <a:avLst/>
          </a:prstGeom>
          <a:noFill/>
          <a:ln>
            <a:noFill/>
          </a:ln>
        </p:spPr>
        <p:txBody>
          <a:bodyPr wrap="square" lIns="91425" tIns="91425" rIns="91425" bIns="91425" anchor="ctr" anchorCtr="0"/>
          <a:lstStyle>
            <a:lvl1pPr marL="0" marR="0" lvl="0"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1pPr>
            <a:lvl2pPr marL="0" marR="0" lvl="1"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2pPr>
            <a:lvl3pPr marL="0" marR="0" lvl="2"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3pPr>
            <a:lvl4pPr marL="0" marR="0" lvl="3"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4pPr>
            <a:lvl5pPr marL="0" marR="0" lvl="4"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5pPr>
            <a:lvl6pPr marL="0" marR="0" lvl="5"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6pPr>
            <a:lvl7pPr marL="0" marR="0" lvl="6"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7pPr>
            <a:lvl8pPr marL="0" marR="0" lvl="7"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8pPr>
            <a:lvl9pPr marL="0" marR="0" lvl="8" indent="177800" algn="l" rtl="0">
              <a:lnSpc>
                <a:spcPct val="100000"/>
              </a:lnSpc>
              <a:spcBef>
                <a:spcPts val="0"/>
              </a:spcBef>
              <a:spcAft>
                <a:spcPts val="0"/>
              </a:spcAft>
              <a:buClr>
                <a:srgbClr val="39C0BA"/>
              </a:buClr>
              <a:buSzPct val="100000"/>
              <a:buFont typeface="Quicksand"/>
              <a:buChar char="■"/>
              <a:defRPr sz="2800" b="0" i="1" u="none" strike="noStrike" cap="none">
                <a:solidFill>
                  <a:srgbClr val="39C0BA"/>
                </a:solidFill>
                <a:latin typeface="Quicksand"/>
                <a:ea typeface="Quicksand"/>
                <a:cs typeface="Quicksand"/>
                <a:sym typeface="Quicksand"/>
              </a:defRPr>
            </a:lvl9pPr>
          </a:lstStyle>
          <a:p>
            <a:endParaRPr/>
          </a:p>
        </p:txBody>
      </p:sp>
      <p:cxnSp>
        <p:nvCxnSpPr>
          <p:cNvPr id="38" name="Shape 38"/>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9" name="Shape 39"/>
          <p:cNvSpPr/>
          <p:nvPr/>
        </p:nvSpPr>
        <p:spPr>
          <a:xfrm>
            <a:off x="493600" y="3018850"/>
            <a:ext cx="820200" cy="820200"/>
          </a:xfrm>
          <a:prstGeom prst="ellipse">
            <a:avLst/>
          </a:prstGeom>
          <a:solidFill>
            <a:srgbClr val="2E3037"/>
          </a:solidFill>
          <a:ln w="9525" cap="flat" cmpd="sng">
            <a:solidFill>
              <a:srgbClr val="999FA9"/>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p:nvPr/>
        </p:nvSpPr>
        <p:spPr>
          <a:xfrm>
            <a:off x="208000" y="3096172"/>
            <a:ext cx="1306200" cy="871500"/>
          </a:xfrm>
          <a:prstGeom prst="rect">
            <a:avLst/>
          </a:prstGeom>
          <a:noFill/>
          <a:ln>
            <a:noFill/>
          </a:ln>
        </p:spPr>
        <p:txBody>
          <a:bodyPr wrap="square" lIns="91425" tIns="91425" rIns="91425" bIns="91425" anchor="t" anchorCtr="0">
            <a:noAutofit/>
          </a:bodyPr>
          <a:lstStyle/>
          <a:p>
            <a:pPr marL="0" marR="0" lvl="0" indent="-304800" algn="ctr" rtl="0">
              <a:lnSpc>
                <a:spcPct val="100000"/>
              </a:lnSpc>
              <a:spcBef>
                <a:spcPts val="0"/>
              </a:spcBef>
              <a:spcAft>
                <a:spcPts val="0"/>
              </a:spcAft>
              <a:buClr>
                <a:srgbClr val="39C0BA"/>
              </a:buClr>
              <a:buSzPct val="100000"/>
              <a:buFont typeface="Quicksand"/>
              <a:buNone/>
            </a:pPr>
            <a:r>
              <a:rPr lang="en-US" sz="4800" b="1" i="0" u="none" strike="noStrike" cap="none">
                <a:solidFill>
                  <a:srgbClr val="39C0BA"/>
                </a:solidFill>
                <a:latin typeface="Quicksand"/>
                <a:ea typeface="Quicksand"/>
                <a:cs typeface="Quicksand"/>
                <a:sym typeface="Quicksand"/>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165475" y="665975"/>
            <a:ext cx="6858000" cy="4599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39C0BA"/>
              </a:buClr>
              <a:buSzPct val="100000"/>
              <a:buFont typeface="Quicksand"/>
              <a:buNone/>
              <a:defRPr sz="1800" b="0" i="0" u="none" strike="noStrike" cap="none">
                <a:solidFill>
                  <a:srgbClr val="39C0BA"/>
                </a:solidFill>
                <a:latin typeface="Quicksand"/>
                <a:ea typeface="Quicksand"/>
                <a:cs typeface="Quicksand"/>
                <a:sym typeface="Quicksand"/>
              </a:defRPr>
            </a:lvl1pPr>
            <a:lvl2pPr lvl="1"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cxnSp>
        <p:nvCxnSpPr>
          <p:cNvPr id="51" name="Shape 51"/>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Shape 52"/>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685090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3/27/19</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98532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Relationship Id="rId18"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39C0BA"/>
              </a:buClr>
              <a:buSzPct val="100000"/>
              <a:buFont typeface="Quicksand"/>
              <a:buNone/>
              <a:defRPr sz="1800" b="0" i="0" u="none" strike="noStrike" cap="none">
                <a:solidFill>
                  <a:srgbClr val="39C0BA"/>
                </a:solidFill>
                <a:latin typeface="Quicksand"/>
                <a:ea typeface="Quicksand"/>
                <a:cs typeface="Quicksand"/>
                <a:sym typeface="Quicksand"/>
              </a:defRPr>
            </a:lvl1pPr>
            <a:lvl2pPr lvl="1"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indent="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8" y="1600200"/>
            <a:ext cx="6858000" cy="4967700"/>
          </a:xfrm>
          <a:prstGeom prst="rect">
            <a:avLst/>
          </a:prstGeom>
          <a:noFill/>
          <a:ln>
            <a:noFill/>
          </a:ln>
        </p:spPr>
        <p:txBody>
          <a:bodyPr wrap="square" lIns="91425" tIns="91425" rIns="91425" bIns="91425" anchor="t" anchorCtr="0"/>
          <a:lstStyle>
            <a:lvl1pPr marL="0" marR="0" lvl="0" indent="19050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L="0" marR="0" lvl="1"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L="0" marR="0" lvl="2"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3pPr>
            <a:lvl4pPr marL="0" marR="0" lvl="3"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4pPr>
            <a:lvl5pPr marL="0" marR="0" lvl="4"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5pPr>
            <a:lvl6pPr marL="0" marR="0" lvl="5"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6pPr>
            <a:lvl7pPr marL="0" marR="0" lvl="6"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7pPr>
            <a:lvl8pPr marL="0" marR="0" lvl="7"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8pPr>
            <a:lvl9pPr marL="0" marR="0" lvl="8"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3/27/19</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66386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transition>
    <p:fade thruBlk="1"/>
  </p:transition>
  <p:timing>
    <p:tnLst>
      <p:par>
        <p:cTn id="1" dur="indefinite" restart="never" nodeType="tmRoot"/>
      </p:par>
    </p:tnLst>
  </p:timing>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4.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1.wdp"/><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8.png"/><Relationship Id="rId6" Type="http://schemas.microsoft.com/office/2007/relationships/hdphoto" Target="../media/hdphoto2.wdp"/><Relationship Id="rId7" Type="http://schemas.openxmlformats.org/officeDocument/2006/relationships/image" Target="../media/image19.png"/><Relationship Id="rId8" Type="http://schemas.microsoft.com/office/2007/relationships/hdphoto" Target="../media/hdphoto3.wdp"/><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25017" y="1254036"/>
            <a:ext cx="7239384" cy="1546500"/>
          </a:xfrm>
          <a:prstGeom prst="rect">
            <a:avLst/>
          </a:prstGeom>
          <a:noFill/>
          <a:ln>
            <a:noFill/>
          </a:ln>
        </p:spPr>
        <p:txBody>
          <a:bodyPr wrap="square" lIns="91425" tIns="91425" rIns="91425" bIns="91425" anchor="t" anchorCtr="0">
            <a:noAutofit/>
          </a:bodyPr>
          <a:lstStyle/>
          <a:p>
            <a:pPr marL="0" marR="0" lvl="0" indent="-342900" rtl="0">
              <a:lnSpc>
                <a:spcPct val="100000"/>
              </a:lnSpc>
              <a:spcBef>
                <a:spcPts val="0"/>
              </a:spcBef>
              <a:spcAft>
                <a:spcPts val="0"/>
              </a:spcAft>
              <a:buClr>
                <a:srgbClr val="39C0BA"/>
              </a:buClr>
              <a:buSzPct val="100000"/>
              <a:buFont typeface="Quicksand"/>
              <a:buNone/>
            </a:pPr>
            <a:r>
              <a:rPr lang="en-US" altLang="zh-CN" sz="3600" b="1" u="none" strike="noStrike" cap="none" dirty="0" smtClean="0">
                <a:solidFill>
                  <a:srgbClr val="39C0BA"/>
                </a:solidFill>
                <a:latin typeface="+mj-lt"/>
                <a:ea typeface="Times New Roman" charset="0"/>
                <a:cs typeface="Times New Roman" charset="0"/>
                <a:sym typeface="Quicksand"/>
              </a:rPr>
              <a:t>Analysis</a:t>
            </a:r>
            <a:r>
              <a:rPr lang="zh-CN" altLang="en-US" sz="3600" b="1" u="none" strike="noStrike" cap="none" dirty="0" smtClean="0">
                <a:solidFill>
                  <a:srgbClr val="39C0BA"/>
                </a:solidFill>
                <a:latin typeface="+mj-lt"/>
                <a:ea typeface="Times New Roman" charset="0"/>
                <a:cs typeface="Times New Roman" charset="0"/>
                <a:sym typeface="Quicksand"/>
              </a:rPr>
              <a:t> </a:t>
            </a:r>
            <a:r>
              <a:rPr lang="en-US" altLang="zh-CN" sz="3600" b="1" u="none" strike="noStrike" cap="none" dirty="0" smtClean="0">
                <a:solidFill>
                  <a:srgbClr val="39C0BA"/>
                </a:solidFill>
                <a:latin typeface="+mj-lt"/>
                <a:ea typeface="Times New Roman" charset="0"/>
                <a:cs typeface="Times New Roman" charset="0"/>
                <a:sym typeface="Quicksand"/>
              </a:rPr>
              <a:t>of</a:t>
            </a:r>
            <a:r>
              <a:rPr lang="en-US" sz="3600" b="1" u="none" strike="noStrike" cap="none" dirty="0" smtClean="0">
                <a:solidFill>
                  <a:srgbClr val="39C0BA"/>
                </a:solidFill>
                <a:latin typeface="+mj-lt"/>
                <a:ea typeface="Times New Roman" charset="0"/>
                <a:cs typeface="Times New Roman" charset="0"/>
                <a:sym typeface="Quicksand"/>
              </a:rPr>
              <a:t>  </a:t>
            </a:r>
            <a:r>
              <a:rPr lang="en-US" sz="3600" b="1" u="none" strike="noStrike" cap="none" dirty="0">
                <a:solidFill>
                  <a:srgbClr val="39C0BA"/>
                </a:solidFill>
                <a:latin typeface="+mj-lt"/>
                <a:ea typeface="Times New Roman" charset="0"/>
                <a:cs typeface="Times New Roman" charset="0"/>
                <a:sym typeface="Quicksand"/>
              </a:rPr>
              <a:t>Employee </a:t>
            </a:r>
            <a:r>
              <a:rPr lang="en-US" sz="3600" b="1" u="none" strike="noStrike" cap="none" dirty="0" smtClean="0">
                <a:solidFill>
                  <a:srgbClr val="39C0BA"/>
                </a:solidFill>
                <a:latin typeface="+mj-lt"/>
                <a:ea typeface="Times New Roman" charset="0"/>
                <a:cs typeface="Times New Roman" charset="0"/>
                <a:sym typeface="Quicksand"/>
              </a:rPr>
              <a:t>Attrition</a:t>
            </a:r>
            <a:br>
              <a:rPr lang="en-US" sz="3600" b="1" u="none" strike="noStrike" cap="none" dirty="0" smtClean="0">
                <a:solidFill>
                  <a:srgbClr val="39C0BA"/>
                </a:solidFill>
                <a:latin typeface="+mj-lt"/>
                <a:ea typeface="Times New Roman" charset="0"/>
                <a:cs typeface="Times New Roman" charset="0"/>
                <a:sym typeface="Quicksand"/>
              </a:rPr>
            </a:br>
            <a:r>
              <a:rPr lang="zh-CN" altLang="en-US" sz="3600" b="1" u="none" strike="noStrike" cap="none" dirty="0" smtClean="0">
                <a:solidFill>
                  <a:srgbClr val="39C0BA"/>
                </a:solidFill>
                <a:latin typeface="+mj-lt"/>
                <a:ea typeface="Times New Roman" charset="0"/>
                <a:cs typeface="Times New Roman" charset="0"/>
                <a:sym typeface="Quicksand"/>
              </a:rPr>
              <a:t>   </a:t>
            </a:r>
            <a:r>
              <a:rPr lang="en-US" altLang="zh-CN" sz="3600" b="1" u="none" strike="noStrike" cap="none" dirty="0" smtClean="0">
                <a:solidFill>
                  <a:srgbClr val="39C0BA"/>
                </a:solidFill>
                <a:latin typeface="+mj-lt"/>
                <a:ea typeface="Times New Roman" charset="0"/>
                <a:cs typeface="Times New Roman" charset="0"/>
                <a:sym typeface="Quicksand"/>
              </a:rPr>
              <a:t>			</a:t>
            </a:r>
            <a:br>
              <a:rPr lang="en-US" altLang="zh-CN" sz="3600" b="1" u="none" strike="noStrike" cap="none" dirty="0" smtClean="0">
                <a:solidFill>
                  <a:srgbClr val="39C0BA"/>
                </a:solidFill>
                <a:latin typeface="+mj-lt"/>
                <a:ea typeface="Times New Roman" charset="0"/>
                <a:cs typeface="Times New Roman" charset="0"/>
                <a:sym typeface="Quicksand"/>
              </a:rPr>
            </a:br>
            <a:r>
              <a:rPr lang="en-US" altLang="zh-CN" sz="3600" b="1" dirty="0">
                <a:latin typeface="+mj-lt"/>
                <a:ea typeface="Times New Roman" charset="0"/>
                <a:cs typeface="Times New Roman" charset="0"/>
              </a:rPr>
              <a:t>	</a:t>
            </a:r>
            <a:r>
              <a:rPr lang="en-US" altLang="zh-CN" sz="3600" b="1" dirty="0" smtClean="0">
                <a:latin typeface="+mj-lt"/>
                <a:ea typeface="Times New Roman" charset="0"/>
                <a:cs typeface="Times New Roman" charset="0"/>
              </a:rPr>
              <a:t>		—— </a:t>
            </a:r>
            <a:r>
              <a:rPr lang="en-US" altLang="zh-CN" sz="3600" b="1" dirty="0" smtClean="0">
                <a:latin typeface="Times New Roman" charset="0"/>
                <a:ea typeface="Times New Roman" charset="0"/>
                <a:cs typeface="Times New Roman" charset="0"/>
              </a:rPr>
              <a:t>IBM</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Example</a:t>
            </a:r>
            <a:r>
              <a:rPr lang="en-US" sz="3600" b="1" u="none" strike="noStrike" cap="none" dirty="0" smtClean="0">
                <a:solidFill>
                  <a:srgbClr val="39C0BA"/>
                </a:solidFill>
                <a:latin typeface="Times New Roman" charset="0"/>
                <a:ea typeface="Times New Roman" charset="0"/>
                <a:cs typeface="Times New Roman" charset="0"/>
                <a:sym typeface="Quicksand"/>
              </a:rPr>
              <a:t> </a:t>
            </a:r>
            <a:endParaRPr lang="en-US" sz="3600" b="1" u="none" strike="noStrike" cap="none" dirty="0">
              <a:solidFill>
                <a:srgbClr val="39C0BA"/>
              </a:solidFill>
              <a:latin typeface="Times New Roman" charset="0"/>
              <a:ea typeface="Times New Roman" charset="0"/>
              <a:cs typeface="Times New Roman" charset="0"/>
              <a:sym typeface="Quicksand"/>
            </a:endParaRPr>
          </a:p>
        </p:txBody>
      </p:sp>
      <p:sp>
        <p:nvSpPr>
          <p:cNvPr id="58" name="Shape 58"/>
          <p:cNvSpPr txBox="1"/>
          <p:nvPr/>
        </p:nvSpPr>
        <p:spPr>
          <a:xfrm>
            <a:off x="5276335" y="4403386"/>
            <a:ext cx="4572320" cy="457145"/>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chemeClr val="lt1"/>
              </a:buClr>
              <a:buSzPct val="77777"/>
              <a:buFont typeface="Arial"/>
              <a:buNone/>
            </a:pPr>
            <a:r>
              <a:rPr lang="en-US" sz="3200" b="1" dirty="0">
                <a:solidFill>
                  <a:srgbClr val="39C0BA"/>
                </a:solidFill>
                <a:latin typeface="Times New Roman" charset="0"/>
                <a:ea typeface="Times New Roman" charset="0"/>
                <a:cs typeface="Times New Roman" charset="0"/>
              </a:rPr>
              <a:t>By </a:t>
            </a:r>
            <a:r>
              <a:rPr lang="en-US" sz="3200" b="1" dirty="0" err="1">
                <a:solidFill>
                  <a:srgbClr val="39C0BA"/>
                </a:solidFill>
                <a:latin typeface="Times New Roman" charset="0"/>
                <a:ea typeface="Times New Roman" charset="0"/>
                <a:cs typeface="Times New Roman" charset="0"/>
              </a:rPr>
              <a:t>Zhe</a:t>
            </a:r>
            <a:r>
              <a:rPr lang="en-US" sz="3200" b="1" dirty="0">
                <a:solidFill>
                  <a:srgbClr val="39C0BA"/>
                </a:solidFill>
                <a:latin typeface="Times New Roman" charset="0"/>
                <a:ea typeface="Times New Roman" charset="0"/>
                <a:cs typeface="Times New Roman" charset="0"/>
              </a:rPr>
              <a:t> Wang</a:t>
            </a:r>
          </a:p>
        </p:txBody>
      </p:sp>
      <p:sp>
        <p:nvSpPr>
          <p:cNvPr id="7" name="TextBox 6"/>
          <p:cNvSpPr txBox="1"/>
          <p:nvPr/>
        </p:nvSpPr>
        <p:spPr>
          <a:xfrm>
            <a:off x="5276334" y="5257800"/>
            <a:ext cx="2850395" cy="954107"/>
          </a:xfrm>
          <a:prstGeom prst="rect">
            <a:avLst/>
          </a:prstGeom>
          <a:noFill/>
        </p:spPr>
        <p:txBody>
          <a:bodyPr wrap="square" rtlCol="0">
            <a:spAutoFit/>
          </a:bodyPr>
          <a:lstStyle/>
          <a:p>
            <a:r>
              <a:rPr lang="zh-CN" altLang="en-US" dirty="0" smtClean="0">
                <a:solidFill>
                  <a:schemeClr val="bg1"/>
                </a:solidFill>
              </a:rPr>
              <a:t>本作品分为技术建模部分（应教授的项目要求排版）以及成果阐述部分</a:t>
            </a:r>
            <a:r>
              <a:rPr lang="zh-CN" altLang="en-US" dirty="0" smtClean="0">
                <a:solidFill>
                  <a:schemeClr val="bg1"/>
                </a:solidFill>
              </a:rPr>
              <a:t>，</a:t>
            </a:r>
            <a:r>
              <a:rPr lang="zh-CN" altLang="en-US" b="1" dirty="0" smtClean="0">
                <a:solidFill>
                  <a:schemeClr val="bg1"/>
                </a:solidFill>
              </a:rPr>
              <a:t>后半部分特意</a:t>
            </a:r>
            <a:r>
              <a:rPr lang="zh-CN" altLang="en-US" b="1" dirty="0" smtClean="0">
                <a:solidFill>
                  <a:schemeClr val="bg1"/>
                </a:solidFill>
              </a:rPr>
              <a:t>翻译为中文便于理解</a:t>
            </a:r>
            <a:r>
              <a:rPr lang="zh-CN" altLang="en-US" b="1" dirty="0" smtClean="0">
                <a:solidFill>
                  <a:schemeClr val="bg1"/>
                </a:solidFill>
              </a:rPr>
              <a:t>。</a:t>
            </a:r>
            <a:r>
              <a:rPr lang="zh-CN" altLang="en-US" dirty="0" smtClean="0">
                <a:solidFill>
                  <a:schemeClr val="bg1"/>
                </a:solidFill>
              </a:rPr>
              <a:t>建模结果来自于数据抽样。</a:t>
            </a: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4" y="392581"/>
            <a:ext cx="8406037"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000" b="1" dirty="0" smtClean="0">
                <a:latin typeface="+mj-lt"/>
                <a:ea typeface="Times New Roman" charset="0"/>
                <a:cs typeface="Times New Roman" charset="0"/>
              </a:rPr>
              <a:t>Logistic</a:t>
            </a:r>
            <a:r>
              <a:rPr lang="zh-CN" altLang="en-US" sz="3000" b="1" dirty="0" smtClean="0">
                <a:latin typeface="+mj-lt"/>
                <a:ea typeface="Times New Roman" charset="0"/>
                <a:cs typeface="Times New Roman" charset="0"/>
              </a:rPr>
              <a:t> </a:t>
            </a:r>
            <a:r>
              <a:rPr lang="en-US" altLang="zh-CN" sz="3000" b="1" dirty="0" smtClean="0">
                <a:latin typeface="+mj-lt"/>
                <a:ea typeface="Times New Roman" charset="0"/>
                <a:cs typeface="Times New Roman" charset="0"/>
              </a:rPr>
              <a:t>Regression</a:t>
            </a:r>
            <a:r>
              <a:rPr lang="zh-CN" altLang="en-US" sz="3000" b="1" dirty="0" smtClean="0">
                <a:latin typeface="+mj-lt"/>
                <a:ea typeface="Times New Roman" charset="0"/>
                <a:cs typeface="Times New Roman" charset="0"/>
              </a:rPr>
              <a:t> </a:t>
            </a:r>
            <a:r>
              <a:rPr lang="mr-IN" altLang="zh-CN" sz="3000" b="1" dirty="0" smtClean="0">
                <a:latin typeface="+mj-lt"/>
                <a:ea typeface="Times New Roman" charset="0"/>
                <a:cs typeface="Times New Roman" charset="0"/>
              </a:rPr>
              <a:t>–</a:t>
            </a:r>
            <a:r>
              <a:rPr lang="zh-CN" altLang="en-US" sz="3000" b="1" dirty="0" smtClean="0">
                <a:latin typeface="+mj-lt"/>
                <a:ea typeface="Times New Roman" charset="0"/>
                <a:cs typeface="Times New Roman" charset="0"/>
              </a:rPr>
              <a:t> </a:t>
            </a:r>
            <a:r>
              <a:rPr lang="en-US" altLang="zh-CN" sz="3000" b="1" dirty="0" smtClean="0">
                <a:latin typeface="+mj-lt"/>
                <a:ea typeface="Times New Roman" charset="0"/>
                <a:cs typeface="Times New Roman" charset="0"/>
              </a:rPr>
              <a:t>Establish</a:t>
            </a:r>
            <a:r>
              <a:rPr lang="zh-CN" altLang="en-US" sz="3000" b="1" dirty="0" smtClean="0">
                <a:latin typeface="+mj-lt"/>
                <a:ea typeface="Times New Roman" charset="0"/>
                <a:cs typeface="Times New Roman" charset="0"/>
              </a:rPr>
              <a:t> </a:t>
            </a:r>
            <a:r>
              <a:rPr lang="en-US" altLang="zh-CN" sz="3000" b="1" dirty="0" smtClean="0">
                <a:latin typeface="+mj-lt"/>
                <a:ea typeface="Times New Roman" charset="0"/>
                <a:cs typeface="Times New Roman" charset="0"/>
              </a:rPr>
              <a:t>&amp;</a:t>
            </a:r>
            <a:r>
              <a:rPr lang="zh-CN" altLang="en-US" sz="3000" b="1" dirty="0" smtClean="0">
                <a:latin typeface="+mj-lt"/>
                <a:ea typeface="Times New Roman" charset="0"/>
                <a:cs typeface="Times New Roman" charset="0"/>
              </a:rPr>
              <a:t> </a:t>
            </a:r>
            <a:r>
              <a:rPr lang="en-US" altLang="zh-CN" sz="3000" b="1" dirty="0" smtClean="0">
                <a:latin typeface="+mj-lt"/>
                <a:ea typeface="Times New Roman" charset="0"/>
                <a:cs typeface="Times New Roman" charset="0"/>
              </a:rPr>
              <a:t>Modify</a:t>
            </a:r>
            <a:endParaRPr lang="en-US" sz="3000" b="1" u="none" strike="noStrike" cap="none" dirty="0">
              <a:solidFill>
                <a:srgbClr val="39C0BA"/>
              </a:solidFill>
              <a:latin typeface="+mj-lt"/>
              <a:ea typeface="Times New Roman" charset="0"/>
              <a:cs typeface="Times New Roman" charset="0"/>
              <a:sym typeface="Quicksand"/>
            </a:endParaRPr>
          </a:p>
        </p:txBody>
      </p:sp>
      <p:sp>
        <p:nvSpPr>
          <p:cNvPr id="4" name="Shape 126"/>
          <p:cNvSpPr txBox="1">
            <a:spLocks noGrp="1"/>
          </p:cNvSpPr>
          <p:nvPr>
            <p:ph type="body" idx="1"/>
          </p:nvPr>
        </p:nvSpPr>
        <p:spPr>
          <a:xfrm>
            <a:off x="1392445" y="1297681"/>
            <a:ext cx="6858000" cy="4967700"/>
          </a:xfrm>
          <a:prstGeom prst="rect">
            <a:avLst/>
          </a:prstGeom>
          <a:noFill/>
          <a:ln>
            <a:noFill/>
          </a:ln>
        </p:spPr>
        <p:txBody>
          <a:bodyPr wrap="square" lIns="91425" tIns="91425" rIns="91425" bIns="91425" anchor="t" anchorCtr="0">
            <a:noAutofit/>
          </a:bodyPr>
          <a:lstStyle/>
          <a:p>
            <a:pPr marL="0" marR="0" lvl="0" indent="-190500" algn="l" rtl="0">
              <a:lnSpc>
                <a:spcPts val="3800"/>
              </a:lnSpc>
              <a:spcBef>
                <a:spcPts val="0"/>
              </a:spcBef>
              <a:spcAft>
                <a:spcPts val="0"/>
              </a:spcAft>
              <a:buClr>
                <a:srgbClr val="F3F3F3"/>
              </a:buClr>
              <a:buSzPct val="125000"/>
              <a:buFont typeface="Quicksand"/>
              <a:buNone/>
            </a:pPr>
            <a:r>
              <a:rPr lang="en-US" sz="2400" dirty="0">
                <a:latin typeface="+mn-lt"/>
              </a:rPr>
              <a:t>a.  </a:t>
            </a:r>
            <a:r>
              <a:rPr lang="en-US" sz="2400" dirty="0" smtClean="0">
                <a:latin typeface="+mn-lt"/>
              </a:rPr>
              <a:t>Screen </a:t>
            </a:r>
            <a:r>
              <a:rPr lang="en-US" sz="2400" dirty="0">
                <a:latin typeface="+mn-lt"/>
              </a:rPr>
              <a:t>Variables</a:t>
            </a:r>
          </a:p>
          <a:p>
            <a:pPr marL="0" marR="0" lvl="0" indent="-190500" algn="l" rtl="0">
              <a:lnSpc>
                <a:spcPts val="3800"/>
              </a:lnSpc>
              <a:spcBef>
                <a:spcPts val="0"/>
              </a:spcBef>
              <a:spcAft>
                <a:spcPts val="0"/>
              </a:spcAft>
              <a:buClr>
                <a:srgbClr val="F3F3F3"/>
              </a:buClr>
              <a:buSzPct val="125000"/>
              <a:buFont typeface="Quicksand"/>
              <a:buNone/>
            </a:pPr>
            <a:r>
              <a:rPr lang="en-US" sz="2400" dirty="0">
                <a:latin typeface="+mn-lt"/>
              </a:rPr>
              <a:t>b.  Build Logistic Regression Model</a:t>
            </a:r>
          </a:p>
          <a:p>
            <a:pPr marL="0" marR="0" lvl="0" indent="-190500" algn="l" rtl="0">
              <a:lnSpc>
                <a:spcPts val="3800"/>
              </a:lnSpc>
              <a:spcBef>
                <a:spcPts val="0"/>
              </a:spcBef>
              <a:spcAft>
                <a:spcPts val="0"/>
              </a:spcAft>
              <a:buClr>
                <a:srgbClr val="F3F3F3"/>
              </a:buClr>
              <a:buSzPct val="125000"/>
              <a:buFont typeface="Quicksand"/>
              <a:buNone/>
            </a:pPr>
            <a:r>
              <a:rPr lang="en-US" sz="2400" dirty="0">
                <a:latin typeface="+mn-lt"/>
              </a:rPr>
              <a:t>c.  </a:t>
            </a:r>
            <a:r>
              <a:rPr lang="en-US" altLang="zh-CN" sz="2400" dirty="0" smtClean="0">
                <a:latin typeface="+mn-lt"/>
              </a:rPr>
              <a:t>Remove</a:t>
            </a:r>
            <a:r>
              <a:rPr lang="en-US" sz="2400" dirty="0" smtClean="0">
                <a:latin typeface="+mn-lt"/>
              </a:rPr>
              <a:t> </a:t>
            </a:r>
            <a:r>
              <a:rPr lang="en-US" sz="2400" dirty="0">
                <a:latin typeface="+mn-lt"/>
              </a:rPr>
              <a:t>insignificant Variables</a:t>
            </a:r>
          </a:p>
          <a:p>
            <a:pPr marL="0" marR="0" lvl="0" indent="-190500" algn="l" rtl="0">
              <a:lnSpc>
                <a:spcPts val="3800"/>
              </a:lnSpc>
              <a:spcBef>
                <a:spcPts val="0"/>
              </a:spcBef>
              <a:spcAft>
                <a:spcPts val="0"/>
              </a:spcAft>
              <a:buClr>
                <a:srgbClr val="F3F3F3"/>
              </a:buClr>
              <a:buSzPct val="125000"/>
              <a:buFont typeface="Quicksand"/>
              <a:buNone/>
            </a:pPr>
            <a:r>
              <a:rPr lang="en-US" sz="2400" dirty="0">
                <a:latin typeface="+mn-lt"/>
              </a:rPr>
              <a:t>d.  Reach Final Model</a:t>
            </a:r>
          </a:p>
          <a:p>
            <a:pPr marL="0" marR="0" lvl="0" indent="-190500" algn="l" rtl="0">
              <a:lnSpc>
                <a:spcPts val="3800"/>
              </a:lnSpc>
              <a:spcBef>
                <a:spcPts val="0"/>
              </a:spcBef>
              <a:spcAft>
                <a:spcPts val="0"/>
              </a:spcAft>
              <a:buClr>
                <a:srgbClr val="F3F3F3"/>
              </a:buClr>
              <a:buSzPct val="100000"/>
              <a:buFont typeface="Quicksand"/>
              <a:buNone/>
            </a:pPr>
            <a:endParaRPr sz="2400" dirty="0">
              <a:latin typeface="+mn-lt"/>
            </a:endParaRPr>
          </a:p>
          <a:p>
            <a:pPr marL="0" marR="0" lvl="0" indent="-190500" algn="l" rtl="0">
              <a:lnSpc>
                <a:spcPts val="3800"/>
              </a:lnSpc>
              <a:spcBef>
                <a:spcPts val="0"/>
              </a:spcBef>
              <a:spcAft>
                <a:spcPts val="0"/>
              </a:spcAft>
              <a:buClr>
                <a:srgbClr val="F3F3F3"/>
              </a:buClr>
              <a:buSzPct val="100000"/>
              <a:buFont typeface="Quicksand"/>
              <a:buNone/>
            </a:pPr>
            <a:endParaRPr sz="2400" dirty="0">
              <a:latin typeface="+mn-lt"/>
            </a:endParaRPr>
          </a:p>
        </p:txBody>
      </p:sp>
      <p:graphicFrame>
        <p:nvGraphicFramePr>
          <p:cNvPr id="5" name="Shape 128"/>
          <p:cNvGraphicFramePr/>
          <p:nvPr>
            <p:extLst>
              <p:ext uri="{D42A27DB-BD31-4B8C-83A1-F6EECF244321}">
                <p14:modId xmlns:p14="http://schemas.microsoft.com/office/powerpoint/2010/main" val="921023750"/>
              </p:ext>
            </p:extLst>
          </p:nvPr>
        </p:nvGraphicFramePr>
        <p:xfrm>
          <a:off x="1392445" y="3437000"/>
          <a:ext cx="7239000" cy="3169680"/>
        </p:xfrm>
        <a:graphic>
          <a:graphicData uri="http://schemas.openxmlformats.org/drawingml/2006/table">
            <a:tbl>
              <a:tblPr>
                <a:noFill/>
                <a:tableStyleId>{F123B42C-391D-47FD-BDC4-FF6C4605E2E3}</a:tableStyleId>
              </a:tblPr>
              <a:tblGrid>
                <a:gridCol w="2268175"/>
                <a:gridCol w="1191450"/>
                <a:gridCol w="1422125"/>
                <a:gridCol w="1255525"/>
                <a:gridCol w="1101725"/>
              </a:tblGrid>
              <a:tr h="316900">
                <a:tc>
                  <a:txBody>
                    <a:bodyPr/>
                    <a:lstStyle/>
                    <a:p>
                      <a:pPr lvl="0">
                        <a:spcBef>
                          <a:spcPts val="0"/>
                        </a:spcBef>
                        <a:buNone/>
                      </a:pPr>
                      <a:endParaRP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Estimate</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Std. Error</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z value</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Pr(&gt;|z|)</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a:spcBef>
                          <a:spcPts val="0"/>
                        </a:spcBef>
                        <a:buNone/>
                      </a:pPr>
                      <a:r>
                        <a:rPr lang="en-US">
                          <a:solidFill>
                            <a:srgbClr val="F3F3F3"/>
                          </a:solidFill>
                          <a:latin typeface="Quicksand"/>
                          <a:ea typeface="Quicksand"/>
                          <a:cs typeface="Quicksand"/>
                          <a:sym typeface="Quicksand"/>
                        </a:rPr>
                        <a:t>OverTimeYes</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 1.99065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dirty="0">
                          <a:solidFill>
                            <a:srgbClr val="F3F3F3"/>
                          </a:solidFill>
                          <a:latin typeface="Quicksand"/>
                          <a:ea typeface="Quicksand"/>
                          <a:cs typeface="Quicksand"/>
                          <a:sym typeface="Quicksand"/>
                        </a:rPr>
                        <a:t>0.24635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dirty="0">
                          <a:solidFill>
                            <a:srgbClr val="F3F3F3"/>
                          </a:solidFill>
                          <a:latin typeface="Quicksand"/>
                          <a:ea typeface="Quicksand"/>
                          <a:cs typeface="Quicksand"/>
                          <a:sym typeface="Quicksand"/>
                        </a:rPr>
                        <a:t>8.081</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6.44e-16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a:spcBef>
                          <a:spcPts val="0"/>
                        </a:spcBef>
                        <a:buNone/>
                      </a:pPr>
                      <a:r>
                        <a:rPr lang="en-US">
                          <a:solidFill>
                            <a:srgbClr val="F3F3F3"/>
                          </a:solidFill>
                          <a:latin typeface="Quicksand"/>
                          <a:ea typeface="Quicksand"/>
                          <a:cs typeface="Quicksand"/>
                          <a:sym typeface="Quicksand"/>
                        </a:rPr>
                        <a:t>NumCompaniesWorked   </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dirty="0">
                          <a:solidFill>
                            <a:srgbClr val="F3F3F3"/>
                          </a:solidFill>
                          <a:latin typeface="Quicksand"/>
                          <a:ea typeface="Quicksand"/>
                          <a:cs typeface="Quicksand"/>
                          <a:sym typeface="Quicksand"/>
                        </a:rPr>
                        <a:t>0.24685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0.04931</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5.006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5.54e-07</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rtl="0">
                        <a:spcBef>
                          <a:spcPts val="0"/>
                        </a:spcBef>
                        <a:buNone/>
                      </a:pPr>
                      <a:r>
                        <a:rPr lang="en-US">
                          <a:solidFill>
                            <a:srgbClr val="F3F3F3"/>
                          </a:solidFill>
                          <a:latin typeface="Quicksand"/>
                          <a:ea typeface="Quicksand"/>
                          <a:cs typeface="Quicksand"/>
                          <a:sym typeface="Quicksand"/>
                        </a:rPr>
                        <a:t>EnvironmentSatisfaction    </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-0.49041</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0.10239</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-4.790</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1.67e-06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rtl="0">
                        <a:spcBef>
                          <a:spcPts val="0"/>
                        </a:spcBef>
                        <a:buNone/>
                      </a:pPr>
                      <a:r>
                        <a:rPr lang="en-US">
                          <a:solidFill>
                            <a:srgbClr val="FFFFFF"/>
                          </a:solidFill>
                          <a:latin typeface="Quicksand"/>
                          <a:ea typeface="Quicksand"/>
                          <a:cs typeface="Quicksand"/>
                          <a:sym typeface="Quicksand"/>
                        </a:rPr>
                        <a:t>Jobsatisfaction</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-0.42332</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0.10275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-4.120</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3.79e-05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rtl="0">
                        <a:spcBef>
                          <a:spcPts val="0"/>
                        </a:spcBef>
                        <a:buNone/>
                      </a:pPr>
                      <a:r>
                        <a:rPr lang="en-US">
                          <a:solidFill>
                            <a:srgbClr val="F3F3F3"/>
                          </a:solidFill>
                          <a:latin typeface="Quicksand"/>
                          <a:ea typeface="Quicksand"/>
                          <a:cs typeface="Quicksand"/>
                          <a:sym typeface="Quicksand"/>
                        </a:rPr>
                        <a:t>JobInvolvement        </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-0.63338</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0.15534</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-4.078</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4.55e-05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rtl="0">
                        <a:spcBef>
                          <a:spcPts val="0"/>
                        </a:spcBef>
                        <a:buNone/>
                      </a:pPr>
                      <a:r>
                        <a:rPr lang="en-US">
                          <a:solidFill>
                            <a:srgbClr val="F3F3F3"/>
                          </a:solidFill>
                          <a:latin typeface="Quicksand"/>
                          <a:ea typeface="Quicksand"/>
                          <a:cs typeface="Quicksand"/>
                          <a:sym typeface="Quicksand"/>
                        </a:rPr>
                        <a:t>DistanceFromHome   </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0.04849</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0.01316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3.685</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rtl="0">
                        <a:spcBef>
                          <a:spcPts val="0"/>
                        </a:spcBef>
                        <a:buNone/>
                      </a:pPr>
                      <a:r>
                        <a:rPr lang="en-US">
                          <a:solidFill>
                            <a:srgbClr val="F3F3F3"/>
                          </a:solidFill>
                          <a:latin typeface="Quicksand"/>
                          <a:ea typeface="Quicksand"/>
                          <a:cs typeface="Quicksand"/>
                          <a:sym typeface="Quicksand"/>
                        </a:rPr>
                        <a:t>0.000229</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r h="381000">
                <a:tc>
                  <a:txBody>
                    <a:bodyPr/>
                    <a:lstStyle/>
                    <a:p>
                      <a:pPr lvl="0">
                        <a:spcBef>
                          <a:spcPts val="0"/>
                        </a:spcBef>
                        <a:buNone/>
                      </a:pPr>
                      <a:r>
                        <a:rPr lang="en-US">
                          <a:solidFill>
                            <a:srgbClr val="F3F3F3"/>
                          </a:solidFill>
                          <a:latin typeface="Quicksand"/>
                          <a:ea typeface="Quicksand"/>
                          <a:cs typeface="Quicksand"/>
                          <a:sym typeface="Quicksand"/>
                        </a:rPr>
                        <a:t>MaritalStatusSingle</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1.13866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0.31486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a:solidFill>
                            <a:srgbClr val="F3F3F3"/>
                          </a:solidFill>
                          <a:latin typeface="Quicksand"/>
                          <a:ea typeface="Quicksand"/>
                          <a:cs typeface="Quicksand"/>
                          <a:sym typeface="Quicksand"/>
                        </a:rPr>
                        <a:t>3.616</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c>
                  <a:txBody>
                    <a:bodyPr/>
                    <a:lstStyle/>
                    <a:p>
                      <a:pPr lvl="0" algn="ctr">
                        <a:spcBef>
                          <a:spcPts val="0"/>
                        </a:spcBef>
                        <a:buNone/>
                      </a:pPr>
                      <a:r>
                        <a:rPr lang="en-US" dirty="0">
                          <a:solidFill>
                            <a:srgbClr val="F3F3F3"/>
                          </a:solidFill>
                          <a:latin typeface="Quicksand"/>
                          <a:ea typeface="Quicksand"/>
                          <a:cs typeface="Quicksand"/>
                          <a:sym typeface="Quicksand"/>
                        </a:rPr>
                        <a:t>0.000299</a:t>
                      </a:r>
                    </a:p>
                  </a:txBody>
                  <a:tcPr marL="91425" marR="91425" marT="91425" marB="91425">
                    <a:lnL w="9525" cap="flat" cmpd="sng">
                      <a:solidFill>
                        <a:srgbClr val="313131"/>
                      </a:solidFill>
                      <a:prstDash val="solid"/>
                      <a:round/>
                      <a:headEnd type="none" w="med" len="med"/>
                      <a:tailEnd type="none" w="med" len="med"/>
                    </a:lnL>
                    <a:lnR w="9525" cap="flat" cmpd="sng">
                      <a:solidFill>
                        <a:srgbClr val="313131"/>
                      </a:solidFill>
                      <a:prstDash val="solid"/>
                      <a:round/>
                      <a:headEnd type="none" w="med" len="med"/>
                      <a:tailEnd type="none" w="med" len="med"/>
                    </a:lnR>
                    <a:lnT w="9525" cap="flat" cmpd="sng">
                      <a:solidFill>
                        <a:srgbClr val="313131"/>
                      </a:solidFill>
                      <a:prstDash val="solid"/>
                      <a:round/>
                      <a:headEnd type="none" w="med" len="med"/>
                      <a:tailEnd type="none" w="med" len="med"/>
                    </a:lnT>
                    <a:lnB w="9525" cap="flat" cmpd="sng">
                      <a:solidFill>
                        <a:srgbClr val="31313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490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4" y="392581"/>
            <a:ext cx="7444135"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400" b="1" dirty="0" smtClean="0">
                <a:latin typeface="+mj-lt"/>
                <a:ea typeface="Times New Roman" charset="0"/>
                <a:cs typeface="Times New Roman" charset="0"/>
              </a:rPr>
              <a:t>Logistic</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Regression</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Performance</a:t>
            </a:r>
            <a:endParaRPr lang="en-US" sz="3400" b="1" u="none" strike="noStrike" cap="none" dirty="0">
              <a:solidFill>
                <a:srgbClr val="39C0BA"/>
              </a:solidFill>
              <a:latin typeface="+mj-lt"/>
              <a:ea typeface="Times New Roman" charset="0"/>
              <a:cs typeface="Times New Roman" charset="0"/>
              <a:sym typeface="Quicksand"/>
            </a:endParaRPr>
          </a:p>
        </p:txBody>
      </p:sp>
      <p:grpSp>
        <p:nvGrpSpPr>
          <p:cNvPr id="4" name="Shape 134"/>
          <p:cNvGrpSpPr/>
          <p:nvPr/>
        </p:nvGrpSpPr>
        <p:grpSpPr>
          <a:xfrm>
            <a:off x="1293275" y="1315800"/>
            <a:ext cx="3488100" cy="4840170"/>
            <a:chOff x="1293275" y="1315800"/>
            <a:chExt cx="3488100" cy="4840170"/>
          </a:xfrm>
        </p:grpSpPr>
        <p:pic>
          <p:nvPicPr>
            <p:cNvPr id="5" name="Shape 135"/>
            <p:cNvPicPr preferRelativeResize="0"/>
            <p:nvPr/>
          </p:nvPicPr>
          <p:blipFill>
            <a:blip r:embed="rId3">
              <a:alphaModFix/>
            </a:blip>
            <a:stretch>
              <a:fillRect/>
            </a:stretch>
          </p:blipFill>
          <p:spPr>
            <a:xfrm>
              <a:off x="1293275" y="2559770"/>
              <a:ext cx="3488100" cy="3596200"/>
            </a:xfrm>
            <a:prstGeom prst="rect">
              <a:avLst/>
            </a:prstGeom>
            <a:noFill/>
            <a:ln>
              <a:noFill/>
            </a:ln>
          </p:spPr>
        </p:pic>
        <p:sp>
          <p:nvSpPr>
            <p:cNvPr id="6" name="Shape 136"/>
            <p:cNvSpPr txBox="1"/>
            <p:nvPr/>
          </p:nvSpPr>
          <p:spPr>
            <a:xfrm>
              <a:off x="1466375" y="1315800"/>
              <a:ext cx="3141900" cy="1357800"/>
            </a:xfrm>
            <a:prstGeom prst="rect">
              <a:avLst/>
            </a:prstGeom>
            <a:noFill/>
            <a:ln>
              <a:noFill/>
            </a:ln>
          </p:spPr>
          <p:txBody>
            <a:bodyPr wrap="square" lIns="91425" tIns="91425" rIns="91425" bIns="91425" anchor="ctr" anchorCtr="0">
              <a:noAutofit/>
            </a:bodyPr>
            <a:lstStyle/>
            <a:p>
              <a:pPr lvl="0" algn="ctr" rtl="0">
                <a:spcBef>
                  <a:spcPts val="0"/>
                </a:spcBef>
                <a:buNone/>
              </a:pPr>
              <a:r>
                <a:rPr lang="en-US" sz="2800" b="1" dirty="0">
                  <a:solidFill>
                    <a:srgbClr val="F3F3F3"/>
                  </a:solidFill>
                  <a:latin typeface="+mn-lt"/>
                  <a:ea typeface="Quicksand"/>
                  <a:cs typeface="Quicksand"/>
                  <a:sym typeface="Quicksand"/>
                </a:rPr>
                <a:t>Significance Test</a:t>
              </a:r>
            </a:p>
          </p:txBody>
        </p:sp>
      </p:grpSp>
      <p:grpSp>
        <p:nvGrpSpPr>
          <p:cNvPr id="7" name="Shape 137"/>
          <p:cNvGrpSpPr/>
          <p:nvPr/>
        </p:nvGrpSpPr>
        <p:grpSpPr>
          <a:xfrm>
            <a:off x="4954475" y="494700"/>
            <a:ext cx="3691800" cy="5661270"/>
            <a:chOff x="5104125" y="684705"/>
            <a:chExt cx="3691800" cy="5661270"/>
          </a:xfrm>
        </p:grpSpPr>
        <p:sp>
          <p:nvSpPr>
            <p:cNvPr id="8" name="Shape 138"/>
            <p:cNvSpPr txBox="1"/>
            <p:nvPr/>
          </p:nvSpPr>
          <p:spPr>
            <a:xfrm>
              <a:off x="5104125" y="684705"/>
              <a:ext cx="3691800" cy="3000000"/>
            </a:xfrm>
            <a:prstGeom prst="rect">
              <a:avLst/>
            </a:prstGeom>
            <a:noFill/>
            <a:ln>
              <a:noFill/>
            </a:ln>
          </p:spPr>
          <p:txBody>
            <a:bodyPr wrap="square" lIns="91425" tIns="91425" rIns="91425" bIns="91425" anchor="ctr" anchorCtr="0">
              <a:noAutofit/>
            </a:bodyPr>
            <a:lstStyle/>
            <a:p>
              <a:pPr lvl="0" algn="ctr" rtl="0">
                <a:lnSpc>
                  <a:spcPct val="115000"/>
                </a:lnSpc>
                <a:spcBef>
                  <a:spcPts val="0"/>
                </a:spcBef>
                <a:buNone/>
              </a:pPr>
              <a:r>
                <a:rPr lang="en-US" sz="2800" b="1" dirty="0">
                  <a:solidFill>
                    <a:srgbClr val="F3F3F3"/>
                  </a:solidFill>
                  <a:latin typeface="+mn-lt"/>
                  <a:ea typeface="Quicksand"/>
                  <a:cs typeface="Quicksand"/>
                  <a:sym typeface="Quicksand"/>
                </a:rPr>
                <a:t>Goodness of fit Test</a:t>
              </a:r>
            </a:p>
          </p:txBody>
        </p:sp>
        <p:pic>
          <p:nvPicPr>
            <p:cNvPr id="9" name="Shape 139"/>
            <p:cNvPicPr preferRelativeResize="0"/>
            <p:nvPr/>
          </p:nvPicPr>
          <p:blipFill>
            <a:blip r:embed="rId4">
              <a:alphaModFix/>
            </a:blip>
            <a:stretch>
              <a:fillRect/>
            </a:stretch>
          </p:blipFill>
          <p:spPr>
            <a:xfrm>
              <a:off x="5221275" y="2768825"/>
              <a:ext cx="3488100" cy="3577150"/>
            </a:xfrm>
            <a:prstGeom prst="rect">
              <a:avLst/>
            </a:prstGeom>
            <a:noFill/>
            <a:ln>
              <a:noFill/>
            </a:ln>
          </p:spPr>
        </p:pic>
      </p:grpSp>
      <p:sp>
        <p:nvSpPr>
          <p:cNvPr id="2" name="Right Arrow 1"/>
          <p:cNvSpPr/>
          <p:nvPr/>
        </p:nvSpPr>
        <p:spPr>
          <a:xfrm>
            <a:off x="5127575" y="3394938"/>
            <a:ext cx="451262" cy="4037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871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4" y="392581"/>
            <a:ext cx="7444135"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400" b="1" dirty="0" smtClean="0">
                <a:latin typeface="+mj-lt"/>
                <a:ea typeface="Times New Roman" charset="0"/>
                <a:cs typeface="Times New Roman" charset="0"/>
              </a:rPr>
              <a:t>Logistic</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Regression</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a:t>
            </a:r>
            <a:r>
              <a:rPr lang="zh-CN" altLang="en-US" sz="3400" b="1" dirty="0" smtClean="0">
                <a:latin typeface="+mj-lt"/>
                <a:ea typeface="Times New Roman" charset="0"/>
                <a:cs typeface="Times New Roman" charset="0"/>
              </a:rPr>
              <a:t> </a:t>
            </a:r>
            <a:r>
              <a:rPr lang="en-US" altLang="zh-CN" sz="3400" b="1" dirty="0" smtClean="0">
                <a:latin typeface="+mj-lt"/>
                <a:ea typeface="Times New Roman" charset="0"/>
                <a:cs typeface="Times New Roman" charset="0"/>
              </a:rPr>
              <a:t>Performance</a:t>
            </a:r>
            <a:endParaRPr lang="en-US" sz="3400" b="1" u="none" strike="noStrike" cap="none" dirty="0">
              <a:solidFill>
                <a:srgbClr val="39C0BA"/>
              </a:solidFill>
              <a:latin typeface="+mj-lt"/>
              <a:ea typeface="Times New Roman" charset="0"/>
              <a:cs typeface="Times New Roman" charset="0"/>
              <a:sym typeface="Quicksand"/>
            </a:endParaRPr>
          </a:p>
        </p:txBody>
      </p:sp>
      <p:grpSp>
        <p:nvGrpSpPr>
          <p:cNvPr id="10" name="Shape 148"/>
          <p:cNvGrpSpPr/>
          <p:nvPr/>
        </p:nvGrpSpPr>
        <p:grpSpPr>
          <a:xfrm>
            <a:off x="1211351" y="501338"/>
            <a:ext cx="3768600" cy="5784559"/>
            <a:chOff x="1211351" y="501338"/>
            <a:chExt cx="3768600" cy="5784559"/>
          </a:xfrm>
        </p:grpSpPr>
        <p:sp>
          <p:nvSpPr>
            <p:cNvPr id="11" name="Shape 149"/>
            <p:cNvSpPr txBox="1"/>
            <p:nvPr/>
          </p:nvSpPr>
          <p:spPr>
            <a:xfrm>
              <a:off x="1211351" y="501338"/>
              <a:ext cx="3768600" cy="30000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US" sz="2800" b="1" dirty="0">
                  <a:solidFill>
                    <a:srgbClr val="F3F3F3"/>
                  </a:solidFill>
                  <a:latin typeface="+mn-lt"/>
                  <a:ea typeface="Quicksand"/>
                  <a:cs typeface="Quicksand"/>
                  <a:sym typeface="Quicksand"/>
                </a:rPr>
                <a:t>Prediction Accuracy</a:t>
              </a:r>
            </a:p>
          </p:txBody>
        </p:sp>
        <p:pic>
          <p:nvPicPr>
            <p:cNvPr id="12" name="Shape 150"/>
            <p:cNvPicPr preferRelativeResize="0"/>
            <p:nvPr/>
          </p:nvPicPr>
          <p:blipFill>
            <a:blip r:embed="rId3">
              <a:alphaModFix/>
            </a:blip>
            <a:stretch>
              <a:fillRect/>
            </a:stretch>
          </p:blipFill>
          <p:spPr>
            <a:xfrm>
              <a:off x="1379700" y="2549020"/>
              <a:ext cx="3431902" cy="3736877"/>
            </a:xfrm>
            <a:prstGeom prst="rect">
              <a:avLst/>
            </a:prstGeom>
            <a:noFill/>
            <a:ln>
              <a:noFill/>
            </a:ln>
          </p:spPr>
        </p:pic>
      </p:grpSp>
      <p:sp>
        <p:nvSpPr>
          <p:cNvPr id="13" name="Shape 147"/>
          <p:cNvSpPr txBox="1"/>
          <p:nvPr/>
        </p:nvSpPr>
        <p:spPr>
          <a:xfrm>
            <a:off x="5655486" y="501338"/>
            <a:ext cx="3000000" cy="30000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US" sz="2800" b="1" dirty="0">
                <a:solidFill>
                  <a:srgbClr val="F3F3F3"/>
                </a:solidFill>
                <a:latin typeface="+mn-lt"/>
                <a:ea typeface="Quicksand"/>
                <a:cs typeface="Quicksand"/>
                <a:sym typeface="Quicksand"/>
              </a:rPr>
              <a:t>ROC Curve</a:t>
            </a:r>
          </a:p>
        </p:txBody>
      </p:sp>
      <p:pic>
        <p:nvPicPr>
          <p:cNvPr id="15" name="Shape 146"/>
          <p:cNvPicPr preferRelativeResize="0"/>
          <p:nvPr/>
        </p:nvPicPr>
        <p:blipFill>
          <a:blip r:embed="rId4">
            <a:alphaModFix/>
          </a:blip>
          <a:stretch>
            <a:fillRect/>
          </a:stretch>
        </p:blipFill>
        <p:spPr>
          <a:xfrm>
            <a:off x="5025828" y="2549020"/>
            <a:ext cx="3632112" cy="3693226"/>
          </a:xfrm>
          <a:prstGeom prst="rect">
            <a:avLst/>
          </a:prstGeom>
          <a:noFill/>
          <a:ln>
            <a:noFill/>
          </a:ln>
        </p:spPr>
      </p:pic>
    </p:spTree>
    <p:extLst>
      <p:ext uri="{BB962C8B-B14F-4D97-AF65-F5344CB8AC3E}">
        <p14:creationId xmlns:p14="http://schemas.microsoft.com/office/powerpoint/2010/main" val="114868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4" y="392581"/>
            <a:ext cx="8406037"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Logistic</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Regression</a:t>
            </a:r>
            <a:r>
              <a:rPr lang="zh-CN" altLang="en-US" sz="3600" b="1" dirty="0" smtClean="0">
                <a:latin typeface="+mj-lt"/>
                <a:ea typeface="Times New Roman" charset="0"/>
                <a:cs typeface="Times New Roman" charset="0"/>
              </a:rPr>
              <a:t> </a:t>
            </a:r>
            <a:r>
              <a:rPr lang="mr-IN"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Conclusion</a:t>
            </a:r>
            <a:endParaRPr lang="en-US" sz="3600" b="1" u="none" strike="noStrike" cap="none" dirty="0">
              <a:solidFill>
                <a:srgbClr val="39C0BA"/>
              </a:solidFill>
              <a:latin typeface="+mj-lt"/>
              <a:ea typeface="Times New Roman" charset="0"/>
              <a:cs typeface="Times New Roman" charset="0"/>
              <a:sym typeface="Quicksand"/>
            </a:endParaRPr>
          </a:p>
        </p:txBody>
      </p:sp>
      <p:sp>
        <p:nvSpPr>
          <p:cNvPr id="7" name="Shape 156"/>
          <p:cNvSpPr txBox="1">
            <a:spLocks noGrp="1"/>
          </p:cNvSpPr>
          <p:nvPr>
            <p:ph type="body" idx="1"/>
          </p:nvPr>
        </p:nvSpPr>
        <p:spPr>
          <a:xfrm>
            <a:off x="1165498" y="1410195"/>
            <a:ext cx="6858000" cy="4967700"/>
          </a:xfrm>
          <a:prstGeom prst="rect">
            <a:avLst/>
          </a:prstGeom>
          <a:noFill/>
          <a:ln>
            <a:noFill/>
          </a:ln>
        </p:spPr>
        <p:txBody>
          <a:bodyPr wrap="square" lIns="91425" tIns="91425" rIns="91425" bIns="91425" anchor="t" anchorCtr="0">
            <a:noAutofit/>
          </a:bodyPr>
          <a:lstStyle/>
          <a:p>
            <a:pPr marL="457200" lvl="0" indent="-419100" rtl="0">
              <a:lnSpc>
                <a:spcPct val="115000"/>
              </a:lnSpc>
              <a:spcBef>
                <a:spcPts val="0"/>
              </a:spcBef>
              <a:buSzPct val="100000"/>
            </a:pPr>
            <a:r>
              <a:rPr lang="en-US" sz="2800" b="1" dirty="0">
                <a:latin typeface="Times New Roman" charset="0"/>
                <a:ea typeface="Times New Roman" charset="0"/>
                <a:cs typeface="Times New Roman" charset="0"/>
              </a:rPr>
              <a:t>Make a pretty accurate prediction </a:t>
            </a:r>
          </a:p>
          <a:p>
            <a:pPr lvl="0" indent="0" rtl="0">
              <a:lnSpc>
                <a:spcPct val="115000"/>
              </a:lnSpc>
              <a:spcBef>
                <a:spcPts val="0"/>
              </a:spcBef>
              <a:buNone/>
            </a:pPr>
            <a:endParaRPr b="1" dirty="0">
              <a:latin typeface="+mn-lt"/>
            </a:endParaRPr>
          </a:p>
          <a:p>
            <a:pPr lvl="0" indent="0" rtl="0">
              <a:lnSpc>
                <a:spcPct val="115000"/>
              </a:lnSpc>
              <a:spcBef>
                <a:spcPts val="0"/>
              </a:spcBef>
              <a:buNone/>
            </a:pPr>
            <a:endParaRPr b="1" dirty="0">
              <a:latin typeface="+mn-lt"/>
            </a:endParaRPr>
          </a:p>
          <a:p>
            <a:pPr marL="457200" lvl="0" indent="-419100" rtl="0">
              <a:lnSpc>
                <a:spcPct val="115000"/>
              </a:lnSpc>
              <a:spcBef>
                <a:spcPts val="0"/>
              </a:spcBef>
              <a:buSzPct val="100000"/>
            </a:pPr>
            <a:r>
              <a:rPr lang="en-US" sz="2800" b="1" dirty="0">
                <a:latin typeface="Times New Roman" charset="0"/>
                <a:ea typeface="Times New Roman" charset="0"/>
                <a:cs typeface="Times New Roman" charset="0"/>
              </a:rPr>
              <a:t>Key Factors contribute to Attrition Rate</a:t>
            </a:r>
          </a:p>
          <a:p>
            <a:pPr lvl="0" indent="0" rtl="0">
              <a:lnSpc>
                <a:spcPct val="115000"/>
              </a:lnSpc>
              <a:spcBef>
                <a:spcPts val="0"/>
              </a:spcBef>
              <a:buNone/>
            </a:pPr>
            <a:endParaRPr dirty="0"/>
          </a:p>
          <a:p>
            <a:pPr lvl="0" indent="0" rtl="0">
              <a:lnSpc>
                <a:spcPct val="115000"/>
              </a:lnSpc>
              <a:spcBef>
                <a:spcPts val="0"/>
              </a:spcBef>
              <a:buNone/>
            </a:pPr>
            <a:endParaRPr dirty="0"/>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66666"/>
              <a:buFont typeface="Quicksand"/>
              <a:buNone/>
            </a:pPr>
            <a:endParaRPr sz="1800" dirty="0"/>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00000"/>
              <a:buFont typeface="Quicksand"/>
              <a:buNone/>
            </a:pPr>
            <a:endParaRPr dirty="0"/>
          </a:p>
        </p:txBody>
      </p:sp>
      <p:sp>
        <p:nvSpPr>
          <p:cNvPr id="8" name="Shape 158"/>
          <p:cNvSpPr txBox="1"/>
          <p:nvPr/>
        </p:nvSpPr>
        <p:spPr>
          <a:xfrm>
            <a:off x="1287298" y="1963848"/>
            <a:ext cx="8588400" cy="1050900"/>
          </a:xfrm>
          <a:prstGeom prst="rect">
            <a:avLst/>
          </a:prstGeom>
          <a:noFill/>
          <a:ln>
            <a:noFill/>
          </a:ln>
        </p:spPr>
        <p:txBody>
          <a:bodyPr wrap="square" lIns="91425" tIns="91425" rIns="91425" bIns="91425" anchor="t" anchorCtr="0">
            <a:noAutofit/>
          </a:bodyPr>
          <a:lstStyle/>
          <a:p>
            <a:pPr marL="457200" lvl="0" indent="-342900" rtl="0">
              <a:lnSpc>
                <a:spcPts val="3800"/>
              </a:lnSpc>
              <a:spcBef>
                <a:spcPts val="0"/>
              </a:spcBef>
              <a:spcAft>
                <a:spcPts val="0"/>
              </a:spcAft>
              <a:buClr>
                <a:srgbClr val="FFFFFF"/>
              </a:buClr>
              <a:buSzPct val="100000"/>
              <a:buAutoNum type="arabicPeriod"/>
            </a:pPr>
            <a:r>
              <a:rPr lang="en-US" sz="2000" dirty="0">
                <a:solidFill>
                  <a:srgbClr val="FFFFFF"/>
                </a:solidFill>
              </a:rPr>
              <a:t>Especially great prediction for</a:t>
            </a:r>
            <a:r>
              <a:rPr lang="en-US" sz="2000" dirty="0">
                <a:solidFill>
                  <a:schemeClr val="lt1"/>
                </a:solidFill>
              </a:rPr>
              <a:t> loyal</a:t>
            </a:r>
            <a:r>
              <a:rPr lang="en-US" sz="2000" dirty="0">
                <a:solidFill>
                  <a:srgbClr val="FFFFFF"/>
                </a:solidFill>
              </a:rPr>
              <a:t> employees</a:t>
            </a:r>
          </a:p>
          <a:p>
            <a:pPr marL="457200" lvl="0" indent="-342900" rtl="0">
              <a:lnSpc>
                <a:spcPts val="3800"/>
              </a:lnSpc>
              <a:spcBef>
                <a:spcPts val="0"/>
              </a:spcBef>
              <a:buClr>
                <a:srgbClr val="FFFFFF"/>
              </a:buClr>
              <a:buSzPct val="100000"/>
              <a:buAutoNum type="arabicPeriod"/>
            </a:pPr>
            <a:r>
              <a:rPr lang="en-US" sz="2000" dirty="0">
                <a:solidFill>
                  <a:srgbClr val="FFFFFF"/>
                </a:solidFill>
              </a:rPr>
              <a:t>Need more data to optimize the prediction accuracy </a:t>
            </a:r>
          </a:p>
          <a:p>
            <a:pPr lvl="0" rtl="0">
              <a:lnSpc>
                <a:spcPct val="115000"/>
              </a:lnSpc>
              <a:spcBef>
                <a:spcPts val="0"/>
              </a:spcBef>
              <a:buNone/>
            </a:pPr>
            <a:r>
              <a:rPr lang="en-US" sz="1800" dirty="0">
                <a:solidFill>
                  <a:srgbClr val="FFFFFF"/>
                </a:solidFill>
              </a:rPr>
              <a:t>       </a:t>
            </a:r>
          </a:p>
        </p:txBody>
      </p:sp>
      <p:sp>
        <p:nvSpPr>
          <p:cNvPr id="9" name="Shape 157"/>
          <p:cNvSpPr txBox="1"/>
          <p:nvPr/>
        </p:nvSpPr>
        <p:spPr>
          <a:xfrm>
            <a:off x="1287298" y="3526703"/>
            <a:ext cx="6614400" cy="1115100"/>
          </a:xfrm>
          <a:prstGeom prst="rect">
            <a:avLst/>
          </a:prstGeom>
          <a:noFill/>
          <a:ln>
            <a:noFill/>
          </a:ln>
        </p:spPr>
        <p:txBody>
          <a:bodyPr wrap="square" lIns="91425" tIns="91425" rIns="91425" bIns="91425" anchor="t" anchorCtr="0">
            <a:noAutofit/>
          </a:bodyPr>
          <a:lstStyle/>
          <a:p>
            <a:pPr marL="457200" lvl="0" indent="-342900" rtl="0">
              <a:lnSpc>
                <a:spcPts val="3800"/>
              </a:lnSpc>
              <a:spcBef>
                <a:spcPts val="0"/>
              </a:spcBef>
              <a:spcAft>
                <a:spcPts val="0"/>
              </a:spcAft>
              <a:buClr>
                <a:srgbClr val="FFFFFF"/>
              </a:buClr>
              <a:buSzPct val="100000"/>
              <a:buAutoNum type="arabicPeriod"/>
            </a:pPr>
            <a:r>
              <a:rPr lang="en-US" altLang="zh-CN" sz="2000" dirty="0" smtClean="0">
                <a:solidFill>
                  <a:srgbClr val="FFFFFF"/>
                </a:solidFill>
              </a:rPr>
              <a:t>O</a:t>
            </a:r>
            <a:r>
              <a:rPr lang="en-US" sz="2000" dirty="0" smtClean="0">
                <a:solidFill>
                  <a:srgbClr val="FFFFFF"/>
                </a:solidFill>
              </a:rPr>
              <a:t>vertime</a:t>
            </a:r>
            <a:r>
              <a:rPr lang="zh-CN" altLang="en-US" sz="2000" dirty="0" smtClean="0">
                <a:solidFill>
                  <a:srgbClr val="FFFFFF"/>
                </a:solidFill>
              </a:rPr>
              <a:t> </a:t>
            </a:r>
            <a:r>
              <a:rPr lang="en-US" altLang="zh-CN" sz="2000" dirty="0" smtClean="0">
                <a:solidFill>
                  <a:srgbClr val="FFFFFF"/>
                </a:solidFill>
              </a:rPr>
              <a:t>working</a:t>
            </a:r>
            <a:endParaRPr lang="en-US" sz="2000" dirty="0">
              <a:solidFill>
                <a:srgbClr val="FFFFFF"/>
              </a:solidFill>
            </a:endParaRPr>
          </a:p>
          <a:p>
            <a:pPr marL="457200" lvl="0" indent="-342900" rtl="0">
              <a:lnSpc>
                <a:spcPts val="3800"/>
              </a:lnSpc>
              <a:spcBef>
                <a:spcPts val="0"/>
              </a:spcBef>
              <a:spcAft>
                <a:spcPts val="0"/>
              </a:spcAft>
              <a:buClr>
                <a:srgbClr val="FFFFFF"/>
              </a:buClr>
              <a:buSzPct val="100000"/>
              <a:buAutoNum type="arabicPeriod"/>
            </a:pPr>
            <a:r>
              <a:rPr lang="en-US" altLang="zh-CN" sz="2000" dirty="0" smtClean="0">
                <a:solidFill>
                  <a:srgbClr val="FFFFFF"/>
                </a:solidFill>
              </a:rPr>
              <a:t>More</a:t>
            </a:r>
            <a:r>
              <a:rPr lang="zh-CN" altLang="en-US" sz="2000" dirty="0" smtClean="0">
                <a:solidFill>
                  <a:srgbClr val="FFFFFF"/>
                </a:solidFill>
              </a:rPr>
              <a:t> </a:t>
            </a:r>
            <a:r>
              <a:rPr lang="en-US" altLang="zh-CN" sz="2000" dirty="0" smtClean="0">
                <a:solidFill>
                  <a:srgbClr val="FFFFFF"/>
                </a:solidFill>
              </a:rPr>
              <a:t>companies</a:t>
            </a:r>
            <a:r>
              <a:rPr lang="zh-CN" altLang="en-US" sz="2000" dirty="0" smtClean="0">
                <a:solidFill>
                  <a:srgbClr val="FFFFFF"/>
                </a:solidFill>
              </a:rPr>
              <a:t> </a:t>
            </a:r>
            <a:r>
              <a:rPr lang="en-US" altLang="zh-CN" sz="2000" dirty="0" smtClean="0">
                <a:solidFill>
                  <a:srgbClr val="FFFFFF"/>
                </a:solidFill>
              </a:rPr>
              <a:t>worked</a:t>
            </a:r>
            <a:r>
              <a:rPr lang="zh-CN" altLang="en-US" sz="2000" dirty="0" smtClean="0">
                <a:solidFill>
                  <a:srgbClr val="FFFFFF"/>
                </a:solidFill>
              </a:rPr>
              <a:t> </a:t>
            </a:r>
            <a:r>
              <a:rPr lang="en-US" altLang="zh-CN" sz="2000" dirty="0" smtClean="0">
                <a:solidFill>
                  <a:srgbClr val="FFFFFF"/>
                </a:solidFill>
              </a:rPr>
              <a:t>before</a:t>
            </a:r>
            <a:endParaRPr lang="en-US" sz="2000" dirty="0">
              <a:solidFill>
                <a:srgbClr val="FFFFFF"/>
              </a:solidFill>
            </a:endParaRPr>
          </a:p>
          <a:p>
            <a:pPr marL="457200" lvl="0" indent="-342900" rtl="0">
              <a:lnSpc>
                <a:spcPts val="3800"/>
              </a:lnSpc>
              <a:spcBef>
                <a:spcPts val="0"/>
              </a:spcBef>
              <a:spcAft>
                <a:spcPts val="0"/>
              </a:spcAft>
              <a:buClr>
                <a:srgbClr val="FFFFFF"/>
              </a:buClr>
              <a:buSzPct val="100000"/>
              <a:buAutoNum type="arabicPeriod"/>
            </a:pPr>
            <a:r>
              <a:rPr lang="en-US" altLang="zh-CN" sz="2000" dirty="0" smtClean="0">
                <a:solidFill>
                  <a:srgbClr val="FFFFFF"/>
                </a:solidFill>
              </a:rPr>
              <a:t>Longer</a:t>
            </a:r>
            <a:r>
              <a:rPr lang="zh-CN" altLang="en-US" sz="2000" dirty="0" smtClean="0">
                <a:solidFill>
                  <a:srgbClr val="FFFFFF"/>
                </a:solidFill>
              </a:rPr>
              <a:t> </a:t>
            </a:r>
            <a:r>
              <a:rPr lang="en-US" altLang="zh-CN" sz="2000" dirty="0" smtClean="0">
                <a:solidFill>
                  <a:srgbClr val="FFFFFF"/>
                </a:solidFill>
              </a:rPr>
              <a:t>commuting</a:t>
            </a:r>
            <a:r>
              <a:rPr lang="zh-CN" altLang="en-US" sz="2000" dirty="0" smtClean="0">
                <a:solidFill>
                  <a:srgbClr val="FFFFFF"/>
                </a:solidFill>
              </a:rPr>
              <a:t> </a:t>
            </a:r>
            <a:r>
              <a:rPr lang="en-US" altLang="zh-CN" sz="2000" dirty="0" smtClean="0">
                <a:solidFill>
                  <a:srgbClr val="FFFFFF"/>
                </a:solidFill>
              </a:rPr>
              <a:t>distance</a:t>
            </a:r>
            <a:endParaRPr lang="en-US" sz="2000" dirty="0">
              <a:solidFill>
                <a:srgbClr val="FFFFFF"/>
              </a:solidFill>
            </a:endParaRPr>
          </a:p>
          <a:p>
            <a:pPr marL="457200" lvl="0" indent="-342900" rtl="0">
              <a:lnSpc>
                <a:spcPts val="3800"/>
              </a:lnSpc>
              <a:spcBef>
                <a:spcPts val="0"/>
              </a:spcBef>
              <a:spcAft>
                <a:spcPts val="0"/>
              </a:spcAft>
              <a:buClr>
                <a:srgbClr val="FFFFFF"/>
              </a:buClr>
              <a:buSzPct val="100000"/>
              <a:buAutoNum type="arabicPeriod"/>
            </a:pPr>
            <a:r>
              <a:rPr lang="en-US" sz="2000" dirty="0" smtClean="0">
                <a:solidFill>
                  <a:srgbClr val="FFFFFF"/>
                </a:solidFill>
              </a:rPr>
              <a:t>Low</a:t>
            </a:r>
            <a:r>
              <a:rPr lang="en-US" altLang="zh-CN" sz="2000" dirty="0" smtClean="0">
                <a:solidFill>
                  <a:srgbClr val="FFFFFF"/>
                </a:solidFill>
              </a:rPr>
              <a:t>er</a:t>
            </a:r>
            <a:r>
              <a:rPr lang="en-US" sz="2000" dirty="0" smtClean="0">
                <a:solidFill>
                  <a:srgbClr val="FFFFFF"/>
                </a:solidFill>
              </a:rPr>
              <a:t> </a:t>
            </a:r>
            <a:r>
              <a:rPr lang="en-US" sz="2000" dirty="0">
                <a:solidFill>
                  <a:srgbClr val="FFFFFF"/>
                </a:solidFill>
              </a:rPr>
              <a:t>job involvement </a:t>
            </a:r>
          </a:p>
          <a:p>
            <a:pPr marL="457200" lvl="0" indent="-342900" rtl="0">
              <a:lnSpc>
                <a:spcPts val="3800"/>
              </a:lnSpc>
              <a:spcBef>
                <a:spcPts val="0"/>
              </a:spcBef>
              <a:spcAft>
                <a:spcPts val="0"/>
              </a:spcAft>
              <a:buClr>
                <a:srgbClr val="FFFFFF"/>
              </a:buClr>
              <a:buSzPct val="100000"/>
              <a:buAutoNum type="arabicPeriod"/>
            </a:pPr>
            <a:r>
              <a:rPr lang="en-US" altLang="zh-CN" sz="2000" dirty="0" smtClean="0">
                <a:solidFill>
                  <a:srgbClr val="FFFFFF"/>
                </a:solidFill>
              </a:rPr>
              <a:t>Dissatisfaction</a:t>
            </a:r>
            <a:r>
              <a:rPr lang="en-US" sz="2000" dirty="0" smtClean="0">
                <a:solidFill>
                  <a:srgbClr val="FFFFFF"/>
                </a:solidFill>
              </a:rPr>
              <a:t> </a:t>
            </a:r>
            <a:r>
              <a:rPr lang="en-US" sz="2000" dirty="0">
                <a:solidFill>
                  <a:srgbClr val="FFFFFF"/>
                </a:solidFill>
              </a:rPr>
              <a:t>with work environment </a:t>
            </a:r>
          </a:p>
          <a:p>
            <a:pPr marL="457200" lvl="0" indent="-342900" rtl="0">
              <a:lnSpc>
                <a:spcPts val="3800"/>
              </a:lnSpc>
              <a:spcBef>
                <a:spcPts val="0"/>
              </a:spcBef>
              <a:spcAft>
                <a:spcPts val="0"/>
              </a:spcAft>
              <a:buClr>
                <a:srgbClr val="FFFFFF"/>
              </a:buClr>
              <a:buSzPct val="100000"/>
              <a:buAutoNum type="arabicPeriod"/>
            </a:pPr>
            <a:r>
              <a:rPr lang="en-US" sz="2000" dirty="0">
                <a:solidFill>
                  <a:srgbClr val="FFFFFF"/>
                </a:solidFill>
              </a:rPr>
              <a:t>Single status   </a:t>
            </a:r>
          </a:p>
        </p:txBody>
      </p:sp>
    </p:spTree>
    <p:extLst>
      <p:ext uri="{BB962C8B-B14F-4D97-AF65-F5344CB8AC3E}">
        <p14:creationId xmlns:p14="http://schemas.microsoft.com/office/powerpoint/2010/main" val="31167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4" y="392581"/>
            <a:ext cx="8406037"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Solutions</a:t>
            </a:r>
            <a:endParaRPr lang="en-US" sz="3600" b="1" u="none" strike="noStrike" cap="none" dirty="0">
              <a:solidFill>
                <a:srgbClr val="39C0BA"/>
              </a:solidFill>
              <a:latin typeface="+mj-lt"/>
              <a:ea typeface="Times New Roman" charset="0"/>
              <a:cs typeface="Times New Roman" charset="0"/>
              <a:sym typeface="Quicksand"/>
            </a:endParaRPr>
          </a:p>
        </p:txBody>
      </p:sp>
      <p:sp>
        <p:nvSpPr>
          <p:cNvPr id="10" name="Shape 164"/>
          <p:cNvSpPr txBox="1">
            <a:spLocks noGrp="1"/>
          </p:cNvSpPr>
          <p:nvPr>
            <p:ph type="body" idx="1"/>
          </p:nvPr>
        </p:nvSpPr>
        <p:spPr>
          <a:xfrm>
            <a:off x="1165474" y="726378"/>
            <a:ext cx="7667700" cy="541350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rgbClr val="F3F3F3"/>
              </a:buClr>
              <a:buSzPct val="100000"/>
              <a:buFont typeface="Quicksand"/>
              <a:buNone/>
            </a:pPr>
            <a:endParaRPr dirty="0"/>
          </a:p>
          <a:p>
            <a:pPr marL="457200" marR="0" lvl="0" indent="-419100" algn="l" rtl="0">
              <a:lnSpc>
                <a:spcPts val="6000"/>
              </a:lnSpc>
              <a:spcBef>
                <a:spcPts val="0"/>
              </a:spcBef>
              <a:spcAft>
                <a:spcPts val="0"/>
              </a:spcAft>
              <a:buClr>
                <a:srgbClr val="F3F3F3"/>
              </a:buClr>
              <a:buSzPct val="100000"/>
              <a:buFont typeface="Quicksand"/>
              <a:buChar char="◦"/>
            </a:pPr>
            <a:r>
              <a:rPr lang="en-US" altLang="zh-CN" sz="2800" dirty="0" smtClean="0">
                <a:latin typeface="+mn-lt"/>
              </a:rPr>
              <a:t>Make</a:t>
            </a:r>
            <a:r>
              <a:rPr lang="zh-CN" altLang="en-US" sz="2800" dirty="0" smtClean="0">
                <a:latin typeface="+mn-lt"/>
              </a:rPr>
              <a:t> </a:t>
            </a:r>
            <a:r>
              <a:rPr lang="en-US" altLang="zh-CN" sz="2800" dirty="0" smtClean="0">
                <a:latin typeface="+mn-lt"/>
              </a:rPr>
              <a:t>work-life</a:t>
            </a:r>
            <a:r>
              <a:rPr lang="zh-CN" altLang="en-US" sz="2800" dirty="0" smtClean="0">
                <a:latin typeface="+mn-lt"/>
              </a:rPr>
              <a:t> </a:t>
            </a:r>
            <a:r>
              <a:rPr lang="en-US" altLang="zh-CN" sz="2800" dirty="0" smtClean="0">
                <a:latin typeface="+mn-lt"/>
              </a:rPr>
              <a:t>balance</a:t>
            </a:r>
            <a:r>
              <a:rPr lang="zh-CN" altLang="en-US" sz="2800" dirty="0" smtClean="0">
                <a:latin typeface="+mn-lt"/>
              </a:rPr>
              <a:t> </a:t>
            </a:r>
            <a:r>
              <a:rPr lang="en-US" altLang="zh-CN" sz="2800" dirty="0" smtClean="0">
                <a:latin typeface="+mn-lt"/>
              </a:rPr>
              <a:t>available</a:t>
            </a:r>
            <a:endParaRPr lang="en-US" sz="2800" dirty="0">
              <a:latin typeface="+mn-lt"/>
            </a:endParaRPr>
          </a:p>
          <a:p>
            <a:pPr marL="457200" marR="0" lvl="0" indent="-419100" algn="l" rtl="0">
              <a:lnSpc>
                <a:spcPts val="6000"/>
              </a:lnSpc>
              <a:spcBef>
                <a:spcPts val="0"/>
              </a:spcBef>
              <a:spcAft>
                <a:spcPts val="0"/>
              </a:spcAft>
              <a:buClr>
                <a:srgbClr val="F3F3F3"/>
              </a:buClr>
              <a:buSzPct val="100000"/>
              <a:buFont typeface="Quicksand"/>
              <a:buChar char="◦"/>
            </a:pPr>
            <a:r>
              <a:rPr lang="en-US" altLang="zh-CN" sz="2800" dirty="0" smtClean="0">
                <a:latin typeface="+mn-lt"/>
              </a:rPr>
              <a:t>Permit</a:t>
            </a:r>
            <a:r>
              <a:rPr lang="zh-CN" altLang="en-US" sz="2800" dirty="0" smtClean="0">
                <a:latin typeface="+mn-lt"/>
              </a:rPr>
              <a:t> </a:t>
            </a:r>
            <a:r>
              <a:rPr lang="en-US" altLang="zh-CN" sz="2800" dirty="0" smtClean="0">
                <a:latin typeface="+mn-lt"/>
              </a:rPr>
              <a:t>f</a:t>
            </a:r>
            <a:r>
              <a:rPr lang="en-US" sz="2800" dirty="0" smtClean="0">
                <a:latin typeface="+mn-lt"/>
              </a:rPr>
              <a:t>lexible </a:t>
            </a:r>
            <a:r>
              <a:rPr lang="en-US" sz="2800" dirty="0">
                <a:latin typeface="+mn-lt"/>
              </a:rPr>
              <a:t>working hours </a:t>
            </a:r>
          </a:p>
          <a:p>
            <a:pPr marL="457200" marR="0" lvl="0" indent="-419100" algn="l" rtl="0">
              <a:lnSpc>
                <a:spcPts val="6000"/>
              </a:lnSpc>
              <a:spcBef>
                <a:spcPts val="0"/>
              </a:spcBef>
              <a:spcAft>
                <a:spcPts val="0"/>
              </a:spcAft>
              <a:buClr>
                <a:srgbClr val="F3F3F3"/>
              </a:buClr>
              <a:buSzPct val="100000"/>
              <a:buFont typeface="Quicksand"/>
              <a:buChar char="◦"/>
            </a:pPr>
            <a:r>
              <a:rPr lang="en-US" sz="2800" dirty="0">
                <a:latin typeface="+mn-lt"/>
              </a:rPr>
              <a:t>Recruit right person for the right job  </a:t>
            </a:r>
          </a:p>
          <a:p>
            <a:pPr marL="457200" marR="0" lvl="0" indent="-419100" algn="l" rtl="0">
              <a:lnSpc>
                <a:spcPts val="6000"/>
              </a:lnSpc>
              <a:spcBef>
                <a:spcPts val="0"/>
              </a:spcBef>
              <a:spcAft>
                <a:spcPts val="0"/>
              </a:spcAft>
              <a:buClr>
                <a:srgbClr val="F3F3F3"/>
              </a:buClr>
              <a:buSzPct val="100000"/>
              <a:buFont typeface="Quicksand"/>
              <a:buChar char="◦"/>
            </a:pPr>
            <a:r>
              <a:rPr lang="en-US" sz="2800" dirty="0">
                <a:latin typeface="+mn-lt"/>
              </a:rPr>
              <a:t>Provide good working </a:t>
            </a:r>
            <a:r>
              <a:rPr lang="en-US" sz="2800" dirty="0" smtClean="0">
                <a:latin typeface="+mn-lt"/>
              </a:rPr>
              <a:t>conditions</a:t>
            </a:r>
          </a:p>
          <a:p>
            <a:pPr marL="457200" marR="0" lvl="0" indent="-419100" algn="l" rtl="0">
              <a:lnSpc>
                <a:spcPts val="6000"/>
              </a:lnSpc>
              <a:spcBef>
                <a:spcPts val="0"/>
              </a:spcBef>
              <a:spcAft>
                <a:spcPts val="0"/>
              </a:spcAft>
              <a:buClr>
                <a:srgbClr val="F3F3F3"/>
              </a:buClr>
              <a:buSzPct val="100000"/>
              <a:buFont typeface="Quicksand"/>
              <a:buChar char="◦"/>
            </a:pPr>
            <a:r>
              <a:rPr lang="en-US" altLang="zh-CN" sz="2800" dirty="0" smtClean="0">
                <a:latin typeface="+mn-lt"/>
              </a:rPr>
              <a:t>Create</a:t>
            </a:r>
            <a:r>
              <a:rPr lang="zh-CN" altLang="en-US" sz="2800" dirty="0" smtClean="0">
                <a:latin typeface="+mn-lt"/>
              </a:rPr>
              <a:t> </a:t>
            </a:r>
            <a:r>
              <a:rPr lang="en-US" sz="2800" dirty="0" smtClean="0">
                <a:latin typeface="+mn-lt"/>
              </a:rPr>
              <a:t>positive </a:t>
            </a:r>
            <a:r>
              <a:rPr lang="en-US" sz="2800" dirty="0">
                <a:latin typeface="+mn-lt"/>
              </a:rPr>
              <a:t>work culture </a:t>
            </a:r>
            <a:endParaRPr lang="en-US" sz="2800" dirty="0" smtClean="0">
              <a:latin typeface="+mn-lt"/>
            </a:endParaRPr>
          </a:p>
          <a:p>
            <a:pPr marL="457200" marR="0" lvl="0" indent="-419100" algn="l" rtl="0">
              <a:lnSpc>
                <a:spcPts val="6000"/>
              </a:lnSpc>
              <a:spcBef>
                <a:spcPts val="0"/>
              </a:spcBef>
              <a:spcAft>
                <a:spcPts val="0"/>
              </a:spcAft>
              <a:buClr>
                <a:srgbClr val="F3F3F3"/>
              </a:buClr>
              <a:buSzPct val="100000"/>
              <a:buFont typeface="Quicksand"/>
              <a:buChar char="◦"/>
            </a:pPr>
            <a:r>
              <a:rPr lang="en-US" altLang="zh-CN" sz="2800" dirty="0" smtClean="0">
                <a:latin typeface="+mn-lt"/>
              </a:rPr>
              <a:t>Distribute</a:t>
            </a:r>
            <a:r>
              <a:rPr lang="zh-CN" altLang="en-US" sz="2800" dirty="0" smtClean="0">
                <a:latin typeface="+mn-lt"/>
              </a:rPr>
              <a:t> </a:t>
            </a:r>
            <a:r>
              <a:rPr lang="en-US" altLang="zh-CN" sz="2800" dirty="0" smtClean="0">
                <a:latin typeface="+mn-lt"/>
              </a:rPr>
              <a:t>transportation</a:t>
            </a:r>
            <a:r>
              <a:rPr lang="zh-CN" altLang="en-US" sz="2800" dirty="0" smtClean="0">
                <a:latin typeface="+mn-lt"/>
              </a:rPr>
              <a:t> </a:t>
            </a:r>
            <a:r>
              <a:rPr lang="en-US" altLang="zh-CN" sz="2800" dirty="0" smtClean="0">
                <a:latin typeface="+mn-lt"/>
              </a:rPr>
              <a:t>allowance</a:t>
            </a:r>
            <a:endParaRPr lang="en-US" sz="2800" dirty="0">
              <a:latin typeface="+mn-lt"/>
            </a:endParaRPr>
          </a:p>
          <a:p>
            <a:pPr marR="0" lvl="0" indent="0" algn="l" rtl="0">
              <a:lnSpc>
                <a:spcPts val="6000"/>
              </a:lnSpc>
              <a:spcBef>
                <a:spcPts val="0"/>
              </a:spcBef>
              <a:spcAft>
                <a:spcPts val="0"/>
              </a:spcAft>
              <a:buNone/>
            </a:pPr>
            <a:endParaRPr dirty="0"/>
          </a:p>
          <a:p>
            <a:pPr marL="0" marR="0" lvl="0" indent="-190500" algn="l" rtl="0">
              <a:lnSpc>
                <a:spcPts val="6000"/>
              </a:lnSpc>
              <a:spcBef>
                <a:spcPts val="0"/>
              </a:spcBef>
              <a:spcAft>
                <a:spcPts val="0"/>
              </a:spcAft>
              <a:buClr>
                <a:srgbClr val="F3F3F3"/>
              </a:buClr>
              <a:buSzPct val="100000"/>
              <a:buFont typeface="Quicksand"/>
              <a:buNone/>
            </a:pPr>
            <a:endParaRPr dirty="0"/>
          </a:p>
        </p:txBody>
      </p:sp>
    </p:spTree>
    <p:extLst>
      <p:ext uri="{BB962C8B-B14F-4D97-AF65-F5344CB8AC3E}">
        <p14:creationId xmlns:p14="http://schemas.microsoft.com/office/powerpoint/2010/main" val="499675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ctrTitle" idx="4294967295"/>
          </p:nvPr>
        </p:nvSpPr>
        <p:spPr>
          <a:xfrm>
            <a:off x="1313240" y="411120"/>
            <a:ext cx="7337700" cy="1546500"/>
          </a:xfrm>
          <a:prstGeom prst="rect">
            <a:avLst/>
          </a:prstGeom>
          <a:noFill/>
          <a:ln>
            <a:noFill/>
          </a:ln>
        </p:spPr>
        <p:txBody>
          <a:bodyPr wrap="square" lIns="91425" tIns="91425" rIns="91425" bIns="91425" anchor="b" anchorCtr="0">
            <a:noAutofit/>
          </a:bodyPr>
          <a:lstStyle/>
          <a:p>
            <a:pPr marL="0" marR="0" lvl="0" indent="-139700" algn="l" rtl="0">
              <a:lnSpc>
                <a:spcPct val="100000"/>
              </a:lnSpc>
              <a:spcBef>
                <a:spcPts val="0"/>
              </a:spcBef>
              <a:spcAft>
                <a:spcPts val="0"/>
              </a:spcAft>
              <a:buClr>
                <a:srgbClr val="39C0BA"/>
              </a:buClr>
              <a:buSzPct val="100000"/>
              <a:buFont typeface="Quicksand"/>
              <a:buNone/>
            </a:pPr>
            <a:r>
              <a:rPr lang="en-US" sz="2400" b="1" i="1" u="none" strike="noStrike" cap="none" dirty="0">
                <a:solidFill>
                  <a:srgbClr val="2E3037"/>
                </a:solidFill>
                <a:latin typeface="Times New Roman" charset="0"/>
                <a:ea typeface="Times New Roman" charset="0"/>
                <a:cs typeface="Times New Roman" charset="0"/>
                <a:sym typeface="Quicksand"/>
              </a:rPr>
              <a:t>T</a:t>
            </a:r>
            <a:r>
              <a:rPr lang="en-US" sz="2400" b="1" i="1" u="none" strike="noStrike" cap="none" dirty="0">
                <a:solidFill>
                  <a:schemeClr val="tx1"/>
                </a:solidFill>
                <a:latin typeface="Times New Roman" charset="0"/>
                <a:ea typeface="Times New Roman" charset="0"/>
                <a:cs typeface="Times New Roman" charset="0"/>
                <a:sym typeface="Quicksand"/>
              </a:rPr>
              <a:t>hanks!</a:t>
            </a:r>
          </a:p>
        </p:txBody>
      </p:sp>
      <p:sp>
        <p:nvSpPr>
          <p:cNvPr id="184" name="Shape 184"/>
          <p:cNvSpPr txBox="1">
            <a:spLocks noGrp="1"/>
          </p:cNvSpPr>
          <p:nvPr>
            <p:ph type="subTitle" idx="4294967295"/>
          </p:nvPr>
        </p:nvSpPr>
        <p:spPr>
          <a:xfrm>
            <a:off x="1313240" y="1753920"/>
            <a:ext cx="7337700" cy="812700"/>
          </a:xfrm>
          <a:prstGeom prst="rect">
            <a:avLst/>
          </a:prstGeom>
          <a:noFill/>
          <a:ln>
            <a:noFill/>
          </a:ln>
        </p:spPr>
        <p:txBody>
          <a:bodyPr wrap="square" lIns="91425" tIns="91425" rIns="91425" bIns="91425" anchor="ctr" anchorCtr="0">
            <a:noAutofit/>
          </a:bodyPr>
          <a:lstStyle/>
          <a:p>
            <a:pPr marL="0" marR="0" lvl="0" indent="-228600" algn="l" rtl="0">
              <a:lnSpc>
                <a:spcPct val="100000"/>
              </a:lnSpc>
              <a:spcBef>
                <a:spcPts val="0"/>
              </a:spcBef>
              <a:spcAft>
                <a:spcPts val="0"/>
              </a:spcAft>
              <a:buClr>
                <a:srgbClr val="F3F3F3"/>
              </a:buClr>
              <a:buSzPct val="100000"/>
              <a:buFont typeface="Quicksand"/>
              <a:buNone/>
            </a:pPr>
            <a:r>
              <a:rPr lang="en-US" sz="3600" b="1" i="0" u="none" strike="noStrike" cap="none" dirty="0">
                <a:solidFill>
                  <a:srgbClr val="F3F3F3"/>
                </a:solidFill>
                <a:latin typeface="Quicksand"/>
                <a:ea typeface="Quicksand"/>
                <a:cs typeface="Quicksand"/>
                <a:sym typeface="Quicksand"/>
              </a:rPr>
              <a:t>ANY QUESTIONS?</a:t>
            </a:r>
          </a:p>
        </p:txBody>
      </p:sp>
      <p:sp>
        <p:nvSpPr>
          <p:cNvPr id="185" name="Shape 185"/>
          <p:cNvSpPr txBox="1">
            <a:spLocks noGrp="1"/>
          </p:cNvSpPr>
          <p:nvPr>
            <p:ph type="body" idx="4294967295"/>
          </p:nvPr>
        </p:nvSpPr>
        <p:spPr>
          <a:xfrm>
            <a:off x="1313240" y="2528295"/>
            <a:ext cx="7337700" cy="1134900"/>
          </a:xfrm>
          <a:prstGeom prst="rect">
            <a:avLst/>
          </a:prstGeom>
          <a:noFill/>
          <a:ln>
            <a:noFill/>
          </a:ln>
        </p:spPr>
        <p:txBody>
          <a:bodyPr wrap="square" lIns="91425" tIns="91425" rIns="91425" bIns="91425" anchor="t" anchorCtr="0">
            <a:noAutofit/>
          </a:bodyPr>
          <a:lstStyle/>
          <a:p>
            <a:pPr marL="0" marR="0" lvl="0" indent="-139700" algn="l" rtl="0">
              <a:lnSpc>
                <a:spcPct val="100000"/>
              </a:lnSpc>
              <a:spcBef>
                <a:spcPts val="0"/>
              </a:spcBef>
              <a:spcAft>
                <a:spcPts val="0"/>
              </a:spcAft>
              <a:buClr>
                <a:srgbClr val="F3F3F3"/>
              </a:buClr>
              <a:buSzPct val="100000"/>
              <a:buFont typeface="Quicksand"/>
              <a:buNone/>
            </a:pPr>
            <a:r>
              <a:rPr lang="en-US" altLang="zh-CN" sz="2200" u="sng" dirty="0" smtClean="0">
                <a:solidFill>
                  <a:schemeClr val="bg1"/>
                </a:solidFill>
              </a:rPr>
              <a:t>You can send e-mails at aaronwz5276@gmail.com</a:t>
            </a:r>
          </a:p>
        </p:txBody>
      </p:sp>
      <p:sp>
        <p:nvSpPr>
          <p:cNvPr id="3" name="TextBox 2"/>
          <p:cNvSpPr txBox="1"/>
          <p:nvPr/>
        </p:nvSpPr>
        <p:spPr>
          <a:xfrm>
            <a:off x="1405890" y="4034790"/>
            <a:ext cx="6955750" cy="1046440"/>
          </a:xfrm>
          <a:prstGeom prst="rect">
            <a:avLst/>
          </a:prstGeom>
          <a:noFill/>
        </p:spPr>
        <p:txBody>
          <a:bodyPr wrap="none" rtlCol="0">
            <a:spAutoFit/>
          </a:bodyPr>
          <a:lstStyle/>
          <a:p>
            <a:r>
              <a:rPr lang="zh-CN" altLang="en-US" sz="2400" b="1" dirty="0" smtClean="0"/>
              <a:t>以上内容是技术建模部分（英文要求）</a:t>
            </a:r>
            <a:endParaRPr lang="en-US" altLang="zh-CN" sz="2400" b="1" dirty="0" smtClean="0"/>
          </a:p>
          <a:p>
            <a:r>
              <a:rPr lang="zh-CN" altLang="en-US" sz="2400" b="1" dirty="0" smtClean="0"/>
              <a:t>以下内容是经过翻译的成果阐述部分（中文要求）</a:t>
            </a:r>
            <a:endParaRPr lang="en-US" altLang="zh-CN" sz="2400" b="1"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914399" y="787292"/>
            <a:ext cx="8332471" cy="5570844"/>
            <a:chOff x="1324266" y="1045690"/>
            <a:chExt cx="7192521" cy="4569496"/>
          </a:xfrm>
        </p:grpSpPr>
        <p:sp>
          <p:nvSpPr>
            <p:cNvPr id="145" name="Oval 65"/>
            <p:cNvSpPr>
              <a:spLocks noChangeArrowheads="1"/>
            </p:cNvSpPr>
            <p:nvPr/>
          </p:nvSpPr>
          <p:spPr bwMode="auto">
            <a:xfrm rot="10800000" flipV="1">
              <a:off x="1324266" y="3072056"/>
              <a:ext cx="1453893" cy="13825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34" tIns="50366" rIns="100734" bIns="50366" anchor="ctr"/>
            <a:lstStyle/>
            <a:p>
              <a:pPr defTabSz="684959">
                <a:defRPr/>
              </a:pPr>
              <a:endParaRPr lang="zh-CN" altLang="en-US" sz="1799" dirty="0">
                <a:solidFill>
                  <a:schemeClr val="tx1"/>
                </a:solidFill>
                <a:latin typeface="Arial" panose="020B0604020202020204" pitchFamily="34" charset="0"/>
                <a:ea typeface="宋体" panose="02010600030101010101" pitchFamily="2" charset="-122"/>
              </a:endParaRPr>
            </a:p>
          </p:txBody>
        </p:sp>
        <p:sp>
          <p:nvSpPr>
            <p:cNvPr id="146" name="Oval 65"/>
            <p:cNvSpPr>
              <a:spLocks noChangeArrowheads="1"/>
            </p:cNvSpPr>
            <p:nvPr/>
          </p:nvSpPr>
          <p:spPr bwMode="auto">
            <a:xfrm rot="10800000" flipV="1">
              <a:off x="1355370" y="5476936"/>
              <a:ext cx="1453892" cy="13825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34" tIns="50366" rIns="100734" bIns="50366" anchor="ctr"/>
            <a:lstStyle/>
            <a:p>
              <a:pPr defTabSz="684959">
                <a:defRPr/>
              </a:pPr>
              <a:endParaRPr lang="zh-CN" altLang="en-US" sz="1799" dirty="0">
                <a:solidFill>
                  <a:schemeClr val="tx1"/>
                </a:solidFill>
                <a:latin typeface="Arial" panose="020B0604020202020204" pitchFamily="34" charset="0"/>
                <a:ea typeface="宋体" panose="02010600030101010101" pitchFamily="2" charset="-122"/>
              </a:endParaRPr>
            </a:p>
          </p:txBody>
        </p:sp>
        <p:sp>
          <p:nvSpPr>
            <p:cNvPr id="147" name="Oval 65"/>
            <p:cNvSpPr>
              <a:spLocks noChangeArrowheads="1"/>
            </p:cNvSpPr>
            <p:nvPr/>
          </p:nvSpPr>
          <p:spPr bwMode="auto">
            <a:xfrm rot="10800000" flipV="1">
              <a:off x="7062894" y="4255100"/>
              <a:ext cx="1453893" cy="13825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34" tIns="50366" rIns="100734" bIns="50366" anchor="ctr"/>
            <a:lstStyle/>
            <a:p>
              <a:pPr defTabSz="684959">
                <a:defRPr/>
              </a:pPr>
              <a:endParaRPr lang="zh-CN" altLang="en-US" sz="1799" dirty="0">
                <a:solidFill>
                  <a:schemeClr val="tx1"/>
                </a:solidFill>
                <a:latin typeface="Arial" panose="020B0604020202020204" pitchFamily="34" charset="0"/>
                <a:ea typeface="宋体" panose="02010600030101010101" pitchFamily="2" charset="-122"/>
              </a:endParaRPr>
            </a:p>
          </p:txBody>
        </p:sp>
        <p:grpSp>
          <p:nvGrpSpPr>
            <p:cNvPr id="2" name="组合 147"/>
            <p:cNvGrpSpPr/>
            <p:nvPr/>
          </p:nvGrpSpPr>
          <p:grpSpPr>
            <a:xfrm>
              <a:off x="1581312" y="1864256"/>
              <a:ext cx="939798" cy="1000710"/>
              <a:chOff x="611306" y="1203674"/>
              <a:chExt cx="1328332" cy="1414234"/>
            </a:xfrm>
            <a:solidFill>
              <a:srgbClr val="325F0B"/>
            </a:solidFill>
          </p:grpSpPr>
          <p:sp>
            <p:nvSpPr>
              <p:cNvPr id="149" name="菱形 148"/>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endParaRPr lang="zh-CN" altLang="en-US" sz="1999" dirty="0">
                  <a:solidFill>
                    <a:schemeClr val="tx1"/>
                  </a:solidFill>
                  <a:latin typeface="Arial Unicode MS" pitchFamily="34" charset="-122"/>
                  <a:ea typeface="Arial Unicode MS" pitchFamily="34" charset="-122"/>
                  <a:cs typeface="Arial Unicode MS" pitchFamily="34" charset="-122"/>
                </a:endParaRPr>
              </a:p>
            </p:txBody>
          </p:sp>
          <p:sp>
            <p:nvSpPr>
              <p:cNvPr id="150" name="菱形 149"/>
              <p:cNvSpPr/>
              <p:nvPr/>
            </p:nvSpPr>
            <p:spPr>
              <a:xfrm>
                <a:off x="611306" y="1203674"/>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r>
                  <a:rPr lang="zh-CN" altLang="en-US" sz="1600" dirty="0">
                    <a:solidFill>
                      <a:schemeClr val="tx1"/>
                    </a:solidFill>
                    <a:latin typeface="Elephant" panose="02020904090505020303" pitchFamily="18" charset="0"/>
                    <a:ea typeface="Arial Unicode MS" pitchFamily="34" charset="-122"/>
                    <a:cs typeface="Arial Unicode MS" pitchFamily="34" charset="-122"/>
                  </a:rPr>
                  <a:t>概述</a:t>
                </a:r>
              </a:p>
            </p:txBody>
          </p:sp>
        </p:grpSp>
        <p:grpSp>
          <p:nvGrpSpPr>
            <p:cNvPr id="3" name="组合 150"/>
            <p:cNvGrpSpPr/>
            <p:nvPr/>
          </p:nvGrpSpPr>
          <p:grpSpPr>
            <a:xfrm>
              <a:off x="1612417" y="4233058"/>
              <a:ext cx="939798" cy="1015574"/>
              <a:chOff x="1951890" y="2794691"/>
              <a:chExt cx="1328332" cy="1435239"/>
            </a:xfrm>
            <a:solidFill>
              <a:srgbClr val="325F0B"/>
            </a:solidFill>
          </p:grpSpPr>
          <p:sp>
            <p:nvSpPr>
              <p:cNvPr id="152" name="菱形 151"/>
              <p:cNvSpPr/>
              <p:nvPr/>
            </p:nvSpPr>
            <p:spPr>
              <a:xfrm>
                <a:off x="2063897" y="2901458"/>
                <a:ext cx="1104318" cy="1328472"/>
              </a:xfrm>
              <a:prstGeom prst="diamond">
                <a:avLst/>
              </a:prstGeom>
              <a:solidFill>
                <a:schemeClr val="accent3">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endParaRPr lang="zh-CN" altLang="en-US" sz="1999" dirty="0">
                  <a:solidFill>
                    <a:schemeClr val="tx1"/>
                  </a:solidFill>
                  <a:latin typeface="Arial Unicode MS" pitchFamily="34" charset="-122"/>
                  <a:ea typeface="Arial Unicode MS" pitchFamily="34" charset="-122"/>
                  <a:cs typeface="Arial Unicode MS" pitchFamily="34" charset="-122"/>
                </a:endParaRPr>
              </a:p>
            </p:txBody>
          </p:sp>
          <p:sp>
            <p:nvSpPr>
              <p:cNvPr id="153" name="菱形 152"/>
              <p:cNvSpPr/>
              <p:nvPr/>
            </p:nvSpPr>
            <p:spPr>
              <a:xfrm>
                <a:off x="1951890" y="2794691"/>
                <a:ext cx="1328332" cy="1328471"/>
              </a:xfrm>
              <a:prstGeom prst="diamond">
                <a:avLst/>
              </a:prstGeom>
              <a:solidFill>
                <a:schemeClr val="accent3"/>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r>
                  <a:rPr lang="zh-CN" altLang="en-US" sz="1600" dirty="0">
                    <a:solidFill>
                      <a:schemeClr val="tx1"/>
                    </a:solidFill>
                    <a:latin typeface="Elephant" panose="02020904090505020303" pitchFamily="18" charset="0"/>
                    <a:ea typeface="Arial Unicode MS" pitchFamily="34" charset="-122"/>
                    <a:cs typeface="Arial Unicode MS" pitchFamily="34" charset="-122"/>
                  </a:rPr>
                  <a:t>目的</a:t>
                </a:r>
              </a:p>
            </p:txBody>
          </p:sp>
        </p:grpSp>
        <p:grpSp>
          <p:nvGrpSpPr>
            <p:cNvPr id="4" name="组合 153"/>
            <p:cNvGrpSpPr/>
            <p:nvPr/>
          </p:nvGrpSpPr>
          <p:grpSpPr>
            <a:xfrm>
              <a:off x="7319939" y="3023786"/>
              <a:ext cx="939800" cy="1000710"/>
              <a:chOff x="4056282" y="1203598"/>
              <a:chExt cx="1328333" cy="1414234"/>
            </a:xfrm>
            <a:solidFill>
              <a:srgbClr val="325F0B"/>
            </a:solidFill>
          </p:grpSpPr>
          <p:sp>
            <p:nvSpPr>
              <p:cNvPr id="155" name="菱形 154"/>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endParaRPr lang="zh-CN" altLang="en-US" sz="1999" dirty="0">
                  <a:solidFill>
                    <a:schemeClr val="tx1"/>
                  </a:solidFill>
                  <a:latin typeface="Arial Unicode MS" pitchFamily="34" charset="-122"/>
                  <a:ea typeface="Arial Unicode MS" pitchFamily="34" charset="-122"/>
                  <a:cs typeface="Arial Unicode MS" pitchFamily="34" charset="-122"/>
                </a:endParaRPr>
              </a:p>
            </p:txBody>
          </p:sp>
          <p:sp>
            <p:nvSpPr>
              <p:cNvPr id="156" name="菱形 155"/>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4959">
                  <a:defRPr/>
                </a:pPr>
                <a:r>
                  <a:rPr lang="zh-CN" altLang="en-US" sz="1600" dirty="0">
                    <a:solidFill>
                      <a:schemeClr val="tx1"/>
                    </a:solidFill>
                    <a:latin typeface="Elephant" panose="02020904090505020303" pitchFamily="18" charset="0"/>
                    <a:ea typeface="Arial Unicode MS" pitchFamily="34" charset="-122"/>
                    <a:cs typeface="Arial Unicode MS" pitchFamily="34" charset="-122"/>
                  </a:rPr>
                  <a:t>现状</a:t>
                </a:r>
              </a:p>
            </p:txBody>
          </p:sp>
        </p:grpSp>
        <p:sp>
          <p:nvSpPr>
            <p:cNvPr id="157" name="文本框 17"/>
            <p:cNvSpPr txBox="1"/>
            <p:nvPr/>
          </p:nvSpPr>
          <p:spPr>
            <a:xfrm>
              <a:off x="2580658" y="1912529"/>
              <a:ext cx="4453792" cy="878664"/>
            </a:xfrm>
            <a:prstGeom prst="rect">
              <a:avLst/>
            </a:prstGeom>
            <a:noFill/>
          </p:spPr>
          <p:txBody>
            <a:bodyPr wrap="square" lIns="100734" tIns="50366" rIns="100734" bIns="50366">
              <a:spAutoFit/>
            </a:bodyPr>
            <a:lstStyle/>
            <a:p>
              <a:pPr algn="just" defTabSz="684959">
                <a:lnSpc>
                  <a:spcPct val="150000"/>
                </a:lnSpc>
                <a:defRPr/>
              </a:pPr>
              <a:r>
                <a:rPr lang="zh-CN" altLang="en-US" dirty="0">
                  <a:solidFill>
                    <a:schemeClr val="tx1"/>
                  </a:solidFill>
                  <a:latin typeface="微软雅黑" panose="020B0503020204020204" pitchFamily="34" charset="-122"/>
                  <a:ea typeface="微软雅黑" panose="020B0503020204020204" pitchFamily="34" charset="-122"/>
                </a:rPr>
                <a:t>离职率是企业用以衡量企业内部人力资源流动状况的一个重要指标，通过对离职率的考察能够了解企业对员工的吸引以及满意情况。</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58" name="文本框 22"/>
            <p:cNvSpPr txBox="1"/>
            <p:nvPr/>
          </p:nvSpPr>
          <p:spPr>
            <a:xfrm>
              <a:off x="2631460" y="4336757"/>
              <a:ext cx="4352188" cy="847423"/>
            </a:xfrm>
            <a:prstGeom prst="rect">
              <a:avLst/>
            </a:prstGeom>
            <a:noFill/>
          </p:spPr>
          <p:txBody>
            <a:bodyPr wrap="square" lIns="100734" tIns="50366" rIns="100734" bIns="50366">
              <a:spAutoFit/>
            </a:bodyPr>
            <a:lstStyle/>
            <a:p>
              <a:pPr algn="just" defTabSz="684959">
                <a:lnSpc>
                  <a:spcPct val="150000"/>
                </a:lnSpc>
                <a:defRPr/>
              </a:pPr>
              <a:r>
                <a:rPr lang="zh-CN" altLang="en-US" dirty="0">
                  <a:solidFill>
                    <a:schemeClr val="tx1"/>
                  </a:solidFill>
                  <a:latin typeface="微软雅黑" panose="020B0503020204020204" pitchFamily="34" charset="-122"/>
                  <a:ea typeface="微软雅黑" panose="020B0503020204020204" pitchFamily="34" charset="-122"/>
                </a:rPr>
                <a:t>了解企业员工工作现状，采用适当的算法明确影响企业员工主动离职的各类因素以及相应的影响程度，建立合适的模型来预测现有员工是否存在离职倾向。</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59" name="文本框 23"/>
            <p:cNvSpPr txBox="1"/>
            <p:nvPr/>
          </p:nvSpPr>
          <p:spPr>
            <a:xfrm>
              <a:off x="2596576" y="3199437"/>
              <a:ext cx="4440846" cy="582345"/>
            </a:xfrm>
            <a:prstGeom prst="rect">
              <a:avLst/>
            </a:prstGeom>
            <a:noFill/>
          </p:spPr>
          <p:txBody>
            <a:bodyPr wrap="square" lIns="100734" tIns="50366" rIns="100734" bIns="50366">
              <a:spAutoFit/>
            </a:bodyPr>
            <a:lstStyle/>
            <a:p>
              <a:pPr algn="just" defTabSz="684959">
                <a:lnSpc>
                  <a:spcPct val="150000"/>
                </a:lnSpc>
                <a:defRPr/>
              </a:pPr>
              <a:r>
                <a:rPr lang="zh-CN" altLang="en-US" dirty="0">
                  <a:solidFill>
                    <a:schemeClr val="tx1"/>
                  </a:solidFill>
                  <a:latin typeface="微软雅黑" panose="020B0503020204020204" pitchFamily="34" charset="-122"/>
                  <a:ea typeface="微软雅黑" panose="020B0503020204020204" pitchFamily="34" charset="-122"/>
                </a:rPr>
                <a:t>现阶段，年轻员工由于自身鲜明个性或是追求更高职业发展机会，频频离职与跳槽，这无形之中为企业管理带来更高的难度。</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630911" y="1045690"/>
              <a:ext cx="1044970" cy="328191"/>
            </a:xfrm>
            <a:prstGeom prst="rect">
              <a:avLst/>
            </a:prstGeom>
            <a:noFill/>
          </p:spPr>
          <p:txBody>
            <a:bodyPr wrap="none" rtlCol="0">
              <a:spAutoFit/>
            </a:bodyPr>
            <a:lstStyle/>
            <a:p>
              <a:r>
                <a:rPr lang="zh-CN" altLang="en-US" sz="2000" b="1" dirty="0">
                  <a:solidFill>
                    <a:schemeClr val="tx1"/>
                  </a:solidFill>
                  <a:latin typeface="微软雅黑" pitchFamily="34" charset="-122"/>
                  <a:ea typeface="微软雅黑" pitchFamily="34" charset="-122"/>
                </a:rPr>
                <a:t>背景介绍</a:t>
              </a:r>
              <a:endParaRPr lang="en-US" sz="2000" b="1" dirty="0">
                <a:solidFill>
                  <a:schemeClr val="tx1"/>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85206401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3906530" y="1871112"/>
            <a:ext cx="5237470" cy="3856723"/>
            <a:chOff x="4374342" y="2240301"/>
            <a:chExt cx="4566448" cy="3116979"/>
          </a:xfrm>
        </p:grpSpPr>
        <p:sp>
          <p:nvSpPr>
            <p:cNvPr id="8" name="TextBox 8"/>
            <p:cNvSpPr txBox="1">
              <a:spLocks noChangeArrowheads="1"/>
            </p:cNvSpPr>
            <p:nvPr/>
          </p:nvSpPr>
          <p:spPr bwMode="auto">
            <a:xfrm>
              <a:off x="7851704" y="3603085"/>
              <a:ext cx="1089086" cy="26022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数据探索</a:t>
              </a:r>
            </a:p>
          </p:txBody>
        </p:sp>
        <p:sp>
          <p:nvSpPr>
            <p:cNvPr id="9" name="燕尾形箭头 23"/>
            <p:cNvSpPr>
              <a:spLocks noChangeArrowheads="1"/>
            </p:cNvSpPr>
            <p:nvPr/>
          </p:nvSpPr>
          <p:spPr bwMode="auto">
            <a:xfrm rot="16200000">
              <a:off x="6124576" y="2596055"/>
              <a:ext cx="944003" cy="979582"/>
            </a:xfrm>
            <a:prstGeom prst="notchedRightArrow">
              <a:avLst>
                <a:gd name="adj1" fmla="val 60009"/>
                <a:gd name="adj2" fmla="val 36500"/>
              </a:avLst>
            </a:prstGeom>
            <a:solidFill>
              <a:schemeClr val="accent1"/>
            </a:solidFill>
            <a:ln>
              <a:noFill/>
            </a:ln>
            <a:effectLst>
              <a:outerShdw dist="25401" dir="2700000" algn="ctr" rotWithShape="0">
                <a:srgbClr val="000000">
                  <a:alpha val="14000"/>
                </a:srgbClr>
              </a:outerShdw>
            </a:effectLst>
          </p:spPr>
          <p:txBody>
            <a:bodyPr lIns="215896" tIns="34273" rIns="68547" bIns="34273" anchor="ctr"/>
            <a:lstStyle/>
            <a:p>
              <a:pPr algn="ctr">
                <a:defRPr/>
              </a:pPr>
              <a:endParaRPr lang="zh-CN" altLang="en-US" sz="2399">
                <a:solidFill>
                  <a:schemeClr val="tx1"/>
                </a:solidFill>
                <a:latin typeface="微软雅黑" pitchFamily="34" charset="-122"/>
                <a:ea typeface="微软雅黑" pitchFamily="34" charset="-122"/>
              </a:endParaRPr>
            </a:p>
          </p:txBody>
        </p:sp>
        <p:sp>
          <p:nvSpPr>
            <p:cNvPr id="10" name="燕尾形箭头 24"/>
            <p:cNvSpPr>
              <a:spLocks noChangeArrowheads="1"/>
            </p:cNvSpPr>
            <p:nvPr/>
          </p:nvSpPr>
          <p:spPr bwMode="auto">
            <a:xfrm>
              <a:off x="6888786" y="3359048"/>
              <a:ext cx="943875" cy="979716"/>
            </a:xfrm>
            <a:prstGeom prst="notchedRightArrow">
              <a:avLst>
                <a:gd name="adj1" fmla="val 60009"/>
                <a:gd name="adj2" fmla="val 36500"/>
              </a:avLst>
            </a:prstGeom>
            <a:solidFill>
              <a:schemeClr val="accent2"/>
            </a:solidFill>
            <a:ln>
              <a:noFill/>
            </a:ln>
            <a:extLst/>
          </p:spPr>
          <p:txBody>
            <a:bodyPr lIns="68547" tIns="34273" rIns="68547" bIns="34273" anchor="ctr"/>
            <a:lstStyle/>
            <a:p>
              <a:pPr algn="ctr">
                <a:defRPr/>
              </a:pPr>
              <a:endParaRPr lang="zh-CN" altLang="en-US" sz="1100">
                <a:solidFill>
                  <a:schemeClr val="tx1"/>
                </a:solidFill>
                <a:latin typeface="微软雅黑" pitchFamily="34" charset="-122"/>
                <a:ea typeface="微软雅黑" pitchFamily="34" charset="-122"/>
              </a:endParaRPr>
            </a:p>
          </p:txBody>
        </p:sp>
        <p:sp>
          <p:nvSpPr>
            <p:cNvPr id="11" name="燕尾形箭头 25"/>
            <p:cNvSpPr>
              <a:spLocks noChangeArrowheads="1"/>
            </p:cNvSpPr>
            <p:nvPr/>
          </p:nvSpPr>
          <p:spPr bwMode="auto">
            <a:xfrm flipH="1">
              <a:off x="5355734" y="3359048"/>
              <a:ext cx="943875" cy="979716"/>
            </a:xfrm>
            <a:prstGeom prst="notchedRightArrow">
              <a:avLst>
                <a:gd name="adj1" fmla="val 60009"/>
                <a:gd name="adj2" fmla="val 36500"/>
              </a:avLst>
            </a:prstGeom>
            <a:solidFill>
              <a:schemeClr val="accent4"/>
            </a:solidFill>
            <a:ln>
              <a:noFill/>
            </a:ln>
            <a:extLst/>
          </p:spPr>
          <p:txBody>
            <a:bodyPr lIns="68547" tIns="34273" rIns="68547" bIns="34273" anchor="ctr"/>
            <a:lstStyle/>
            <a:p>
              <a:pPr algn="ctr">
                <a:defRPr/>
              </a:pPr>
              <a:endParaRPr lang="zh-CN" altLang="en-US" sz="1100">
                <a:solidFill>
                  <a:schemeClr val="tx1"/>
                </a:solidFill>
                <a:latin typeface="微软雅黑" pitchFamily="34" charset="-122"/>
                <a:ea typeface="微软雅黑" pitchFamily="34" charset="-122"/>
              </a:endParaRPr>
            </a:p>
          </p:txBody>
        </p:sp>
        <p:sp>
          <p:nvSpPr>
            <p:cNvPr id="12" name="TextBox 7"/>
            <p:cNvSpPr txBox="1">
              <a:spLocks noChangeArrowheads="1"/>
            </p:cNvSpPr>
            <p:nvPr/>
          </p:nvSpPr>
          <p:spPr bwMode="auto">
            <a:xfrm>
              <a:off x="6130595" y="3716174"/>
              <a:ext cx="931971" cy="23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b="1" dirty="0">
                  <a:latin typeface="微软雅黑" pitchFamily="34" charset="-122"/>
                  <a:ea typeface="微软雅黑" pitchFamily="34" charset="-122"/>
                </a:rPr>
                <a:t>分析目标</a:t>
              </a:r>
            </a:p>
          </p:txBody>
        </p:sp>
        <p:sp>
          <p:nvSpPr>
            <p:cNvPr id="13" name="TextBox 8"/>
            <p:cNvSpPr txBox="1">
              <a:spLocks noChangeArrowheads="1"/>
            </p:cNvSpPr>
            <p:nvPr/>
          </p:nvSpPr>
          <p:spPr bwMode="auto">
            <a:xfrm>
              <a:off x="4374342" y="3646515"/>
              <a:ext cx="1062900" cy="2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离职预测</a:t>
              </a:r>
            </a:p>
          </p:txBody>
        </p:sp>
        <p:sp>
          <p:nvSpPr>
            <p:cNvPr id="14" name="TextBox 10"/>
            <p:cNvSpPr txBox="1">
              <a:spLocks noChangeArrowheads="1"/>
            </p:cNvSpPr>
            <p:nvPr/>
          </p:nvSpPr>
          <p:spPr bwMode="auto">
            <a:xfrm>
              <a:off x="6046084" y="2240301"/>
              <a:ext cx="1112892" cy="50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数据清理</a:t>
              </a:r>
            </a:p>
            <a:p>
              <a:pPr algn="ctr">
                <a:lnSpc>
                  <a:spcPct val="130000"/>
                </a:lnSpc>
                <a:defRPr/>
              </a:pPr>
              <a:endParaRPr lang="zh-CN" altLang="en-US" dirty="0">
                <a:latin typeface="微软雅黑" pitchFamily="34" charset="-122"/>
                <a:ea typeface="微软雅黑" pitchFamily="34" charset="-122"/>
              </a:endParaRPr>
            </a:p>
          </p:txBody>
        </p:sp>
        <p:sp>
          <p:nvSpPr>
            <p:cNvPr id="15" name="燕尾形箭头 29"/>
            <p:cNvSpPr>
              <a:spLocks noChangeArrowheads="1"/>
            </p:cNvSpPr>
            <p:nvPr/>
          </p:nvSpPr>
          <p:spPr bwMode="auto">
            <a:xfrm rot="5400000" flipV="1">
              <a:off x="6122198" y="4128124"/>
              <a:ext cx="944002" cy="979582"/>
            </a:xfrm>
            <a:prstGeom prst="notchedRightArrow">
              <a:avLst>
                <a:gd name="adj1" fmla="val 60009"/>
                <a:gd name="adj2" fmla="val 36500"/>
              </a:avLst>
            </a:prstGeom>
            <a:solidFill>
              <a:schemeClr val="accent3"/>
            </a:solidFill>
            <a:ln>
              <a:noFill/>
            </a:ln>
            <a:effectLst>
              <a:outerShdw dist="25401" dir="2700000" algn="ctr" rotWithShape="0">
                <a:srgbClr val="000000">
                  <a:alpha val="14000"/>
                </a:srgbClr>
              </a:outerShdw>
            </a:effectLst>
          </p:spPr>
          <p:txBody>
            <a:bodyPr lIns="215896" tIns="34273" rIns="68547" bIns="34273" anchor="ctr"/>
            <a:lstStyle/>
            <a:p>
              <a:pPr algn="ctr">
                <a:defRPr/>
              </a:pPr>
              <a:endParaRPr lang="zh-CN" altLang="en-US" sz="2399">
                <a:solidFill>
                  <a:schemeClr val="tx1"/>
                </a:solidFill>
                <a:latin typeface="微软雅黑" pitchFamily="34" charset="-122"/>
                <a:ea typeface="微软雅黑" pitchFamily="34" charset="-122"/>
              </a:endParaRPr>
            </a:p>
          </p:txBody>
        </p:sp>
        <p:sp>
          <p:nvSpPr>
            <p:cNvPr id="16" name="TextBox 8"/>
            <p:cNvSpPr txBox="1">
              <a:spLocks noChangeArrowheads="1"/>
            </p:cNvSpPr>
            <p:nvPr/>
          </p:nvSpPr>
          <p:spPr bwMode="auto">
            <a:xfrm>
              <a:off x="6027039" y="5097060"/>
              <a:ext cx="1131936" cy="2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变量关系</a:t>
              </a:r>
            </a:p>
          </p:txBody>
        </p:sp>
      </p:grpSp>
      <p:sp>
        <p:nvSpPr>
          <p:cNvPr id="5" name="TextBox 4"/>
          <p:cNvSpPr txBox="1"/>
          <p:nvPr/>
        </p:nvSpPr>
        <p:spPr>
          <a:xfrm>
            <a:off x="1253577" y="1180402"/>
            <a:ext cx="1210588" cy="400110"/>
          </a:xfrm>
          <a:prstGeom prst="rect">
            <a:avLst/>
          </a:prstGeom>
          <a:noFill/>
        </p:spPr>
        <p:txBody>
          <a:bodyPr wrap="none" rtlCol="0">
            <a:spAutoFit/>
          </a:bodyPr>
          <a:lstStyle/>
          <a:p>
            <a:r>
              <a:rPr lang="zh-CN" altLang="en-US" sz="2000" b="1" dirty="0">
                <a:solidFill>
                  <a:schemeClr val="tx1"/>
                </a:solidFill>
                <a:latin typeface="微软雅黑" pitchFamily="34" charset="-122"/>
                <a:ea typeface="微软雅黑" pitchFamily="34" charset="-122"/>
              </a:rPr>
              <a:t>目标分析</a:t>
            </a:r>
            <a:endParaRPr lang="en-US" sz="2000" b="1" dirty="0">
              <a:solidFill>
                <a:schemeClr val="tx1"/>
              </a:solidFill>
              <a:latin typeface="微软雅黑" pitchFamily="34" charset="-122"/>
              <a:ea typeface="微软雅黑" pitchFamily="34" charset="-122"/>
            </a:endParaRPr>
          </a:p>
        </p:txBody>
      </p:sp>
      <p:grpSp>
        <p:nvGrpSpPr>
          <p:cNvPr id="6" name="Group 5"/>
          <p:cNvGrpSpPr/>
          <p:nvPr/>
        </p:nvGrpSpPr>
        <p:grpSpPr>
          <a:xfrm>
            <a:off x="1091234" y="1871112"/>
            <a:ext cx="3058490" cy="3788028"/>
            <a:chOff x="594410" y="1013862"/>
            <a:chExt cx="3058490" cy="3788028"/>
          </a:xfrm>
        </p:grpSpPr>
        <p:sp>
          <p:nvSpPr>
            <p:cNvPr id="17" name="矩形 16"/>
            <p:cNvSpPr>
              <a:spLocks noChangeArrowheads="1"/>
            </p:cNvSpPr>
            <p:nvPr/>
          </p:nvSpPr>
          <p:spPr bwMode="auto">
            <a:xfrm>
              <a:off x="594410" y="1131590"/>
              <a:ext cx="53562" cy="620209"/>
            </a:xfrm>
            <a:prstGeom prst="rect">
              <a:avLst/>
            </a:prstGeom>
            <a:solidFill>
              <a:schemeClr val="accent1"/>
            </a:solidFill>
            <a:ln w="9525">
              <a:solidFill>
                <a:schemeClr val="accent1"/>
              </a:solidFill>
              <a:miter lim="800000"/>
              <a:headEnd/>
              <a:tailEnd/>
            </a:ln>
          </p:spPr>
          <p:txBody>
            <a:bodyPr lIns="68547" tIns="34273" rIns="68547" bIns="34273" anchor="ctr"/>
            <a:lstStyle/>
            <a:p>
              <a:pPr algn="ctr">
                <a:defRPr/>
              </a:pPr>
              <a:endParaRPr lang="zh-CN" altLang="en-US" sz="1799">
                <a:solidFill>
                  <a:schemeClr val="tx1"/>
                </a:solidFill>
              </a:endParaRPr>
            </a:p>
          </p:txBody>
        </p:sp>
        <p:sp>
          <p:nvSpPr>
            <p:cNvPr id="19" name="矩形 75"/>
            <p:cNvSpPr>
              <a:spLocks noChangeArrowheads="1"/>
            </p:cNvSpPr>
            <p:nvPr/>
          </p:nvSpPr>
          <p:spPr bwMode="auto">
            <a:xfrm>
              <a:off x="594410" y="3145532"/>
              <a:ext cx="53562" cy="619017"/>
            </a:xfrm>
            <a:prstGeom prst="rect">
              <a:avLst/>
            </a:prstGeom>
            <a:solidFill>
              <a:schemeClr val="accent3"/>
            </a:solidFill>
            <a:ln w="9525">
              <a:noFill/>
              <a:miter lim="800000"/>
              <a:headEnd/>
              <a:tailEnd/>
            </a:ln>
          </p:spPr>
          <p:txBody>
            <a:bodyPr lIns="68547" tIns="34273" rIns="68547" bIns="34273" anchor="ctr"/>
            <a:lstStyle/>
            <a:p>
              <a:pPr algn="ctr">
                <a:defRPr/>
              </a:pPr>
              <a:endParaRPr lang="zh-CN" altLang="en-US" sz="1799">
                <a:solidFill>
                  <a:schemeClr val="tx1"/>
                </a:solidFill>
              </a:endParaRPr>
            </a:p>
          </p:txBody>
        </p:sp>
        <p:grpSp>
          <p:nvGrpSpPr>
            <p:cNvPr id="2" name="Group 18"/>
            <p:cNvGrpSpPr>
              <a:grpSpLocks/>
            </p:cNvGrpSpPr>
            <p:nvPr/>
          </p:nvGrpSpPr>
          <p:grpSpPr bwMode="auto">
            <a:xfrm>
              <a:off x="756754" y="1013862"/>
              <a:ext cx="2886375" cy="933665"/>
              <a:chOff x="0" y="-61060"/>
              <a:chExt cx="3850501" cy="1246896"/>
            </a:xfrm>
          </p:grpSpPr>
          <p:sp>
            <p:nvSpPr>
              <p:cNvPr id="21" name="文本框 44"/>
              <p:cNvSpPr txBox="1">
                <a:spLocks noChangeArrowheads="1"/>
              </p:cNvSpPr>
              <p:nvPr/>
            </p:nvSpPr>
            <p:spPr bwMode="auto">
              <a:xfrm>
                <a:off x="0" y="-61060"/>
                <a:ext cx="2674843" cy="45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数据清理</a:t>
                </a:r>
              </a:p>
            </p:txBody>
          </p:sp>
          <p:sp>
            <p:nvSpPr>
              <p:cNvPr id="22" name="文本框 14"/>
              <p:cNvSpPr txBox="1">
                <a:spLocks noChangeArrowheads="1"/>
              </p:cNvSpPr>
              <p:nvPr/>
            </p:nvSpPr>
            <p:spPr bwMode="auto">
              <a:xfrm>
                <a:off x="0" y="322672"/>
                <a:ext cx="3850501" cy="86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在数据描述的基础上，识别原始数据缺失值、重复值以及异常值，对其进行处理。</a:t>
                </a:r>
              </a:p>
            </p:txBody>
          </p:sp>
        </p:grpSp>
        <p:grpSp>
          <p:nvGrpSpPr>
            <p:cNvPr id="3" name="Group 21"/>
            <p:cNvGrpSpPr>
              <a:grpSpLocks/>
            </p:cNvGrpSpPr>
            <p:nvPr/>
          </p:nvGrpSpPr>
          <p:grpSpPr bwMode="auto">
            <a:xfrm>
              <a:off x="743622" y="2067962"/>
              <a:ext cx="2886375" cy="797707"/>
              <a:chOff x="-17518" y="228137"/>
              <a:chExt cx="3850501" cy="1063520"/>
            </a:xfrm>
          </p:grpSpPr>
          <p:sp>
            <p:nvSpPr>
              <p:cNvPr id="24" name="文本框 47"/>
              <p:cNvSpPr txBox="1">
                <a:spLocks noChangeArrowheads="1"/>
              </p:cNvSpPr>
              <p:nvPr/>
            </p:nvSpPr>
            <p:spPr bwMode="auto">
              <a:xfrm>
                <a:off x="0" y="228137"/>
                <a:ext cx="2674843" cy="73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数据探索</a:t>
                </a:r>
              </a:p>
              <a:p>
                <a:pPr>
                  <a:defRPr/>
                </a:pPr>
                <a:endParaRPr lang="zh-CN" altLang="en-US" b="1" dirty="0">
                  <a:latin typeface="微软雅黑" pitchFamily="34" charset="-122"/>
                  <a:ea typeface="微软雅黑" pitchFamily="34" charset="-122"/>
                </a:endParaRPr>
              </a:p>
            </p:txBody>
          </p:sp>
          <p:sp>
            <p:nvSpPr>
              <p:cNvPr id="25" name="文本框 14"/>
              <p:cNvSpPr txBox="1">
                <a:spLocks noChangeArrowheads="1"/>
              </p:cNvSpPr>
              <p:nvPr/>
            </p:nvSpPr>
            <p:spPr bwMode="auto">
              <a:xfrm>
                <a:off x="-17518" y="676154"/>
                <a:ext cx="3850501" cy="6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通过对数据整体分布情况的可视化处理，初步了解整体数据。</a:t>
                </a:r>
              </a:p>
            </p:txBody>
          </p:sp>
        </p:grpSp>
        <p:grpSp>
          <p:nvGrpSpPr>
            <p:cNvPr id="4" name="Group 24"/>
            <p:cNvGrpSpPr>
              <a:grpSpLocks/>
            </p:cNvGrpSpPr>
            <p:nvPr/>
          </p:nvGrpSpPr>
          <p:grpSpPr bwMode="auto">
            <a:xfrm>
              <a:off x="766525" y="2976255"/>
              <a:ext cx="2886375" cy="952209"/>
              <a:chOff x="13035" y="251287"/>
              <a:chExt cx="3850501" cy="1269505"/>
            </a:xfrm>
          </p:grpSpPr>
          <p:sp>
            <p:nvSpPr>
              <p:cNvPr id="27" name="文本框 50"/>
              <p:cNvSpPr txBox="1">
                <a:spLocks noChangeArrowheads="1"/>
              </p:cNvSpPr>
              <p:nvPr/>
            </p:nvSpPr>
            <p:spPr bwMode="auto">
              <a:xfrm>
                <a:off x="14823" y="251287"/>
                <a:ext cx="2674843" cy="45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变量关系</a:t>
                </a:r>
              </a:p>
            </p:txBody>
          </p:sp>
          <p:sp>
            <p:nvSpPr>
              <p:cNvPr id="28" name="文本框 14"/>
              <p:cNvSpPr txBox="1">
                <a:spLocks noChangeArrowheads="1"/>
              </p:cNvSpPr>
              <p:nvPr/>
            </p:nvSpPr>
            <p:spPr bwMode="auto">
              <a:xfrm>
                <a:off x="13035" y="659090"/>
                <a:ext cx="3850501" cy="8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确定各变量之间是否存在联系，如果有，可以通过主成分分析、因子分析等方法尽可能削弱变量之间的联系。</a:t>
                </a:r>
              </a:p>
            </p:txBody>
          </p:sp>
        </p:grpSp>
        <p:sp>
          <p:nvSpPr>
            <p:cNvPr id="26" name="矩形 16"/>
            <p:cNvSpPr>
              <a:spLocks noChangeArrowheads="1"/>
            </p:cNvSpPr>
            <p:nvPr/>
          </p:nvSpPr>
          <p:spPr bwMode="auto">
            <a:xfrm>
              <a:off x="594410" y="2132846"/>
              <a:ext cx="53562" cy="620209"/>
            </a:xfrm>
            <a:prstGeom prst="rect">
              <a:avLst/>
            </a:prstGeom>
            <a:solidFill>
              <a:schemeClr val="accent4"/>
            </a:solidFill>
            <a:ln w="9525">
              <a:solidFill>
                <a:schemeClr val="accent1"/>
              </a:solidFill>
              <a:miter lim="800000"/>
              <a:headEnd/>
              <a:tailEnd/>
            </a:ln>
          </p:spPr>
          <p:txBody>
            <a:bodyPr lIns="68547" tIns="34273" rIns="68547" bIns="34273" anchor="ctr"/>
            <a:lstStyle/>
            <a:p>
              <a:pPr algn="ctr">
                <a:defRPr/>
              </a:pPr>
              <a:endParaRPr lang="zh-CN" altLang="en-US" sz="1799">
                <a:solidFill>
                  <a:schemeClr val="tx1"/>
                </a:solidFill>
              </a:endParaRPr>
            </a:p>
          </p:txBody>
        </p:sp>
        <p:grpSp>
          <p:nvGrpSpPr>
            <p:cNvPr id="32" name="Group 18"/>
            <p:cNvGrpSpPr>
              <a:grpSpLocks/>
            </p:cNvGrpSpPr>
            <p:nvPr/>
          </p:nvGrpSpPr>
          <p:grpSpPr bwMode="auto">
            <a:xfrm>
              <a:off x="756753" y="3998806"/>
              <a:ext cx="2886375" cy="803084"/>
              <a:chOff x="0" y="463327"/>
              <a:chExt cx="3850501" cy="1072505"/>
            </a:xfrm>
          </p:grpSpPr>
          <p:sp>
            <p:nvSpPr>
              <p:cNvPr id="33" name="文本框 44"/>
              <p:cNvSpPr txBox="1">
                <a:spLocks noChangeArrowheads="1"/>
              </p:cNvSpPr>
              <p:nvPr/>
            </p:nvSpPr>
            <p:spPr bwMode="auto">
              <a:xfrm>
                <a:off x="0" y="463327"/>
                <a:ext cx="2674843" cy="45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离职预测</a:t>
                </a:r>
              </a:p>
            </p:txBody>
          </p:sp>
          <p:sp>
            <p:nvSpPr>
              <p:cNvPr id="34" name="文本框 14"/>
              <p:cNvSpPr txBox="1">
                <a:spLocks noChangeArrowheads="1"/>
              </p:cNvSpPr>
              <p:nvPr/>
            </p:nvSpPr>
            <p:spPr bwMode="auto">
              <a:xfrm>
                <a:off x="0" y="919286"/>
                <a:ext cx="3850501" cy="616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利用分类算法，对清理并分割后的数据进行建模分析，并对模型结果进行评价。</a:t>
                </a:r>
              </a:p>
            </p:txBody>
          </p:sp>
        </p:grpSp>
        <p:sp>
          <p:nvSpPr>
            <p:cNvPr id="35" name="矩形 75"/>
            <p:cNvSpPr>
              <a:spLocks noChangeArrowheads="1"/>
            </p:cNvSpPr>
            <p:nvPr/>
          </p:nvSpPr>
          <p:spPr bwMode="auto">
            <a:xfrm>
              <a:off x="594410" y="4102819"/>
              <a:ext cx="53562" cy="619017"/>
            </a:xfrm>
            <a:prstGeom prst="rect">
              <a:avLst/>
            </a:prstGeom>
            <a:solidFill>
              <a:schemeClr val="accent2"/>
            </a:solidFill>
            <a:ln w="9525">
              <a:noFill/>
              <a:miter lim="800000"/>
              <a:headEnd/>
              <a:tailEnd/>
            </a:ln>
          </p:spPr>
          <p:txBody>
            <a:bodyPr lIns="68547" tIns="34273" rIns="68547" bIns="34273" anchor="ctr"/>
            <a:lstStyle/>
            <a:p>
              <a:pPr algn="ctr">
                <a:defRPr/>
              </a:pPr>
              <a:endParaRPr lang="zh-CN" altLang="en-US" sz="1799">
                <a:solidFill>
                  <a:schemeClr val="tx1"/>
                </a:solidFill>
              </a:endParaRPr>
            </a:p>
          </p:txBody>
        </p:sp>
      </p:grpSp>
    </p:spTree>
    <p:extLst>
      <p:ext uri="{BB962C8B-B14F-4D97-AF65-F5344CB8AC3E}">
        <p14:creationId xmlns:p14="http://schemas.microsoft.com/office/powerpoint/2010/main" val="10439182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3906530" y="1871112"/>
            <a:ext cx="5237470" cy="3856723"/>
            <a:chOff x="4374342" y="2240301"/>
            <a:chExt cx="4566448" cy="3116979"/>
          </a:xfrm>
        </p:grpSpPr>
        <p:sp>
          <p:nvSpPr>
            <p:cNvPr id="8" name="TextBox 8"/>
            <p:cNvSpPr txBox="1">
              <a:spLocks noChangeArrowheads="1"/>
            </p:cNvSpPr>
            <p:nvPr/>
          </p:nvSpPr>
          <p:spPr bwMode="auto">
            <a:xfrm>
              <a:off x="7851704" y="3603085"/>
              <a:ext cx="1089086" cy="26022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重复值</a:t>
              </a:r>
            </a:p>
          </p:txBody>
        </p:sp>
        <p:sp>
          <p:nvSpPr>
            <p:cNvPr id="9" name="燕尾形箭头 23"/>
            <p:cNvSpPr>
              <a:spLocks noChangeArrowheads="1"/>
            </p:cNvSpPr>
            <p:nvPr/>
          </p:nvSpPr>
          <p:spPr bwMode="auto">
            <a:xfrm rot="16200000">
              <a:off x="6124576" y="2596055"/>
              <a:ext cx="944003" cy="979582"/>
            </a:xfrm>
            <a:prstGeom prst="notchedRightArrow">
              <a:avLst>
                <a:gd name="adj1" fmla="val 60009"/>
                <a:gd name="adj2" fmla="val 36500"/>
              </a:avLst>
            </a:prstGeom>
            <a:solidFill>
              <a:schemeClr val="accent1"/>
            </a:solidFill>
            <a:ln>
              <a:noFill/>
            </a:ln>
            <a:effectLst>
              <a:outerShdw dist="25401" dir="2700000" algn="ctr" rotWithShape="0">
                <a:srgbClr val="000000">
                  <a:alpha val="14000"/>
                </a:srgbClr>
              </a:outerShdw>
            </a:effectLst>
          </p:spPr>
          <p:txBody>
            <a:bodyPr lIns="215896" tIns="34273" rIns="68547" bIns="34273" anchor="ctr"/>
            <a:lstStyle/>
            <a:p>
              <a:pPr algn="ctr">
                <a:defRPr/>
              </a:pPr>
              <a:endParaRPr lang="zh-CN" altLang="en-US" sz="2399">
                <a:solidFill>
                  <a:schemeClr val="tx1"/>
                </a:solidFill>
                <a:latin typeface="微软雅黑" pitchFamily="34" charset="-122"/>
                <a:ea typeface="微软雅黑" pitchFamily="34" charset="-122"/>
              </a:endParaRPr>
            </a:p>
          </p:txBody>
        </p:sp>
        <p:sp>
          <p:nvSpPr>
            <p:cNvPr id="10" name="燕尾形箭头 24"/>
            <p:cNvSpPr>
              <a:spLocks noChangeArrowheads="1"/>
            </p:cNvSpPr>
            <p:nvPr/>
          </p:nvSpPr>
          <p:spPr bwMode="auto">
            <a:xfrm>
              <a:off x="6888786" y="3359048"/>
              <a:ext cx="943875" cy="979716"/>
            </a:xfrm>
            <a:prstGeom prst="notchedRightArrow">
              <a:avLst>
                <a:gd name="adj1" fmla="val 60009"/>
                <a:gd name="adj2" fmla="val 36500"/>
              </a:avLst>
            </a:prstGeom>
            <a:solidFill>
              <a:schemeClr val="accent2"/>
            </a:solidFill>
            <a:ln>
              <a:noFill/>
            </a:ln>
            <a:extLst/>
          </p:spPr>
          <p:txBody>
            <a:bodyPr lIns="68547" tIns="34273" rIns="68547" bIns="34273" anchor="ctr"/>
            <a:lstStyle/>
            <a:p>
              <a:pPr algn="ctr">
                <a:defRPr/>
              </a:pPr>
              <a:endParaRPr lang="zh-CN" altLang="en-US" sz="1100">
                <a:solidFill>
                  <a:schemeClr val="tx1"/>
                </a:solidFill>
                <a:latin typeface="微软雅黑" pitchFamily="34" charset="-122"/>
                <a:ea typeface="微软雅黑" pitchFamily="34" charset="-122"/>
              </a:endParaRPr>
            </a:p>
          </p:txBody>
        </p:sp>
        <p:sp>
          <p:nvSpPr>
            <p:cNvPr id="11" name="燕尾形箭头 25"/>
            <p:cNvSpPr>
              <a:spLocks noChangeArrowheads="1"/>
            </p:cNvSpPr>
            <p:nvPr/>
          </p:nvSpPr>
          <p:spPr bwMode="auto">
            <a:xfrm flipH="1">
              <a:off x="5355734" y="3359048"/>
              <a:ext cx="943875" cy="979716"/>
            </a:xfrm>
            <a:prstGeom prst="notchedRightArrow">
              <a:avLst>
                <a:gd name="adj1" fmla="val 60009"/>
                <a:gd name="adj2" fmla="val 36500"/>
              </a:avLst>
            </a:prstGeom>
            <a:solidFill>
              <a:schemeClr val="accent4"/>
            </a:solidFill>
            <a:ln>
              <a:noFill/>
            </a:ln>
            <a:extLst/>
          </p:spPr>
          <p:txBody>
            <a:bodyPr lIns="68547" tIns="34273" rIns="68547" bIns="34273" anchor="ctr"/>
            <a:lstStyle/>
            <a:p>
              <a:pPr algn="ctr">
                <a:defRPr/>
              </a:pPr>
              <a:endParaRPr lang="zh-CN" altLang="en-US" sz="1100">
                <a:solidFill>
                  <a:schemeClr val="tx1"/>
                </a:solidFill>
                <a:latin typeface="微软雅黑" pitchFamily="34" charset="-122"/>
                <a:ea typeface="微软雅黑" pitchFamily="34" charset="-122"/>
              </a:endParaRPr>
            </a:p>
          </p:txBody>
        </p:sp>
        <p:sp>
          <p:nvSpPr>
            <p:cNvPr id="12" name="TextBox 7"/>
            <p:cNvSpPr txBox="1">
              <a:spLocks noChangeArrowheads="1"/>
            </p:cNvSpPr>
            <p:nvPr/>
          </p:nvSpPr>
          <p:spPr bwMode="auto">
            <a:xfrm>
              <a:off x="6130595" y="3716174"/>
              <a:ext cx="931971" cy="23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b="1" dirty="0">
                  <a:latin typeface="微软雅黑" pitchFamily="34" charset="-122"/>
                  <a:ea typeface="微软雅黑" pitchFamily="34" charset="-122"/>
                </a:rPr>
                <a:t>数据清理</a:t>
              </a:r>
            </a:p>
          </p:txBody>
        </p:sp>
        <p:sp>
          <p:nvSpPr>
            <p:cNvPr id="13" name="TextBox 8"/>
            <p:cNvSpPr txBox="1">
              <a:spLocks noChangeArrowheads="1"/>
            </p:cNvSpPr>
            <p:nvPr/>
          </p:nvSpPr>
          <p:spPr bwMode="auto">
            <a:xfrm>
              <a:off x="4374342" y="3646515"/>
              <a:ext cx="1062900" cy="2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缺失值</a:t>
              </a:r>
            </a:p>
          </p:txBody>
        </p:sp>
        <p:sp>
          <p:nvSpPr>
            <p:cNvPr id="14" name="TextBox 10"/>
            <p:cNvSpPr txBox="1">
              <a:spLocks noChangeArrowheads="1"/>
            </p:cNvSpPr>
            <p:nvPr/>
          </p:nvSpPr>
          <p:spPr bwMode="auto">
            <a:xfrm>
              <a:off x="6046084" y="2240301"/>
              <a:ext cx="1112892" cy="4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数据描述</a:t>
              </a:r>
            </a:p>
            <a:p>
              <a:pPr algn="ctr">
                <a:lnSpc>
                  <a:spcPct val="130000"/>
                </a:lnSpc>
                <a:defRPr/>
              </a:pPr>
              <a:endParaRPr lang="zh-CN" altLang="en-US" dirty="0">
                <a:latin typeface="微软雅黑" pitchFamily="34" charset="-122"/>
                <a:ea typeface="微软雅黑" pitchFamily="34" charset="-122"/>
              </a:endParaRPr>
            </a:p>
          </p:txBody>
        </p:sp>
        <p:sp>
          <p:nvSpPr>
            <p:cNvPr id="15" name="燕尾形箭头 29"/>
            <p:cNvSpPr>
              <a:spLocks noChangeArrowheads="1"/>
            </p:cNvSpPr>
            <p:nvPr/>
          </p:nvSpPr>
          <p:spPr bwMode="auto">
            <a:xfrm rot="5400000" flipV="1">
              <a:off x="6122198" y="4128124"/>
              <a:ext cx="944002" cy="979582"/>
            </a:xfrm>
            <a:prstGeom prst="notchedRightArrow">
              <a:avLst>
                <a:gd name="adj1" fmla="val 60009"/>
                <a:gd name="adj2" fmla="val 36500"/>
              </a:avLst>
            </a:prstGeom>
            <a:solidFill>
              <a:schemeClr val="accent3"/>
            </a:solidFill>
            <a:ln>
              <a:noFill/>
            </a:ln>
            <a:effectLst>
              <a:outerShdw dist="25401" dir="2700000" algn="ctr" rotWithShape="0">
                <a:srgbClr val="000000">
                  <a:alpha val="14000"/>
                </a:srgbClr>
              </a:outerShdw>
            </a:effectLst>
          </p:spPr>
          <p:txBody>
            <a:bodyPr lIns="215896" tIns="34273" rIns="68547" bIns="34273" anchor="ctr"/>
            <a:lstStyle/>
            <a:p>
              <a:pPr algn="ctr">
                <a:defRPr/>
              </a:pPr>
              <a:endParaRPr lang="zh-CN" altLang="en-US" sz="2399">
                <a:solidFill>
                  <a:schemeClr val="tx1"/>
                </a:solidFill>
                <a:latin typeface="微软雅黑" pitchFamily="34" charset="-122"/>
                <a:ea typeface="微软雅黑" pitchFamily="34" charset="-122"/>
              </a:endParaRPr>
            </a:p>
          </p:txBody>
        </p:sp>
        <p:sp>
          <p:nvSpPr>
            <p:cNvPr id="16" name="TextBox 8"/>
            <p:cNvSpPr txBox="1">
              <a:spLocks noChangeArrowheads="1"/>
            </p:cNvSpPr>
            <p:nvPr/>
          </p:nvSpPr>
          <p:spPr bwMode="auto">
            <a:xfrm>
              <a:off x="6027039" y="5097060"/>
              <a:ext cx="1131936" cy="2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7" tIns="34273" rIns="68547" bIns="3427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dirty="0">
                  <a:latin typeface="微软雅黑" pitchFamily="34" charset="-122"/>
                  <a:ea typeface="微软雅黑" pitchFamily="34" charset="-122"/>
                </a:rPr>
                <a:t>异常值</a:t>
              </a:r>
            </a:p>
          </p:txBody>
        </p:sp>
      </p:grpSp>
      <p:sp>
        <p:nvSpPr>
          <p:cNvPr id="5" name="TextBox 4"/>
          <p:cNvSpPr txBox="1"/>
          <p:nvPr/>
        </p:nvSpPr>
        <p:spPr>
          <a:xfrm>
            <a:off x="1240446" y="1161910"/>
            <a:ext cx="1210588" cy="400110"/>
          </a:xfrm>
          <a:prstGeom prst="rect">
            <a:avLst/>
          </a:prstGeom>
          <a:noFill/>
        </p:spPr>
        <p:txBody>
          <a:bodyPr wrap="none" rtlCol="0">
            <a:spAutoFit/>
          </a:bodyPr>
          <a:lstStyle/>
          <a:p>
            <a:r>
              <a:rPr lang="zh-CN" altLang="en-US" sz="2000" b="1" dirty="0">
                <a:solidFill>
                  <a:schemeClr val="tx1"/>
                </a:solidFill>
                <a:latin typeface="微软雅黑" pitchFamily="34" charset="-122"/>
                <a:ea typeface="微软雅黑" pitchFamily="34" charset="-122"/>
              </a:rPr>
              <a:t>数据清理</a:t>
            </a:r>
            <a:endParaRPr lang="en-US" sz="2000" b="1" dirty="0">
              <a:solidFill>
                <a:schemeClr val="tx1"/>
              </a:solidFill>
              <a:latin typeface="微软雅黑" pitchFamily="34" charset="-122"/>
              <a:ea typeface="微软雅黑" pitchFamily="34" charset="-122"/>
            </a:endParaRPr>
          </a:p>
        </p:txBody>
      </p:sp>
      <p:grpSp>
        <p:nvGrpSpPr>
          <p:cNvPr id="6" name="Group 5"/>
          <p:cNvGrpSpPr/>
          <p:nvPr/>
        </p:nvGrpSpPr>
        <p:grpSpPr>
          <a:xfrm>
            <a:off x="1091234" y="1871112"/>
            <a:ext cx="3058490" cy="3972694"/>
            <a:chOff x="594410" y="1013862"/>
            <a:chExt cx="3058490" cy="3972694"/>
          </a:xfrm>
        </p:grpSpPr>
        <p:sp>
          <p:nvSpPr>
            <p:cNvPr id="17" name="矩形 16"/>
            <p:cNvSpPr>
              <a:spLocks noChangeArrowheads="1"/>
            </p:cNvSpPr>
            <p:nvPr/>
          </p:nvSpPr>
          <p:spPr bwMode="auto">
            <a:xfrm>
              <a:off x="594410" y="1131590"/>
              <a:ext cx="53562" cy="620209"/>
            </a:xfrm>
            <a:prstGeom prst="rect">
              <a:avLst/>
            </a:prstGeom>
            <a:solidFill>
              <a:schemeClr val="accent1"/>
            </a:solidFill>
            <a:ln w="9525">
              <a:solidFill>
                <a:schemeClr val="accent1"/>
              </a:solidFill>
              <a:miter lim="800000"/>
              <a:headEnd/>
              <a:tailEnd/>
            </a:ln>
          </p:spPr>
          <p:txBody>
            <a:bodyPr lIns="68547" tIns="34273" rIns="68547" bIns="34273" anchor="ctr"/>
            <a:lstStyle/>
            <a:p>
              <a:pPr algn="ctr">
                <a:defRPr/>
              </a:pPr>
              <a:endParaRPr lang="zh-CN" altLang="en-US" sz="1799">
                <a:solidFill>
                  <a:schemeClr val="tx1"/>
                </a:solidFill>
              </a:endParaRPr>
            </a:p>
          </p:txBody>
        </p:sp>
        <p:sp>
          <p:nvSpPr>
            <p:cNvPr id="19" name="矩形 75"/>
            <p:cNvSpPr>
              <a:spLocks noChangeArrowheads="1"/>
            </p:cNvSpPr>
            <p:nvPr/>
          </p:nvSpPr>
          <p:spPr bwMode="auto">
            <a:xfrm>
              <a:off x="594410" y="3145532"/>
              <a:ext cx="53562" cy="619017"/>
            </a:xfrm>
            <a:prstGeom prst="rect">
              <a:avLst/>
            </a:prstGeom>
            <a:solidFill>
              <a:schemeClr val="accent3"/>
            </a:solidFill>
            <a:ln w="9525">
              <a:noFill/>
              <a:miter lim="800000"/>
              <a:headEnd/>
              <a:tailEnd/>
            </a:ln>
          </p:spPr>
          <p:txBody>
            <a:bodyPr lIns="68547" tIns="34273" rIns="68547" bIns="34273" anchor="ctr"/>
            <a:lstStyle/>
            <a:p>
              <a:pPr algn="ctr">
                <a:defRPr/>
              </a:pPr>
              <a:endParaRPr lang="zh-CN" altLang="en-US" sz="1799">
                <a:solidFill>
                  <a:schemeClr val="tx1"/>
                </a:solidFill>
              </a:endParaRPr>
            </a:p>
          </p:txBody>
        </p:sp>
        <p:grpSp>
          <p:nvGrpSpPr>
            <p:cNvPr id="2" name="Group 18"/>
            <p:cNvGrpSpPr>
              <a:grpSpLocks/>
            </p:cNvGrpSpPr>
            <p:nvPr/>
          </p:nvGrpSpPr>
          <p:grpSpPr bwMode="auto">
            <a:xfrm>
              <a:off x="756754" y="1013862"/>
              <a:ext cx="2886375" cy="933666"/>
              <a:chOff x="0" y="-61060"/>
              <a:chExt cx="3850501" cy="1246898"/>
            </a:xfrm>
          </p:grpSpPr>
          <p:sp>
            <p:nvSpPr>
              <p:cNvPr id="21" name="文本框 44"/>
              <p:cNvSpPr txBox="1">
                <a:spLocks noChangeArrowheads="1"/>
              </p:cNvSpPr>
              <p:nvPr/>
            </p:nvSpPr>
            <p:spPr bwMode="auto">
              <a:xfrm>
                <a:off x="0" y="-61060"/>
                <a:ext cx="2674843" cy="45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数据描述</a:t>
                </a:r>
              </a:p>
            </p:txBody>
          </p:sp>
          <p:sp>
            <p:nvSpPr>
              <p:cNvPr id="22" name="文本框 14"/>
              <p:cNvSpPr txBox="1">
                <a:spLocks noChangeArrowheads="1"/>
              </p:cNvSpPr>
              <p:nvPr/>
            </p:nvSpPr>
            <p:spPr bwMode="auto">
              <a:xfrm>
                <a:off x="0" y="322672"/>
                <a:ext cx="3850501" cy="86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数据来源于</a:t>
                </a:r>
                <a:r>
                  <a:rPr lang="en-US" altLang="zh-CN" sz="1200" dirty="0" err="1">
                    <a:latin typeface="微软雅黑" panose="020B0503020204020204" pitchFamily="34" charset="-122"/>
                    <a:ea typeface="微软雅黑" panose="020B0503020204020204" pitchFamily="34" charset="-122"/>
                  </a:rPr>
                  <a:t>Kaggle</a:t>
                </a:r>
                <a:r>
                  <a:rPr lang="zh-CN" altLang="en-US" sz="1200" dirty="0">
                    <a:latin typeface="微软雅黑" panose="020B0503020204020204" pitchFamily="34" charset="-122"/>
                    <a:ea typeface="微软雅黑" panose="020B0503020204020204" pitchFamily="34" charset="-122"/>
                  </a:rPr>
                  <a:t>网站， </a:t>
                </a:r>
                <a:r>
                  <a:rPr lang="en-US" altLang="zh-CN" sz="1200" dirty="0">
                    <a:latin typeface="微软雅黑" panose="020B0503020204020204" pitchFamily="34" charset="-122"/>
                    <a:ea typeface="微软雅黑" panose="020B0503020204020204" pitchFamily="34" charset="-122"/>
                  </a:rPr>
                  <a:t>IBM</a:t>
                </a:r>
                <a:r>
                  <a:rPr lang="zh-CN" altLang="en-US" sz="1200" dirty="0">
                    <a:latin typeface="微软雅黑" panose="020B0503020204020204" pitchFamily="34" charset="-122"/>
                    <a:ea typeface="微软雅黑" panose="020B0503020204020204" pitchFamily="34" charset="-122"/>
                  </a:rPr>
                  <a:t>于</a:t>
                </a:r>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26</a:t>
                </a:r>
                <a:r>
                  <a:rPr lang="zh-CN" altLang="en-US" sz="1200" dirty="0">
                    <a:latin typeface="微软雅黑" panose="020B0503020204020204" pitchFamily="34" charset="-122"/>
                    <a:ea typeface="微软雅黑" panose="020B0503020204020204" pitchFamily="34" charset="-122"/>
                  </a:rPr>
                  <a:t>日更新，包含变量</a:t>
                </a:r>
                <a:r>
                  <a:rPr lang="en-US" altLang="zh-CN" sz="1200" dirty="0">
                    <a:latin typeface="微软雅黑" panose="020B0503020204020204" pitchFamily="34" charset="-122"/>
                    <a:ea typeface="微软雅黑" panose="020B0503020204020204" pitchFamily="34" charset="-122"/>
                  </a:rPr>
                  <a:t>37</a:t>
                </a:r>
                <a:r>
                  <a:rPr lang="zh-CN" altLang="en-US" sz="1200" dirty="0">
                    <a:latin typeface="微软雅黑" panose="020B0503020204020204" pitchFamily="34" charset="-122"/>
                    <a:ea typeface="微软雅黑" panose="020B0503020204020204" pitchFamily="34" charset="-122"/>
                  </a:rPr>
                  <a:t>个变量，</a:t>
                </a:r>
                <a:r>
                  <a:rPr lang="en-US" altLang="zh-CN" sz="1200" dirty="0">
                    <a:latin typeface="微软雅黑" panose="020B0503020204020204" pitchFamily="34" charset="-122"/>
                    <a:ea typeface="微软雅黑" panose="020B0503020204020204" pitchFamily="34" charset="-122"/>
                  </a:rPr>
                  <a:t>23532</a:t>
                </a:r>
                <a:r>
                  <a:rPr lang="zh-CN" altLang="en-US" sz="1200" dirty="0">
                    <a:latin typeface="微软雅黑" panose="020B0503020204020204" pitchFamily="34" charset="-122"/>
                    <a:ea typeface="微软雅黑" panose="020B0503020204020204" pitchFamily="34" charset="-122"/>
                  </a:rPr>
                  <a:t>行数据。</a:t>
                </a:r>
              </a:p>
            </p:txBody>
          </p:sp>
        </p:grpSp>
        <p:grpSp>
          <p:nvGrpSpPr>
            <p:cNvPr id="3" name="Group 21"/>
            <p:cNvGrpSpPr>
              <a:grpSpLocks/>
            </p:cNvGrpSpPr>
            <p:nvPr/>
          </p:nvGrpSpPr>
          <p:grpSpPr bwMode="auto">
            <a:xfrm>
              <a:off x="743622" y="2067962"/>
              <a:ext cx="2886375" cy="797706"/>
              <a:chOff x="-17518" y="228137"/>
              <a:chExt cx="3850501" cy="1063518"/>
            </a:xfrm>
          </p:grpSpPr>
          <p:sp>
            <p:nvSpPr>
              <p:cNvPr id="24" name="文本框 47"/>
              <p:cNvSpPr txBox="1">
                <a:spLocks noChangeArrowheads="1"/>
              </p:cNvSpPr>
              <p:nvPr/>
            </p:nvSpPr>
            <p:spPr bwMode="auto">
              <a:xfrm>
                <a:off x="0" y="228137"/>
                <a:ext cx="2674843" cy="73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缺失值处理</a:t>
                </a:r>
              </a:p>
              <a:p>
                <a:pPr>
                  <a:defRPr/>
                </a:pPr>
                <a:endParaRPr lang="zh-CN" altLang="en-US" b="1" dirty="0">
                  <a:latin typeface="微软雅黑" pitchFamily="34" charset="-122"/>
                  <a:ea typeface="微软雅黑" pitchFamily="34" charset="-122"/>
                </a:endParaRPr>
              </a:p>
            </p:txBody>
          </p:sp>
          <p:sp>
            <p:nvSpPr>
              <p:cNvPr id="25" name="文本框 14"/>
              <p:cNvSpPr txBox="1">
                <a:spLocks noChangeArrowheads="1"/>
              </p:cNvSpPr>
              <p:nvPr/>
            </p:nvSpPr>
            <p:spPr bwMode="auto">
              <a:xfrm>
                <a:off x="-17518" y="676154"/>
                <a:ext cx="3850501" cy="615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在原始数据中存在</a:t>
                </a:r>
                <a:r>
                  <a:rPr lang="en-US" altLang="zh-CN" sz="1200" dirty="0">
                    <a:latin typeface="微软雅黑" panose="020B0503020204020204" pitchFamily="34" charset="-122"/>
                    <a:ea typeface="微软雅黑" panose="020B0503020204020204" pitchFamily="34" charset="-122"/>
                  </a:rPr>
                  <a:t>353</a:t>
                </a:r>
                <a:r>
                  <a:rPr lang="zh-CN" altLang="en-US" sz="1200" dirty="0">
                    <a:latin typeface="微软雅黑" panose="020B0503020204020204" pitchFamily="34" charset="-122"/>
                    <a:ea typeface="微软雅黑" panose="020B0503020204020204" pitchFamily="34" charset="-122"/>
                  </a:rPr>
                  <a:t>行缺失值，使用每列变量的平均值对缺失值进行填充。</a:t>
                </a:r>
              </a:p>
            </p:txBody>
          </p:sp>
        </p:grpSp>
        <p:grpSp>
          <p:nvGrpSpPr>
            <p:cNvPr id="4" name="Group 24"/>
            <p:cNvGrpSpPr>
              <a:grpSpLocks/>
            </p:cNvGrpSpPr>
            <p:nvPr/>
          </p:nvGrpSpPr>
          <p:grpSpPr bwMode="auto">
            <a:xfrm>
              <a:off x="766525" y="2976255"/>
              <a:ext cx="2886375" cy="767543"/>
              <a:chOff x="13035" y="251287"/>
              <a:chExt cx="3850501" cy="1023304"/>
            </a:xfrm>
          </p:grpSpPr>
          <p:sp>
            <p:nvSpPr>
              <p:cNvPr id="27" name="文本框 50"/>
              <p:cNvSpPr txBox="1">
                <a:spLocks noChangeArrowheads="1"/>
              </p:cNvSpPr>
              <p:nvPr/>
            </p:nvSpPr>
            <p:spPr bwMode="auto">
              <a:xfrm>
                <a:off x="14823" y="251287"/>
                <a:ext cx="2674843" cy="45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重复值处理</a:t>
                </a:r>
              </a:p>
            </p:txBody>
          </p:sp>
          <p:sp>
            <p:nvSpPr>
              <p:cNvPr id="28" name="文本框 14"/>
              <p:cNvSpPr txBox="1">
                <a:spLocks noChangeArrowheads="1"/>
              </p:cNvSpPr>
              <p:nvPr/>
            </p:nvSpPr>
            <p:spPr bwMode="auto">
              <a:xfrm>
                <a:off x="13035" y="659090"/>
                <a:ext cx="3850501" cy="615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原始数据存在超过</a:t>
                </a:r>
                <a:r>
                  <a:rPr lang="en-US" altLang="zh-CN" sz="1200" dirty="0">
                    <a:latin typeface="微软雅黑" panose="020B0503020204020204" pitchFamily="34" charset="-122"/>
                    <a:ea typeface="微软雅黑" panose="020B0503020204020204" pitchFamily="34" charset="-122"/>
                  </a:rPr>
                  <a:t>7000</a:t>
                </a:r>
                <a:r>
                  <a:rPr lang="zh-CN" altLang="en-US" sz="1200" dirty="0">
                    <a:latin typeface="微软雅黑" panose="020B0503020204020204" pitchFamily="34" charset="-122"/>
                    <a:ea typeface="微软雅黑" panose="020B0503020204020204" pitchFamily="34" charset="-122"/>
                  </a:rPr>
                  <a:t>行的重复值，经检验为无效的重复，予以删除处理。</a:t>
                </a:r>
              </a:p>
            </p:txBody>
          </p:sp>
        </p:grpSp>
        <p:sp>
          <p:nvSpPr>
            <p:cNvPr id="26" name="矩形 16"/>
            <p:cNvSpPr>
              <a:spLocks noChangeArrowheads="1"/>
            </p:cNvSpPr>
            <p:nvPr/>
          </p:nvSpPr>
          <p:spPr bwMode="auto">
            <a:xfrm>
              <a:off x="594410" y="2132846"/>
              <a:ext cx="53562" cy="620209"/>
            </a:xfrm>
            <a:prstGeom prst="rect">
              <a:avLst/>
            </a:prstGeom>
            <a:solidFill>
              <a:schemeClr val="accent4"/>
            </a:solidFill>
            <a:ln w="9525">
              <a:solidFill>
                <a:schemeClr val="accent1"/>
              </a:solidFill>
              <a:miter lim="800000"/>
              <a:headEnd/>
              <a:tailEnd/>
            </a:ln>
          </p:spPr>
          <p:txBody>
            <a:bodyPr lIns="68547" tIns="34273" rIns="68547" bIns="34273" anchor="ctr"/>
            <a:lstStyle/>
            <a:p>
              <a:pPr algn="ctr">
                <a:defRPr/>
              </a:pPr>
              <a:endParaRPr lang="zh-CN" altLang="en-US" sz="1799">
                <a:solidFill>
                  <a:schemeClr val="tx1"/>
                </a:solidFill>
              </a:endParaRPr>
            </a:p>
          </p:txBody>
        </p:sp>
        <p:grpSp>
          <p:nvGrpSpPr>
            <p:cNvPr id="32" name="Group 18"/>
            <p:cNvGrpSpPr>
              <a:grpSpLocks/>
            </p:cNvGrpSpPr>
            <p:nvPr/>
          </p:nvGrpSpPr>
          <p:grpSpPr bwMode="auto">
            <a:xfrm>
              <a:off x="756753" y="3998806"/>
              <a:ext cx="2886375" cy="987750"/>
              <a:chOff x="0" y="463327"/>
              <a:chExt cx="3850501" cy="1319123"/>
            </a:xfrm>
          </p:grpSpPr>
          <p:sp>
            <p:nvSpPr>
              <p:cNvPr id="33" name="文本框 44"/>
              <p:cNvSpPr txBox="1">
                <a:spLocks noChangeArrowheads="1"/>
              </p:cNvSpPr>
              <p:nvPr/>
            </p:nvSpPr>
            <p:spPr bwMode="auto">
              <a:xfrm>
                <a:off x="0" y="463327"/>
                <a:ext cx="2674843" cy="45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600" b="1" dirty="0">
                    <a:latin typeface="微软雅黑" pitchFamily="34" charset="-122"/>
                    <a:ea typeface="微软雅黑" pitchFamily="34" charset="-122"/>
                  </a:rPr>
                  <a:t>异常值处理</a:t>
                </a:r>
              </a:p>
            </p:txBody>
          </p:sp>
          <p:sp>
            <p:nvSpPr>
              <p:cNvPr id="34" name="文本框 14"/>
              <p:cNvSpPr txBox="1">
                <a:spLocks noChangeArrowheads="1"/>
              </p:cNvSpPr>
              <p:nvPr/>
            </p:nvSpPr>
            <p:spPr bwMode="auto">
              <a:xfrm>
                <a:off x="0" y="919286"/>
                <a:ext cx="3850501" cy="86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200" dirty="0">
                    <a:latin typeface="微软雅黑" panose="020B0503020204020204" pitchFamily="34" charset="-122"/>
                    <a:ea typeface="微软雅黑" panose="020B0503020204020204" pitchFamily="34" charset="-122"/>
                  </a:rPr>
                  <a:t>每列变量均存在</a:t>
                </a:r>
                <a:r>
                  <a:rPr lang="en-US" altLang="zh-CN" sz="1200" dirty="0">
                    <a:latin typeface="微软雅黑" panose="020B0503020204020204" pitchFamily="34" charset="-122"/>
                    <a:ea typeface="微软雅黑" panose="020B0503020204020204" pitchFamily="34" charset="-122"/>
                  </a:rPr>
                  <a:t>100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300</a:t>
                </a:r>
                <a:r>
                  <a:rPr lang="zh-CN" altLang="en-US" sz="1200" dirty="0">
                    <a:latin typeface="微软雅黑" panose="020B0503020204020204" pitchFamily="34" charset="-122"/>
                    <a:ea typeface="微软雅黑" panose="020B0503020204020204" pitchFamily="34" charset="-122"/>
                  </a:rPr>
                  <a:t>的异常值，通过整理分析发现这些异常值能够被合理解释，予以保留。</a:t>
                </a:r>
              </a:p>
            </p:txBody>
          </p:sp>
        </p:grpSp>
        <p:sp>
          <p:nvSpPr>
            <p:cNvPr id="35" name="矩形 75"/>
            <p:cNvSpPr>
              <a:spLocks noChangeArrowheads="1"/>
            </p:cNvSpPr>
            <p:nvPr/>
          </p:nvSpPr>
          <p:spPr bwMode="auto">
            <a:xfrm>
              <a:off x="594410" y="4102819"/>
              <a:ext cx="53562" cy="619017"/>
            </a:xfrm>
            <a:prstGeom prst="rect">
              <a:avLst/>
            </a:prstGeom>
            <a:solidFill>
              <a:schemeClr val="accent2"/>
            </a:solidFill>
            <a:ln w="9525">
              <a:noFill/>
              <a:miter lim="800000"/>
              <a:headEnd/>
              <a:tailEnd/>
            </a:ln>
          </p:spPr>
          <p:txBody>
            <a:bodyPr lIns="68547" tIns="34273" rIns="68547" bIns="34273" anchor="ctr"/>
            <a:lstStyle/>
            <a:p>
              <a:pPr algn="ctr">
                <a:defRPr/>
              </a:pPr>
              <a:endParaRPr lang="zh-CN" altLang="en-US" sz="1799">
                <a:solidFill>
                  <a:schemeClr val="tx1"/>
                </a:solidFill>
              </a:endParaRPr>
            </a:p>
          </p:txBody>
        </p:sp>
      </p:grpSp>
    </p:spTree>
    <p:extLst>
      <p:ext uri="{BB962C8B-B14F-4D97-AF65-F5344CB8AC3E}">
        <p14:creationId xmlns:p14="http://schemas.microsoft.com/office/powerpoint/2010/main" val="84947242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708" y="1391210"/>
            <a:ext cx="4448552" cy="4258236"/>
          </a:xfrm>
          <a:prstGeom prst="rect">
            <a:avLst/>
          </a:prstGeom>
        </p:spPr>
      </p:pic>
      <p:graphicFrame>
        <p:nvGraphicFramePr>
          <p:cNvPr id="3" name="Diagram 2"/>
          <p:cNvGraphicFramePr/>
          <p:nvPr>
            <p:extLst>
              <p:ext uri="{D42A27DB-BD31-4B8C-83A1-F6EECF244321}">
                <p14:modId xmlns:p14="http://schemas.microsoft.com/office/powerpoint/2010/main" val="1313412078"/>
              </p:ext>
            </p:extLst>
          </p:nvPr>
        </p:nvGraphicFramePr>
        <p:xfrm>
          <a:off x="817300" y="1314450"/>
          <a:ext cx="3528392"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1007036" y="1552686"/>
            <a:ext cx="884922" cy="3906718"/>
            <a:chOff x="801296" y="906840"/>
            <a:chExt cx="884922" cy="3303186"/>
          </a:xfrm>
        </p:grpSpPr>
        <p:sp>
          <p:nvSpPr>
            <p:cNvPr id="4" name="TextBox 3"/>
            <p:cNvSpPr txBox="1"/>
            <p:nvPr/>
          </p:nvSpPr>
          <p:spPr>
            <a:xfrm>
              <a:off x="801296" y="906840"/>
              <a:ext cx="327334" cy="400110"/>
            </a:xfrm>
            <a:prstGeom prst="rect">
              <a:avLst/>
            </a:prstGeom>
            <a:noFill/>
          </p:spPr>
          <p:txBody>
            <a:bodyPr wrap="none" rtlCol="0">
              <a:spAutoFit/>
            </a:bodyPr>
            <a:lstStyle/>
            <a:p>
              <a:r>
                <a:rPr lang="en-US" altLang="zh-CN" sz="2000" dirty="0"/>
                <a:t>1</a:t>
              </a:r>
              <a:endParaRPr lang="en-US" sz="2000" dirty="0"/>
            </a:p>
          </p:txBody>
        </p:sp>
        <p:sp>
          <p:nvSpPr>
            <p:cNvPr id="6" name="TextBox 5"/>
            <p:cNvSpPr txBox="1"/>
            <p:nvPr/>
          </p:nvSpPr>
          <p:spPr>
            <a:xfrm>
              <a:off x="1192008" y="1490216"/>
              <a:ext cx="327334" cy="400110"/>
            </a:xfrm>
            <a:prstGeom prst="rect">
              <a:avLst/>
            </a:prstGeom>
            <a:noFill/>
          </p:spPr>
          <p:txBody>
            <a:bodyPr wrap="none" rtlCol="0">
              <a:spAutoFit/>
            </a:bodyPr>
            <a:lstStyle/>
            <a:p>
              <a:r>
                <a:rPr lang="en-US" altLang="zh-CN" sz="2000" dirty="0"/>
                <a:t>2</a:t>
              </a:r>
              <a:endParaRPr lang="en-US" sz="2000" dirty="0"/>
            </a:p>
          </p:txBody>
        </p:sp>
        <p:sp>
          <p:nvSpPr>
            <p:cNvPr id="10" name="TextBox 9"/>
            <p:cNvSpPr txBox="1"/>
            <p:nvPr/>
          </p:nvSpPr>
          <p:spPr>
            <a:xfrm>
              <a:off x="1358884" y="2085608"/>
              <a:ext cx="327334" cy="400110"/>
            </a:xfrm>
            <a:prstGeom prst="rect">
              <a:avLst/>
            </a:prstGeom>
            <a:noFill/>
          </p:spPr>
          <p:txBody>
            <a:bodyPr wrap="none" rtlCol="0">
              <a:spAutoFit/>
            </a:bodyPr>
            <a:lstStyle/>
            <a:p>
              <a:r>
                <a:rPr lang="en-US" altLang="zh-CN" sz="2000" dirty="0"/>
                <a:t>3</a:t>
              </a:r>
              <a:endParaRPr lang="en-US" sz="2000" dirty="0"/>
            </a:p>
          </p:txBody>
        </p:sp>
        <p:sp>
          <p:nvSpPr>
            <p:cNvPr id="11" name="TextBox 10"/>
            <p:cNvSpPr txBox="1"/>
            <p:nvPr/>
          </p:nvSpPr>
          <p:spPr>
            <a:xfrm>
              <a:off x="1336024" y="2642344"/>
              <a:ext cx="327334" cy="400110"/>
            </a:xfrm>
            <a:prstGeom prst="rect">
              <a:avLst/>
            </a:prstGeom>
            <a:noFill/>
          </p:spPr>
          <p:txBody>
            <a:bodyPr wrap="none" rtlCol="0">
              <a:spAutoFit/>
            </a:bodyPr>
            <a:lstStyle/>
            <a:p>
              <a:r>
                <a:rPr lang="en-US" altLang="zh-CN" sz="2000" dirty="0"/>
                <a:t>4</a:t>
              </a:r>
              <a:endParaRPr lang="en-US" sz="2000" dirty="0"/>
            </a:p>
          </p:txBody>
        </p:sp>
        <p:sp>
          <p:nvSpPr>
            <p:cNvPr id="12" name="TextBox 11"/>
            <p:cNvSpPr txBox="1"/>
            <p:nvPr/>
          </p:nvSpPr>
          <p:spPr>
            <a:xfrm>
              <a:off x="1180578" y="3235619"/>
              <a:ext cx="327334" cy="400110"/>
            </a:xfrm>
            <a:prstGeom prst="rect">
              <a:avLst/>
            </a:prstGeom>
            <a:noFill/>
          </p:spPr>
          <p:txBody>
            <a:bodyPr wrap="none" rtlCol="0">
              <a:spAutoFit/>
            </a:bodyPr>
            <a:lstStyle/>
            <a:p>
              <a:r>
                <a:rPr lang="en-US" altLang="zh-CN" sz="2000" dirty="0"/>
                <a:t>5</a:t>
              </a:r>
              <a:endParaRPr lang="en-US" sz="2000" dirty="0"/>
            </a:p>
          </p:txBody>
        </p:sp>
        <p:sp>
          <p:nvSpPr>
            <p:cNvPr id="13" name="TextBox 12"/>
            <p:cNvSpPr txBox="1"/>
            <p:nvPr/>
          </p:nvSpPr>
          <p:spPr>
            <a:xfrm>
              <a:off x="801296" y="3809916"/>
              <a:ext cx="327334" cy="400110"/>
            </a:xfrm>
            <a:prstGeom prst="rect">
              <a:avLst/>
            </a:prstGeom>
            <a:noFill/>
          </p:spPr>
          <p:txBody>
            <a:bodyPr wrap="none" rtlCol="0">
              <a:spAutoFit/>
            </a:bodyPr>
            <a:lstStyle/>
            <a:p>
              <a:r>
                <a:rPr lang="en-US" altLang="zh-CN" sz="2000" dirty="0"/>
                <a:t>6</a:t>
              </a:r>
              <a:endParaRPr lang="en-US" sz="2000" dirty="0"/>
            </a:p>
          </p:txBody>
        </p:sp>
      </p:grpSp>
      <p:sp>
        <p:nvSpPr>
          <p:cNvPr id="15" name="TextBox 14"/>
          <p:cNvSpPr txBox="1"/>
          <p:nvPr/>
        </p:nvSpPr>
        <p:spPr>
          <a:xfrm>
            <a:off x="1397748" y="729096"/>
            <a:ext cx="1210588" cy="400110"/>
          </a:xfrm>
          <a:prstGeom prst="rect">
            <a:avLst/>
          </a:prstGeom>
          <a:noFill/>
        </p:spPr>
        <p:txBody>
          <a:bodyPr wrap="none" rtlCol="0">
            <a:spAutoFit/>
          </a:bodyPr>
          <a:lstStyle/>
          <a:p>
            <a:r>
              <a:rPr lang="zh-CN" altLang="en-US" sz="2000" b="1" dirty="0">
                <a:solidFill>
                  <a:schemeClr val="tx1"/>
                </a:solidFill>
                <a:latin typeface="微软雅黑" pitchFamily="34" charset="-122"/>
                <a:ea typeface="微软雅黑" pitchFamily="34" charset="-122"/>
              </a:rPr>
              <a:t>数据探索</a:t>
            </a:r>
            <a:endParaRPr lang="en-US" sz="20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534205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sz="3600" b="1" u="none" strike="noStrike" cap="none" dirty="0" smtClean="0">
                <a:solidFill>
                  <a:srgbClr val="39C0BA"/>
                </a:solidFill>
                <a:latin typeface="+mj-lt"/>
                <a:ea typeface="Times New Roman" charset="0"/>
                <a:cs typeface="Times New Roman" charset="0"/>
                <a:sym typeface="Quicksand"/>
              </a:rPr>
              <a:t>Project </a:t>
            </a:r>
            <a:r>
              <a:rPr lang="en-US" sz="3600" b="1" u="none" strike="noStrike" cap="none" dirty="0">
                <a:solidFill>
                  <a:srgbClr val="39C0BA"/>
                </a:solidFill>
                <a:latin typeface="+mj-lt"/>
                <a:ea typeface="Times New Roman" charset="0"/>
                <a:cs typeface="Times New Roman" charset="0"/>
                <a:sym typeface="Quicksand"/>
              </a:rPr>
              <a:t>Background</a:t>
            </a:r>
          </a:p>
        </p:txBody>
      </p:sp>
      <p:sp>
        <p:nvSpPr>
          <p:cNvPr id="64" name="Shape 64"/>
          <p:cNvSpPr txBox="1">
            <a:spLocks noGrp="1"/>
          </p:cNvSpPr>
          <p:nvPr>
            <p:ph type="body" idx="1"/>
          </p:nvPr>
        </p:nvSpPr>
        <p:spPr>
          <a:xfrm>
            <a:off x="980221" y="1357756"/>
            <a:ext cx="7503456" cy="2402100"/>
          </a:xfrm>
          <a:prstGeom prst="rect">
            <a:avLst/>
          </a:prstGeom>
          <a:noFill/>
          <a:ln>
            <a:noFill/>
          </a:ln>
        </p:spPr>
        <p:txBody>
          <a:bodyPr wrap="square" lIns="91425" tIns="91425" rIns="91425" bIns="91425" anchor="t" anchorCtr="0">
            <a:noAutofit/>
          </a:bodyPr>
          <a:lstStyle/>
          <a:p>
            <a:pPr marL="457200" marR="0" lvl="0" indent="-444500" algn="l" rtl="0">
              <a:lnSpc>
                <a:spcPts val="3800"/>
              </a:lnSpc>
              <a:spcBef>
                <a:spcPts val="0"/>
              </a:spcBef>
              <a:spcAft>
                <a:spcPts val="0"/>
              </a:spcAft>
              <a:buClr>
                <a:srgbClr val="F3F3F3"/>
              </a:buClr>
              <a:buSzPct val="100000"/>
              <a:buFont typeface="Quicksand"/>
              <a:buChar char="◦"/>
            </a:pPr>
            <a:r>
              <a:rPr lang="en-US" sz="2400" b="0" i="0" u="none" strike="noStrike" cap="none" dirty="0" smtClean="0">
                <a:solidFill>
                  <a:srgbClr val="F3F3F3"/>
                </a:solidFill>
                <a:latin typeface="+mn-lt"/>
                <a:ea typeface="Times New Roman" charset="0"/>
                <a:cs typeface="Times New Roman" charset="0"/>
                <a:sym typeface="Quicksand"/>
              </a:rPr>
              <a:t>Employee </a:t>
            </a:r>
            <a:r>
              <a:rPr lang="en-US" altLang="zh-CN" sz="2400" b="0" i="0" u="none" strike="noStrike" cap="none" dirty="0" smtClean="0">
                <a:solidFill>
                  <a:srgbClr val="F3F3F3"/>
                </a:solidFill>
                <a:latin typeface="+mn-lt"/>
                <a:ea typeface="Times New Roman" charset="0"/>
                <a:cs typeface="Times New Roman" charset="0"/>
                <a:sym typeface="Quicksand"/>
              </a:rPr>
              <a:t>is</a:t>
            </a:r>
            <a:r>
              <a:rPr lang="en-US" sz="2400" b="0" i="0" u="none" strike="noStrike" cap="none" dirty="0" smtClean="0">
                <a:solidFill>
                  <a:srgbClr val="F3F3F3"/>
                </a:solidFill>
                <a:latin typeface="+mn-lt"/>
                <a:ea typeface="Times New Roman" charset="0"/>
                <a:cs typeface="Times New Roman" charset="0"/>
                <a:sym typeface="Quicksand"/>
              </a:rPr>
              <a:t> </a:t>
            </a:r>
            <a:r>
              <a:rPr lang="en-US" altLang="zh-CN" sz="2400" b="0" i="0" u="none" strike="noStrike" cap="none" dirty="0" smtClean="0">
                <a:solidFill>
                  <a:srgbClr val="F3F3F3"/>
                </a:solidFill>
                <a:latin typeface="+mn-lt"/>
                <a:ea typeface="Times New Roman" charset="0"/>
                <a:cs typeface="Times New Roman" charset="0"/>
                <a:sym typeface="Quicksand"/>
              </a:rPr>
              <a:t>one</a:t>
            </a:r>
            <a:r>
              <a:rPr lang="zh-CN" altLang="en-US" sz="2400" b="0" i="0" u="none" strike="noStrike" cap="none" dirty="0" smtClean="0">
                <a:solidFill>
                  <a:srgbClr val="F3F3F3"/>
                </a:solidFill>
                <a:latin typeface="+mn-lt"/>
                <a:ea typeface="Times New Roman" charset="0"/>
                <a:cs typeface="Times New Roman" charset="0"/>
                <a:sym typeface="Quicksand"/>
              </a:rPr>
              <a:t> </a:t>
            </a:r>
            <a:r>
              <a:rPr lang="en-US" altLang="zh-CN" sz="2400" b="0" i="0" u="none" strike="noStrike" cap="none" dirty="0" smtClean="0">
                <a:solidFill>
                  <a:srgbClr val="F3F3F3"/>
                </a:solidFill>
                <a:latin typeface="+mn-lt"/>
                <a:ea typeface="Times New Roman" charset="0"/>
                <a:cs typeface="Times New Roman" charset="0"/>
                <a:sym typeface="Quicksand"/>
              </a:rPr>
              <a:t>of</a:t>
            </a:r>
            <a:r>
              <a:rPr lang="zh-CN" altLang="en-US" sz="2400" b="0" i="0" u="none" strike="noStrike" cap="none" dirty="0" smtClean="0">
                <a:solidFill>
                  <a:srgbClr val="F3F3F3"/>
                </a:solidFill>
                <a:latin typeface="+mn-lt"/>
                <a:ea typeface="Times New Roman" charset="0"/>
                <a:cs typeface="Times New Roman" charset="0"/>
                <a:sym typeface="Quicksand"/>
              </a:rPr>
              <a:t> </a:t>
            </a:r>
            <a:r>
              <a:rPr lang="en-US" altLang="zh-CN" sz="2400" b="0" i="0" u="none" strike="noStrike" cap="none" dirty="0" smtClean="0">
                <a:solidFill>
                  <a:srgbClr val="F3F3F3"/>
                </a:solidFill>
                <a:latin typeface="+mn-lt"/>
                <a:ea typeface="Times New Roman" charset="0"/>
                <a:cs typeface="Times New Roman" charset="0"/>
                <a:sym typeface="Quicksand"/>
              </a:rPr>
              <a:t>the</a:t>
            </a:r>
            <a:r>
              <a:rPr lang="zh-CN" altLang="en-US" sz="2400" b="0" i="0" u="none" strike="noStrike" cap="none" dirty="0" smtClean="0">
                <a:solidFill>
                  <a:srgbClr val="F3F3F3"/>
                </a:solidFill>
                <a:latin typeface="+mn-lt"/>
                <a:ea typeface="Times New Roman" charset="0"/>
                <a:cs typeface="Times New Roman" charset="0"/>
                <a:sym typeface="Quicksand"/>
              </a:rPr>
              <a:t> </a:t>
            </a:r>
            <a:r>
              <a:rPr lang="en-US" sz="2400" b="0" i="0" u="none" strike="noStrike" cap="none" dirty="0" smtClean="0">
                <a:solidFill>
                  <a:srgbClr val="F3F3F3"/>
                </a:solidFill>
                <a:latin typeface="+mn-lt"/>
                <a:ea typeface="Times New Roman" charset="0"/>
                <a:cs typeface="Times New Roman" charset="0"/>
                <a:sym typeface="Quicksand"/>
              </a:rPr>
              <a:t>key </a:t>
            </a:r>
            <a:r>
              <a:rPr lang="en-US" sz="2400" b="0" i="0" u="none" strike="noStrike" cap="none" dirty="0">
                <a:solidFill>
                  <a:srgbClr val="F3F3F3"/>
                </a:solidFill>
                <a:latin typeface="+mn-lt"/>
                <a:ea typeface="Times New Roman" charset="0"/>
                <a:cs typeface="Times New Roman" charset="0"/>
                <a:sym typeface="Quicksand"/>
              </a:rPr>
              <a:t>elements </a:t>
            </a:r>
            <a:r>
              <a:rPr lang="en-US" altLang="zh-CN" sz="2400" b="0" i="0" u="none" strike="noStrike" cap="none" dirty="0" smtClean="0">
                <a:solidFill>
                  <a:srgbClr val="F3F3F3"/>
                </a:solidFill>
                <a:latin typeface="+mn-lt"/>
                <a:ea typeface="Times New Roman" charset="0"/>
                <a:cs typeface="Times New Roman" charset="0"/>
                <a:sym typeface="Quicksand"/>
              </a:rPr>
              <a:t>for</a:t>
            </a:r>
            <a:r>
              <a:rPr lang="en-US" sz="2400" b="0" i="0" u="none" strike="noStrike" cap="none" dirty="0" smtClean="0">
                <a:solidFill>
                  <a:srgbClr val="F3F3F3"/>
                </a:solidFill>
                <a:latin typeface="+mn-lt"/>
                <a:ea typeface="Times New Roman" charset="0"/>
                <a:cs typeface="Times New Roman" charset="0"/>
                <a:sym typeface="Quicksand"/>
              </a:rPr>
              <a:t> </a:t>
            </a:r>
            <a:r>
              <a:rPr lang="en-US" altLang="zh-CN" sz="2800" b="1" i="1" u="none" strike="noStrike" cap="none" dirty="0" smtClean="0">
                <a:solidFill>
                  <a:srgbClr val="F3F3F3"/>
                </a:solidFill>
                <a:latin typeface="+mn-lt"/>
                <a:ea typeface="Times New Roman" charset="0"/>
                <a:cs typeface="Times New Roman" charset="0"/>
                <a:sym typeface="Quicksand"/>
              </a:rPr>
              <a:t>E</a:t>
            </a:r>
            <a:r>
              <a:rPr lang="en-US" sz="2800" b="1" i="1" u="none" strike="noStrike" cap="none" dirty="0" smtClean="0">
                <a:solidFill>
                  <a:srgbClr val="F3F3F3"/>
                </a:solidFill>
                <a:latin typeface="+mn-lt"/>
                <a:ea typeface="Times New Roman" charset="0"/>
                <a:cs typeface="Times New Roman" charset="0"/>
                <a:sym typeface="Quicksand"/>
              </a:rPr>
              <a:t>nterprise </a:t>
            </a:r>
            <a:r>
              <a:rPr lang="en-US" altLang="zh-CN" sz="2800" b="1" i="1" u="none" strike="noStrike" cap="none" dirty="0" smtClean="0">
                <a:solidFill>
                  <a:srgbClr val="F3F3F3"/>
                </a:solidFill>
                <a:latin typeface="+mn-lt"/>
                <a:ea typeface="Times New Roman" charset="0"/>
                <a:cs typeface="Times New Roman" charset="0"/>
                <a:sym typeface="Quicksand"/>
              </a:rPr>
              <a:t>S</a:t>
            </a:r>
            <a:r>
              <a:rPr lang="en-US" sz="2800" b="1" i="1" u="none" strike="noStrike" cap="none" dirty="0" smtClean="0">
                <a:solidFill>
                  <a:srgbClr val="F3F3F3"/>
                </a:solidFill>
                <a:latin typeface="+mn-lt"/>
                <a:ea typeface="Times New Roman" charset="0"/>
                <a:cs typeface="Times New Roman" charset="0"/>
                <a:sym typeface="Quicksand"/>
              </a:rPr>
              <a:t>uccess</a:t>
            </a:r>
            <a:endParaRPr lang="en-US" sz="2800" b="1" i="1" u="none" strike="noStrike" cap="none" dirty="0">
              <a:solidFill>
                <a:srgbClr val="F3F3F3"/>
              </a:solidFill>
              <a:latin typeface="+mn-lt"/>
              <a:ea typeface="Times New Roman" charset="0"/>
              <a:cs typeface="Times New Roman" charset="0"/>
              <a:sym typeface="Quicksand"/>
            </a:endParaRPr>
          </a:p>
          <a:p>
            <a:pPr marL="457200" marR="0" lvl="0" indent="-444500" algn="l" rtl="0">
              <a:lnSpc>
                <a:spcPts val="3800"/>
              </a:lnSpc>
              <a:spcBef>
                <a:spcPts val="0"/>
              </a:spcBef>
              <a:spcAft>
                <a:spcPts val="0"/>
              </a:spcAft>
              <a:buClr>
                <a:srgbClr val="F3F3F3"/>
              </a:buClr>
              <a:buSzPct val="100000"/>
              <a:buFont typeface="Quicksand"/>
              <a:buChar char="◦"/>
            </a:pPr>
            <a:r>
              <a:rPr lang="en-US" sz="2400" b="0" i="0" u="none" strike="noStrike" cap="none" dirty="0" smtClean="0">
                <a:solidFill>
                  <a:srgbClr val="F3F3F3"/>
                </a:solidFill>
                <a:latin typeface="+mn-lt"/>
                <a:ea typeface="Times New Roman" charset="0"/>
                <a:cs typeface="Times New Roman" charset="0"/>
                <a:sym typeface="Quicksand"/>
              </a:rPr>
              <a:t>An </a:t>
            </a:r>
            <a:r>
              <a:rPr lang="en-US" sz="2400" b="0" i="0" u="none" strike="noStrike" cap="none" dirty="0">
                <a:solidFill>
                  <a:srgbClr val="F3F3F3"/>
                </a:solidFill>
                <a:latin typeface="+mn-lt"/>
                <a:ea typeface="Times New Roman" charset="0"/>
                <a:cs typeface="Times New Roman" charset="0"/>
                <a:sym typeface="Quicksand"/>
              </a:rPr>
              <a:t>unsteady employee base can lead to high training </a:t>
            </a:r>
            <a:r>
              <a:rPr lang="en-US" altLang="zh-CN" sz="2800" b="1" i="1" dirty="0">
                <a:latin typeface="+mn-lt"/>
                <a:ea typeface="Times New Roman" charset="0"/>
                <a:cs typeface="Times New Roman" charset="0"/>
              </a:rPr>
              <a:t>C</a:t>
            </a:r>
            <a:r>
              <a:rPr lang="en-US" sz="2800" b="1" i="1" u="none" strike="noStrike" cap="none" dirty="0" smtClean="0">
                <a:solidFill>
                  <a:srgbClr val="F3F3F3"/>
                </a:solidFill>
                <a:latin typeface="+mn-lt"/>
                <a:ea typeface="Times New Roman" charset="0"/>
                <a:cs typeface="Times New Roman" charset="0"/>
                <a:sym typeface="Quicksand"/>
              </a:rPr>
              <a:t>osts</a:t>
            </a:r>
            <a:r>
              <a:rPr lang="en-US" sz="2800" b="0" i="0" u="none" strike="noStrike" cap="none" dirty="0" smtClean="0">
                <a:solidFill>
                  <a:srgbClr val="F3F3F3"/>
                </a:solidFill>
                <a:latin typeface="+mn-lt"/>
                <a:ea typeface="Times New Roman" charset="0"/>
                <a:cs typeface="Times New Roman" charset="0"/>
                <a:sym typeface="Quicksand"/>
              </a:rPr>
              <a:t> </a:t>
            </a:r>
            <a:r>
              <a:rPr lang="en-US" sz="2400" b="0" i="0" u="none" strike="noStrike" cap="none" dirty="0">
                <a:solidFill>
                  <a:srgbClr val="F3F3F3"/>
                </a:solidFill>
                <a:latin typeface="+mn-lt"/>
                <a:ea typeface="Times New Roman" charset="0"/>
                <a:cs typeface="Times New Roman" charset="0"/>
                <a:sym typeface="Quicksand"/>
              </a:rPr>
              <a:t>and </a:t>
            </a:r>
            <a:r>
              <a:rPr lang="en-US" altLang="zh-CN" sz="2800" b="1" i="1" dirty="0">
                <a:latin typeface="+mn-lt"/>
                <a:ea typeface="Times New Roman" charset="0"/>
                <a:cs typeface="Times New Roman" charset="0"/>
              </a:rPr>
              <a:t>I</a:t>
            </a:r>
            <a:r>
              <a:rPr lang="en-US" sz="2800" b="1" i="1" u="none" strike="noStrike" cap="none" dirty="0" smtClean="0">
                <a:solidFill>
                  <a:srgbClr val="F3F3F3"/>
                </a:solidFill>
                <a:latin typeface="+mn-lt"/>
                <a:ea typeface="Times New Roman" charset="0"/>
                <a:cs typeface="Times New Roman" charset="0"/>
                <a:sym typeface="Quicksand"/>
              </a:rPr>
              <a:t>nstitutional </a:t>
            </a:r>
            <a:r>
              <a:rPr lang="en-US" altLang="zh-CN" sz="2800" b="1" i="1" dirty="0">
                <a:latin typeface="+mn-lt"/>
                <a:ea typeface="Times New Roman" charset="0"/>
                <a:cs typeface="Times New Roman" charset="0"/>
              </a:rPr>
              <a:t>K</a:t>
            </a:r>
            <a:r>
              <a:rPr lang="en-US" sz="2800" b="1" i="1" u="none" strike="noStrike" cap="none" dirty="0" smtClean="0">
                <a:solidFill>
                  <a:srgbClr val="F3F3F3"/>
                </a:solidFill>
                <a:latin typeface="+mn-lt"/>
                <a:ea typeface="Times New Roman" charset="0"/>
                <a:cs typeface="Times New Roman" charset="0"/>
                <a:sym typeface="Quicksand"/>
              </a:rPr>
              <a:t>nowledge </a:t>
            </a:r>
            <a:r>
              <a:rPr lang="en-US" altLang="zh-CN" sz="2800" b="1" i="1" dirty="0">
                <a:latin typeface="+mn-lt"/>
                <a:ea typeface="Times New Roman" charset="0"/>
                <a:cs typeface="Times New Roman" charset="0"/>
              </a:rPr>
              <a:t>L</a:t>
            </a:r>
            <a:r>
              <a:rPr lang="en-US" sz="2800" b="1" i="1" u="none" strike="noStrike" cap="none" dirty="0" smtClean="0">
                <a:solidFill>
                  <a:srgbClr val="F3F3F3"/>
                </a:solidFill>
                <a:latin typeface="+mn-lt"/>
                <a:ea typeface="Times New Roman" charset="0"/>
                <a:cs typeface="Times New Roman" charset="0"/>
                <a:sym typeface="Quicksand"/>
              </a:rPr>
              <a:t>oss </a:t>
            </a:r>
            <a:endParaRPr lang="en-US" sz="2800" b="1" i="1" u="none" strike="noStrike" cap="none" dirty="0">
              <a:solidFill>
                <a:srgbClr val="F3F3F3"/>
              </a:solidFill>
              <a:latin typeface="+mn-lt"/>
              <a:ea typeface="Times New Roman" charset="0"/>
              <a:cs typeface="Times New Roman" charset="0"/>
              <a:sym typeface="Quicksand"/>
            </a:endParaRPr>
          </a:p>
        </p:txBody>
      </p:sp>
      <p:sp>
        <p:nvSpPr>
          <p:cNvPr id="65" name="Shape 65"/>
          <p:cNvSpPr/>
          <p:nvPr/>
        </p:nvSpPr>
        <p:spPr>
          <a:xfrm>
            <a:off x="129575" y="4093325"/>
            <a:ext cx="1774200" cy="1617900"/>
          </a:xfrm>
          <a:prstGeom prst="ellipse">
            <a:avLst/>
          </a:prstGeom>
          <a:solidFill>
            <a:srgbClr val="39C0BA"/>
          </a:solidFill>
          <a:ln w="28575" cap="flat" cmpd="sng">
            <a:solidFill>
              <a:srgbClr val="2E3037"/>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grpSp>
        <p:nvGrpSpPr>
          <p:cNvPr id="66" name="Shape 66"/>
          <p:cNvGrpSpPr/>
          <p:nvPr/>
        </p:nvGrpSpPr>
        <p:grpSpPr>
          <a:xfrm>
            <a:off x="559977" y="4362268"/>
            <a:ext cx="1117097" cy="1116652"/>
            <a:chOff x="2594050" y="1631825"/>
            <a:chExt cx="439750" cy="439575"/>
          </a:xfrm>
        </p:grpSpPr>
        <p:sp>
          <p:nvSpPr>
            <p:cNvPr id="67" name="Shape 67"/>
            <p:cNvSpPr/>
            <p:nvPr/>
          </p:nvSpPr>
          <p:spPr>
            <a:xfrm>
              <a:off x="2594050" y="1883300"/>
              <a:ext cx="188100" cy="188100"/>
            </a:xfrm>
            <a:custGeom>
              <a:avLst/>
              <a:gdLst/>
              <a:ahLst/>
              <a:cxnLst/>
              <a:rect l="0" t="0" r="0" b="0"/>
              <a:pathLst>
                <a:path w="120000" h="120000" fill="none" extrusionOk="0">
                  <a:moveTo>
                    <a:pt x="95528" y="0"/>
                  </a:moveTo>
                  <a:lnTo>
                    <a:pt x="8561" y="102524"/>
                  </a:lnTo>
                  <a:lnTo>
                    <a:pt x="15" y="120000"/>
                  </a:lnTo>
                  <a:lnTo>
                    <a:pt x="17489" y="111453"/>
                  </a:lnTo>
                  <a:lnTo>
                    <a:pt x="119984" y="24459"/>
                  </a:lnTo>
                  <a:lnTo>
                    <a:pt x="95528" y="0"/>
                  </a:lnTo>
                  <a:close/>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68" name="Shape 68"/>
            <p:cNvSpPr/>
            <p:nvPr/>
          </p:nvSpPr>
          <p:spPr>
            <a:xfrm>
              <a:off x="2857700" y="1631825"/>
              <a:ext cx="176100" cy="176100"/>
            </a:xfrm>
            <a:custGeom>
              <a:avLst/>
              <a:gdLst/>
              <a:ahLst/>
              <a:cxnLst/>
              <a:rect l="0" t="0" r="0" b="0"/>
              <a:pathLst>
                <a:path w="120000" h="120000" fill="none" extrusionOk="0">
                  <a:moveTo>
                    <a:pt x="4568" y="46090"/>
                  </a:moveTo>
                  <a:lnTo>
                    <a:pt x="73919" y="115414"/>
                  </a:lnTo>
                  <a:lnTo>
                    <a:pt x="73919" y="115414"/>
                  </a:lnTo>
                  <a:lnTo>
                    <a:pt x="73919" y="115414"/>
                  </a:lnTo>
                  <a:lnTo>
                    <a:pt x="79306" y="117903"/>
                  </a:lnTo>
                  <a:lnTo>
                    <a:pt x="85120" y="119573"/>
                  </a:lnTo>
                  <a:lnTo>
                    <a:pt x="90524" y="119982"/>
                  </a:lnTo>
                  <a:lnTo>
                    <a:pt x="96337" y="119982"/>
                  </a:lnTo>
                  <a:lnTo>
                    <a:pt x="102150" y="118738"/>
                  </a:lnTo>
                  <a:lnTo>
                    <a:pt x="107538" y="116659"/>
                  </a:lnTo>
                  <a:lnTo>
                    <a:pt x="110026" y="115005"/>
                  </a:lnTo>
                  <a:lnTo>
                    <a:pt x="112533" y="113761"/>
                  </a:lnTo>
                  <a:lnTo>
                    <a:pt x="115022" y="111681"/>
                  </a:lnTo>
                  <a:lnTo>
                    <a:pt x="117511" y="109602"/>
                  </a:lnTo>
                  <a:lnTo>
                    <a:pt x="117511" y="109602"/>
                  </a:lnTo>
                  <a:lnTo>
                    <a:pt x="118346" y="108357"/>
                  </a:lnTo>
                  <a:lnTo>
                    <a:pt x="119590" y="106704"/>
                  </a:lnTo>
                  <a:lnTo>
                    <a:pt x="119999" y="104625"/>
                  </a:lnTo>
                  <a:lnTo>
                    <a:pt x="119999" y="102971"/>
                  </a:lnTo>
                  <a:lnTo>
                    <a:pt x="119999" y="102971"/>
                  </a:lnTo>
                  <a:lnTo>
                    <a:pt x="119999" y="101301"/>
                  </a:lnTo>
                  <a:lnTo>
                    <a:pt x="119590" y="99647"/>
                  </a:lnTo>
                  <a:lnTo>
                    <a:pt x="118346" y="97977"/>
                  </a:lnTo>
                  <a:lnTo>
                    <a:pt x="117511" y="96323"/>
                  </a:lnTo>
                  <a:lnTo>
                    <a:pt x="23679" y="2505"/>
                  </a:lnTo>
                  <a:lnTo>
                    <a:pt x="23679" y="2505"/>
                  </a:lnTo>
                  <a:lnTo>
                    <a:pt x="22008" y="1670"/>
                  </a:lnTo>
                  <a:lnTo>
                    <a:pt x="20355" y="426"/>
                  </a:lnTo>
                  <a:lnTo>
                    <a:pt x="18684" y="0"/>
                  </a:lnTo>
                  <a:lnTo>
                    <a:pt x="17030" y="0"/>
                  </a:lnTo>
                  <a:lnTo>
                    <a:pt x="17030" y="0"/>
                  </a:lnTo>
                  <a:lnTo>
                    <a:pt x="15377" y="0"/>
                  </a:lnTo>
                  <a:lnTo>
                    <a:pt x="13297" y="426"/>
                  </a:lnTo>
                  <a:lnTo>
                    <a:pt x="11626" y="1670"/>
                  </a:lnTo>
                  <a:lnTo>
                    <a:pt x="10382" y="2505"/>
                  </a:lnTo>
                  <a:lnTo>
                    <a:pt x="10382" y="2505"/>
                  </a:lnTo>
                  <a:lnTo>
                    <a:pt x="8302" y="4994"/>
                  </a:lnTo>
                  <a:lnTo>
                    <a:pt x="6239" y="7482"/>
                  </a:lnTo>
                  <a:lnTo>
                    <a:pt x="4995" y="9971"/>
                  </a:lnTo>
                  <a:lnTo>
                    <a:pt x="3324" y="12460"/>
                  </a:lnTo>
                  <a:lnTo>
                    <a:pt x="1244" y="17863"/>
                  </a:lnTo>
                  <a:lnTo>
                    <a:pt x="0" y="23676"/>
                  </a:lnTo>
                  <a:lnTo>
                    <a:pt x="0" y="29488"/>
                  </a:lnTo>
                  <a:lnTo>
                    <a:pt x="426" y="34875"/>
                  </a:lnTo>
                  <a:lnTo>
                    <a:pt x="2079" y="40687"/>
                  </a:lnTo>
                  <a:lnTo>
                    <a:pt x="4568" y="46090"/>
                  </a:lnTo>
                  <a:lnTo>
                    <a:pt x="4568" y="46090"/>
                  </a:lnTo>
                  <a:close/>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69" name="Shape 69"/>
            <p:cNvSpPr/>
            <p:nvPr/>
          </p:nvSpPr>
          <p:spPr>
            <a:xfrm>
              <a:off x="2662850" y="1699400"/>
              <a:ext cx="303300" cy="303300"/>
            </a:xfrm>
            <a:custGeom>
              <a:avLst/>
              <a:gdLst/>
              <a:ahLst/>
              <a:cxnLst/>
              <a:rect l="0" t="0" r="0" b="0"/>
              <a:pathLst>
                <a:path w="120000" h="120000" fill="none" extrusionOk="0">
                  <a:moveTo>
                    <a:pt x="79518" y="9"/>
                  </a:moveTo>
                  <a:lnTo>
                    <a:pt x="48197" y="31568"/>
                  </a:lnTo>
                  <a:lnTo>
                    <a:pt x="48197" y="31568"/>
                  </a:lnTo>
                  <a:lnTo>
                    <a:pt x="45784" y="30608"/>
                  </a:lnTo>
                  <a:lnTo>
                    <a:pt x="43380" y="29648"/>
                  </a:lnTo>
                  <a:lnTo>
                    <a:pt x="40481" y="28679"/>
                  </a:lnTo>
                  <a:lnTo>
                    <a:pt x="37592" y="28194"/>
                  </a:lnTo>
                  <a:lnTo>
                    <a:pt x="34466" y="27472"/>
                  </a:lnTo>
                  <a:lnTo>
                    <a:pt x="31330" y="26997"/>
                  </a:lnTo>
                  <a:lnTo>
                    <a:pt x="28194" y="26750"/>
                  </a:lnTo>
                  <a:lnTo>
                    <a:pt x="25068" y="26750"/>
                  </a:lnTo>
                  <a:lnTo>
                    <a:pt x="25068" y="26750"/>
                  </a:lnTo>
                  <a:lnTo>
                    <a:pt x="22169" y="26750"/>
                  </a:lnTo>
                  <a:lnTo>
                    <a:pt x="19281" y="26997"/>
                  </a:lnTo>
                  <a:lnTo>
                    <a:pt x="16154" y="27472"/>
                  </a:lnTo>
                  <a:lnTo>
                    <a:pt x="13018" y="28194"/>
                  </a:lnTo>
                  <a:lnTo>
                    <a:pt x="9882" y="29401"/>
                  </a:lnTo>
                  <a:lnTo>
                    <a:pt x="6994" y="30608"/>
                  </a:lnTo>
                  <a:lnTo>
                    <a:pt x="4105" y="32537"/>
                  </a:lnTo>
                  <a:lnTo>
                    <a:pt x="1454" y="34704"/>
                  </a:lnTo>
                  <a:lnTo>
                    <a:pt x="1454" y="34704"/>
                  </a:lnTo>
                  <a:lnTo>
                    <a:pt x="732" y="35426"/>
                  </a:lnTo>
                  <a:lnTo>
                    <a:pt x="247" y="36385"/>
                  </a:lnTo>
                  <a:lnTo>
                    <a:pt x="9" y="37355"/>
                  </a:lnTo>
                  <a:lnTo>
                    <a:pt x="9" y="38562"/>
                  </a:lnTo>
                  <a:lnTo>
                    <a:pt x="9" y="38562"/>
                  </a:lnTo>
                  <a:lnTo>
                    <a:pt x="9" y="39521"/>
                  </a:lnTo>
                  <a:lnTo>
                    <a:pt x="247" y="40491"/>
                  </a:lnTo>
                  <a:lnTo>
                    <a:pt x="732" y="41450"/>
                  </a:lnTo>
                  <a:lnTo>
                    <a:pt x="1454" y="42410"/>
                  </a:lnTo>
                  <a:lnTo>
                    <a:pt x="77589" y="118555"/>
                  </a:lnTo>
                  <a:lnTo>
                    <a:pt x="77589" y="118555"/>
                  </a:lnTo>
                  <a:lnTo>
                    <a:pt x="78558" y="119277"/>
                  </a:lnTo>
                  <a:lnTo>
                    <a:pt x="79518" y="119752"/>
                  </a:lnTo>
                  <a:lnTo>
                    <a:pt x="80478" y="119999"/>
                  </a:lnTo>
                  <a:lnTo>
                    <a:pt x="81447" y="119999"/>
                  </a:lnTo>
                  <a:lnTo>
                    <a:pt x="81447" y="119999"/>
                  </a:lnTo>
                  <a:lnTo>
                    <a:pt x="82654" y="119999"/>
                  </a:lnTo>
                  <a:lnTo>
                    <a:pt x="83614" y="119752"/>
                  </a:lnTo>
                  <a:lnTo>
                    <a:pt x="84573" y="119277"/>
                  </a:lnTo>
                  <a:lnTo>
                    <a:pt x="85295" y="118555"/>
                  </a:lnTo>
                  <a:lnTo>
                    <a:pt x="85295" y="118555"/>
                  </a:lnTo>
                  <a:lnTo>
                    <a:pt x="87472" y="115904"/>
                  </a:lnTo>
                  <a:lnTo>
                    <a:pt x="89391" y="113005"/>
                  </a:lnTo>
                  <a:lnTo>
                    <a:pt x="90598" y="110117"/>
                  </a:lnTo>
                  <a:lnTo>
                    <a:pt x="91805" y="106981"/>
                  </a:lnTo>
                  <a:lnTo>
                    <a:pt x="92527" y="103854"/>
                  </a:lnTo>
                  <a:lnTo>
                    <a:pt x="93012" y="100718"/>
                  </a:lnTo>
                  <a:lnTo>
                    <a:pt x="93249" y="97830"/>
                  </a:lnTo>
                  <a:lnTo>
                    <a:pt x="93249" y="94941"/>
                  </a:lnTo>
                  <a:lnTo>
                    <a:pt x="93249" y="94941"/>
                  </a:lnTo>
                  <a:lnTo>
                    <a:pt x="93249" y="91805"/>
                  </a:lnTo>
                  <a:lnTo>
                    <a:pt x="93012" y="88679"/>
                  </a:lnTo>
                  <a:lnTo>
                    <a:pt x="92527" y="85543"/>
                  </a:lnTo>
                  <a:lnTo>
                    <a:pt x="91805" y="82407"/>
                  </a:lnTo>
                  <a:lnTo>
                    <a:pt x="91320" y="79518"/>
                  </a:lnTo>
                  <a:lnTo>
                    <a:pt x="90361" y="76629"/>
                  </a:lnTo>
                  <a:lnTo>
                    <a:pt x="89391" y="74215"/>
                  </a:lnTo>
                  <a:lnTo>
                    <a:pt x="88431" y="71812"/>
                  </a:lnTo>
                  <a:lnTo>
                    <a:pt x="119999" y="40491"/>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70" name="Shape 70"/>
            <p:cNvSpPr/>
            <p:nvPr/>
          </p:nvSpPr>
          <p:spPr>
            <a:xfrm>
              <a:off x="2801675" y="1740825"/>
              <a:ext cx="50100" cy="50100"/>
            </a:xfrm>
            <a:custGeom>
              <a:avLst/>
              <a:gdLst/>
              <a:ahLst/>
              <a:cxnLst/>
              <a:rect l="0" t="0" r="0" b="0"/>
              <a:pathLst>
                <a:path w="120000" h="120000" fill="none" extrusionOk="0">
                  <a:moveTo>
                    <a:pt x="60" y="119939"/>
                  </a:moveTo>
                  <a:lnTo>
                    <a:pt x="120000" y="0"/>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grpSp>
      <p:sp>
        <p:nvSpPr>
          <p:cNvPr id="71" name="Shape 71"/>
          <p:cNvSpPr txBox="1"/>
          <p:nvPr/>
        </p:nvSpPr>
        <p:spPr>
          <a:xfrm>
            <a:off x="2256432" y="3633418"/>
            <a:ext cx="4092300" cy="1293000"/>
          </a:xfrm>
          <a:prstGeom prst="rect">
            <a:avLst/>
          </a:prstGeom>
          <a:noFill/>
          <a:ln>
            <a:noFill/>
          </a:ln>
        </p:spPr>
        <p:txBody>
          <a:bodyPr wrap="square" lIns="91425" tIns="91425" rIns="91425" bIns="91425" anchor="ctr" anchorCtr="0">
            <a:noAutofit/>
          </a:bodyPr>
          <a:lstStyle/>
          <a:p>
            <a:pPr lvl="0" rtl="0">
              <a:spcBef>
                <a:spcPts val="0"/>
              </a:spcBef>
              <a:buNone/>
            </a:pPr>
            <a:r>
              <a:rPr lang="en-US" sz="3600" b="1" dirty="0">
                <a:solidFill>
                  <a:srgbClr val="39C0BA"/>
                </a:solidFill>
                <a:latin typeface="+mj-lt"/>
                <a:ea typeface="Times New Roman" charset="0"/>
                <a:cs typeface="Times New Roman" charset="0"/>
                <a:sym typeface="Quicksand"/>
              </a:rPr>
              <a:t>Objective</a:t>
            </a:r>
          </a:p>
        </p:txBody>
      </p:sp>
      <p:sp>
        <p:nvSpPr>
          <p:cNvPr id="72" name="Shape 72"/>
          <p:cNvSpPr txBox="1">
            <a:spLocks noGrp="1"/>
          </p:cNvSpPr>
          <p:nvPr>
            <p:ph type="subTitle" idx="4294967295"/>
          </p:nvPr>
        </p:nvSpPr>
        <p:spPr>
          <a:xfrm>
            <a:off x="2000200" y="4664825"/>
            <a:ext cx="6965670" cy="1046400"/>
          </a:xfrm>
          <a:prstGeom prst="rect">
            <a:avLst/>
          </a:prstGeom>
          <a:noFill/>
          <a:ln>
            <a:noFill/>
          </a:ln>
        </p:spPr>
        <p:txBody>
          <a:bodyPr wrap="square" lIns="91425" tIns="91425" rIns="91425" bIns="91425" anchor="t" anchorCtr="0">
            <a:noAutofit/>
          </a:bodyPr>
          <a:lstStyle/>
          <a:p>
            <a:pPr marL="0" marR="0" lvl="0" indent="-152400" algn="l" rtl="0">
              <a:lnSpc>
                <a:spcPts val="3800"/>
              </a:lnSpc>
              <a:spcBef>
                <a:spcPts val="0"/>
              </a:spcBef>
              <a:spcAft>
                <a:spcPts val="0"/>
              </a:spcAft>
              <a:buClr>
                <a:srgbClr val="F3F3F3"/>
              </a:buClr>
              <a:buSzPct val="85714"/>
              <a:buFont typeface="Quicksand"/>
              <a:buNone/>
            </a:pPr>
            <a:r>
              <a:rPr lang="en-US" sz="2400" b="0" i="0" u="none" strike="noStrike" cap="none" dirty="0">
                <a:solidFill>
                  <a:srgbClr val="F3F3F3"/>
                </a:solidFill>
                <a:latin typeface="+mn-lt"/>
                <a:sym typeface="Quicksand"/>
              </a:rPr>
              <a:t>Identify the most influential </a:t>
            </a:r>
            <a:r>
              <a:rPr lang="en-US" altLang="zh-CN" sz="2800" b="1" i="1" dirty="0">
                <a:latin typeface="+mn-lt"/>
              </a:rPr>
              <a:t>F</a:t>
            </a:r>
            <a:r>
              <a:rPr lang="en-US" sz="2800" b="1" i="1" u="none" strike="noStrike" cap="none" dirty="0" smtClean="0">
                <a:solidFill>
                  <a:srgbClr val="F3F3F3"/>
                </a:solidFill>
                <a:latin typeface="+mn-lt"/>
                <a:sym typeface="Quicksand"/>
              </a:rPr>
              <a:t>actors</a:t>
            </a:r>
            <a:r>
              <a:rPr lang="en-US" sz="2400" b="0" i="0" u="none" strike="noStrike" cap="none" dirty="0" smtClean="0">
                <a:solidFill>
                  <a:srgbClr val="F3F3F3"/>
                </a:solidFill>
                <a:latin typeface="+mn-lt"/>
                <a:sym typeface="Quicksand"/>
              </a:rPr>
              <a:t> </a:t>
            </a:r>
            <a:r>
              <a:rPr lang="en-US" sz="2400" b="0" i="0" u="none" strike="noStrike" cap="none" dirty="0">
                <a:solidFill>
                  <a:srgbClr val="F3F3F3"/>
                </a:solidFill>
                <a:latin typeface="+mn-lt"/>
                <a:sym typeface="Quicksand"/>
              </a:rPr>
              <a:t>in predicting employee attrition through </a:t>
            </a:r>
            <a:r>
              <a:rPr lang="en-US" altLang="zh-CN" sz="2800" b="1" i="1" dirty="0">
                <a:latin typeface="+mn-lt"/>
              </a:rPr>
              <a:t>R</a:t>
            </a:r>
            <a:r>
              <a:rPr lang="en-US" sz="2800" b="1" i="1" u="none" strike="noStrike" cap="none" dirty="0" smtClean="0">
                <a:solidFill>
                  <a:srgbClr val="F3F3F3"/>
                </a:solidFill>
                <a:latin typeface="+mn-lt"/>
                <a:sym typeface="Quicksand"/>
              </a:rPr>
              <a:t>egression</a:t>
            </a:r>
            <a:r>
              <a:rPr lang="en-US" sz="2800" dirty="0">
                <a:latin typeface="+mn-lt"/>
              </a:rPr>
              <a:t>,</a:t>
            </a:r>
            <a:r>
              <a:rPr lang="en-US" sz="2800" b="0" i="0" u="none" strike="noStrike" cap="none" dirty="0">
                <a:solidFill>
                  <a:srgbClr val="F3F3F3"/>
                </a:solidFill>
                <a:latin typeface="+mn-lt"/>
                <a:sym typeface="Quicksand"/>
              </a:rPr>
              <a:t> </a:t>
            </a:r>
            <a:r>
              <a:rPr lang="en-US" altLang="zh-CN" sz="2800" b="1" i="1" dirty="0">
                <a:latin typeface="+mn-lt"/>
              </a:rPr>
              <a:t>D</a:t>
            </a:r>
            <a:r>
              <a:rPr lang="en-US" sz="2800" b="1" i="1" u="none" strike="noStrike" cap="none" dirty="0" smtClean="0">
                <a:solidFill>
                  <a:srgbClr val="F3F3F3"/>
                </a:solidFill>
                <a:latin typeface="+mn-lt"/>
                <a:sym typeface="Quicksand"/>
              </a:rPr>
              <a:t>ecision </a:t>
            </a:r>
            <a:r>
              <a:rPr lang="en-US" sz="2800" b="1" i="1" u="none" strike="noStrike" cap="none" dirty="0">
                <a:solidFill>
                  <a:srgbClr val="F3F3F3"/>
                </a:solidFill>
                <a:latin typeface="+mn-lt"/>
                <a:sym typeface="Quicksand"/>
              </a:rPr>
              <a:t>tree</a:t>
            </a:r>
            <a:r>
              <a:rPr lang="en-US" sz="2800" b="0" i="0" u="none" strike="noStrike" cap="none" dirty="0">
                <a:solidFill>
                  <a:srgbClr val="F3F3F3"/>
                </a:solidFill>
                <a:latin typeface="+mn-lt"/>
                <a:sym typeface="Quicksand"/>
              </a:rPr>
              <a:t> </a:t>
            </a:r>
            <a:r>
              <a:rPr lang="en-US" sz="2400" b="0" i="0" u="none" strike="noStrike" cap="none" dirty="0">
                <a:solidFill>
                  <a:srgbClr val="F3F3F3"/>
                </a:solidFill>
                <a:latin typeface="+mn-lt"/>
                <a:sym typeface="Quicksand"/>
              </a:rPr>
              <a:t>and </a:t>
            </a:r>
            <a:r>
              <a:rPr lang="en-US" sz="2800" b="1" i="1" dirty="0">
                <a:latin typeface="+mn-lt"/>
              </a:rPr>
              <a:t>PCA</a:t>
            </a:r>
            <a:r>
              <a:rPr lang="en-US" sz="2800" b="0" i="0" u="none" strike="noStrike" cap="none" dirty="0">
                <a:solidFill>
                  <a:srgbClr val="F3F3F3"/>
                </a:solidFill>
                <a:latin typeface="+mn-lt"/>
                <a:sym typeface="Quicksand"/>
              </a:rPr>
              <a:t> </a:t>
            </a:r>
            <a:r>
              <a:rPr lang="en-US" sz="2400" b="0" i="0" u="none" strike="noStrike" cap="none" dirty="0">
                <a:solidFill>
                  <a:srgbClr val="F3F3F3"/>
                </a:solidFill>
                <a:latin typeface="+mn-lt"/>
                <a:sym typeface="Quicksand"/>
              </a:rPr>
              <a:t>analysis</a:t>
            </a:r>
          </a:p>
        </p:txBody>
      </p:sp>
      <p:grpSp>
        <p:nvGrpSpPr>
          <p:cNvPr id="73" name="Shape 73"/>
          <p:cNvGrpSpPr/>
          <p:nvPr/>
        </p:nvGrpSpPr>
        <p:grpSpPr>
          <a:xfrm>
            <a:off x="7365138" y="220877"/>
            <a:ext cx="1303793" cy="1350100"/>
            <a:chOff x="5961125" y="1623900"/>
            <a:chExt cx="427375" cy="448300"/>
          </a:xfrm>
        </p:grpSpPr>
        <p:sp>
          <p:nvSpPr>
            <p:cNvPr id="74" name="Shape 74"/>
            <p:cNvSpPr/>
            <p:nvPr/>
          </p:nvSpPr>
          <p:spPr>
            <a:xfrm>
              <a:off x="5961125" y="1678700"/>
              <a:ext cx="376800" cy="376800"/>
            </a:xfrm>
            <a:custGeom>
              <a:avLst/>
              <a:gdLst/>
              <a:ahLst/>
              <a:cxnLst/>
              <a:rect l="0" t="0" r="0" b="0"/>
              <a:pathLst>
                <a:path w="120000" h="120000" fill="none" extrusionOk="0">
                  <a:moveTo>
                    <a:pt x="94021" y="10665"/>
                  </a:moveTo>
                  <a:lnTo>
                    <a:pt x="94021" y="10665"/>
                  </a:lnTo>
                  <a:lnTo>
                    <a:pt x="90336" y="8150"/>
                  </a:lnTo>
                  <a:lnTo>
                    <a:pt x="86460" y="6208"/>
                  </a:lnTo>
                  <a:lnTo>
                    <a:pt x="82385" y="4274"/>
                  </a:lnTo>
                  <a:lnTo>
                    <a:pt x="78126" y="2722"/>
                  </a:lnTo>
                  <a:lnTo>
                    <a:pt x="73860" y="1559"/>
                  </a:lnTo>
                  <a:lnTo>
                    <a:pt x="69403" y="779"/>
                  </a:lnTo>
                  <a:lnTo>
                    <a:pt x="64747" y="198"/>
                  </a:lnTo>
                  <a:lnTo>
                    <a:pt x="60099" y="7"/>
                  </a:lnTo>
                  <a:lnTo>
                    <a:pt x="60099" y="7"/>
                  </a:lnTo>
                  <a:lnTo>
                    <a:pt x="56995" y="7"/>
                  </a:lnTo>
                  <a:lnTo>
                    <a:pt x="53891" y="397"/>
                  </a:lnTo>
                  <a:lnTo>
                    <a:pt x="50986" y="779"/>
                  </a:lnTo>
                  <a:lnTo>
                    <a:pt x="48081" y="1169"/>
                  </a:lnTo>
                  <a:lnTo>
                    <a:pt x="45168" y="1942"/>
                  </a:lnTo>
                  <a:lnTo>
                    <a:pt x="42263" y="2722"/>
                  </a:lnTo>
                  <a:lnTo>
                    <a:pt x="39548" y="3693"/>
                  </a:lnTo>
                  <a:lnTo>
                    <a:pt x="36834" y="4656"/>
                  </a:lnTo>
                  <a:lnTo>
                    <a:pt x="34120" y="5818"/>
                  </a:lnTo>
                  <a:lnTo>
                    <a:pt x="31597" y="7179"/>
                  </a:lnTo>
                  <a:lnTo>
                    <a:pt x="29082" y="8731"/>
                  </a:lnTo>
                  <a:lnTo>
                    <a:pt x="26559" y="10283"/>
                  </a:lnTo>
                  <a:lnTo>
                    <a:pt x="24235" y="11827"/>
                  </a:lnTo>
                  <a:lnTo>
                    <a:pt x="21911" y="13769"/>
                  </a:lnTo>
                  <a:lnTo>
                    <a:pt x="19778" y="15512"/>
                  </a:lnTo>
                  <a:lnTo>
                    <a:pt x="17645" y="17645"/>
                  </a:lnTo>
                  <a:lnTo>
                    <a:pt x="15703" y="19587"/>
                  </a:lnTo>
                  <a:lnTo>
                    <a:pt x="13769" y="21911"/>
                  </a:lnTo>
                  <a:lnTo>
                    <a:pt x="12018" y="24044"/>
                  </a:lnTo>
                  <a:lnTo>
                    <a:pt x="10275" y="26368"/>
                  </a:lnTo>
                  <a:lnTo>
                    <a:pt x="8723" y="28891"/>
                  </a:lnTo>
                  <a:lnTo>
                    <a:pt x="7370" y="31406"/>
                  </a:lnTo>
                  <a:lnTo>
                    <a:pt x="6009" y="33929"/>
                  </a:lnTo>
                  <a:lnTo>
                    <a:pt x="4847" y="36643"/>
                  </a:lnTo>
                  <a:lnTo>
                    <a:pt x="3685" y="39357"/>
                  </a:lnTo>
                  <a:lnTo>
                    <a:pt x="2714" y="42072"/>
                  </a:lnTo>
                  <a:lnTo>
                    <a:pt x="1942" y="44977"/>
                  </a:lnTo>
                  <a:lnTo>
                    <a:pt x="1361" y="47882"/>
                  </a:lnTo>
                  <a:lnTo>
                    <a:pt x="779" y="50795"/>
                  </a:lnTo>
                  <a:lnTo>
                    <a:pt x="389" y="53891"/>
                  </a:lnTo>
                  <a:lnTo>
                    <a:pt x="198" y="56804"/>
                  </a:lnTo>
                  <a:lnTo>
                    <a:pt x="0" y="59900"/>
                  </a:lnTo>
                  <a:lnTo>
                    <a:pt x="0" y="59900"/>
                  </a:lnTo>
                  <a:lnTo>
                    <a:pt x="198" y="63004"/>
                  </a:lnTo>
                  <a:lnTo>
                    <a:pt x="389" y="66108"/>
                  </a:lnTo>
                  <a:lnTo>
                    <a:pt x="779" y="69013"/>
                  </a:lnTo>
                  <a:lnTo>
                    <a:pt x="1361" y="72117"/>
                  </a:lnTo>
                  <a:lnTo>
                    <a:pt x="1942" y="75022"/>
                  </a:lnTo>
                  <a:lnTo>
                    <a:pt x="2714" y="77736"/>
                  </a:lnTo>
                  <a:lnTo>
                    <a:pt x="3685" y="80642"/>
                  </a:lnTo>
                  <a:lnTo>
                    <a:pt x="4847" y="83356"/>
                  </a:lnTo>
                  <a:lnTo>
                    <a:pt x="6009" y="85879"/>
                  </a:lnTo>
                  <a:lnTo>
                    <a:pt x="7370" y="88593"/>
                  </a:lnTo>
                  <a:lnTo>
                    <a:pt x="8723" y="91116"/>
                  </a:lnTo>
                  <a:lnTo>
                    <a:pt x="10275" y="93440"/>
                  </a:lnTo>
                  <a:lnTo>
                    <a:pt x="12018" y="95764"/>
                  </a:lnTo>
                  <a:lnTo>
                    <a:pt x="13769" y="98088"/>
                  </a:lnTo>
                  <a:lnTo>
                    <a:pt x="15703" y="100221"/>
                  </a:lnTo>
                  <a:lnTo>
                    <a:pt x="17645" y="102354"/>
                  </a:lnTo>
                  <a:lnTo>
                    <a:pt x="19778" y="104296"/>
                  </a:lnTo>
                  <a:lnTo>
                    <a:pt x="21911" y="106230"/>
                  </a:lnTo>
                  <a:lnTo>
                    <a:pt x="24235" y="107981"/>
                  </a:lnTo>
                  <a:lnTo>
                    <a:pt x="26559" y="109724"/>
                  </a:lnTo>
                  <a:lnTo>
                    <a:pt x="29082" y="111276"/>
                  </a:lnTo>
                  <a:lnTo>
                    <a:pt x="31597" y="112629"/>
                  </a:lnTo>
                  <a:lnTo>
                    <a:pt x="34120" y="113990"/>
                  </a:lnTo>
                  <a:lnTo>
                    <a:pt x="36834" y="115152"/>
                  </a:lnTo>
                  <a:lnTo>
                    <a:pt x="39548" y="116314"/>
                  </a:lnTo>
                  <a:lnTo>
                    <a:pt x="42263" y="117285"/>
                  </a:lnTo>
                  <a:lnTo>
                    <a:pt x="45168" y="118057"/>
                  </a:lnTo>
                  <a:lnTo>
                    <a:pt x="48081" y="118638"/>
                  </a:lnTo>
                  <a:lnTo>
                    <a:pt x="50986" y="119220"/>
                  </a:lnTo>
                  <a:lnTo>
                    <a:pt x="53891" y="119610"/>
                  </a:lnTo>
                  <a:lnTo>
                    <a:pt x="56995" y="119801"/>
                  </a:lnTo>
                  <a:lnTo>
                    <a:pt x="60099" y="120000"/>
                  </a:lnTo>
                  <a:lnTo>
                    <a:pt x="60099" y="120000"/>
                  </a:lnTo>
                  <a:lnTo>
                    <a:pt x="63195" y="119801"/>
                  </a:lnTo>
                  <a:lnTo>
                    <a:pt x="66108" y="119610"/>
                  </a:lnTo>
                  <a:lnTo>
                    <a:pt x="69204" y="119220"/>
                  </a:lnTo>
                  <a:lnTo>
                    <a:pt x="72117" y="118638"/>
                  </a:lnTo>
                  <a:lnTo>
                    <a:pt x="75022" y="118057"/>
                  </a:lnTo>
                  <a:lnTo>
                    <a:pt x="77927" y="117285"/>
                  </a:lnTo>
                  <a:lnTo>
                    <a:pt x="80642" y="116314"/>
                  </a:lnTo>
                  <a:lnTo>
                    <a:pt x="83356" y="115152"/>
                  </a:lnTo>
                  <a:lnTo>
                    <a:pt x="86070" y="113990"/>
                  </a:lnTo>
                  <a:lnTo>
                    <a:pt x="88593" y="112629"/>
                  </a:lnTo>
                  <a:lnTo>
                    <a:pt x="91108" y="111276"/>
                  </a:lnTo>
                  <a:lnTo>
                    <a:pt x="93631" y="109724"/>
                  </a:lnTo>
                  <a:lnTo>
                    <a:pt x="95955" y="107981"/>
                  </a:lnTo>
                  <a:lnTo>
                    <a:pt x="98279" y="106230"/>
                  </a:lnTo>
                  <a:lnTo>
                    <a:pt x="100412" y="104296"/>
                  </a:lnTo>
                  <a:lnTo>
                    <a:pt x="102545" y="102354"/>
                  </a:lnTo>
                  <a:lnTo>
                    <a:pt x="104487" y="100221"/>
                  </a:lnTo>
                  <a:lnTo>
                    <a:pt x="106421" y="98088"/>
                  </a:lnTo>
                  <a:lnTo>
                    <a:pt x="108172" y="95764"/>
                  </a:lnTo>
                  <a:lnTo>
                    <a:pt x="109716" y="93440"/>
                  </a:lnTo>
                  <a:lnTo>
                    <a:pt x="111268" y="91116"/>
                  </a:lnTo>
                  <a:lnTo>
                    <a:pt x="112820" y="88593"/>
                  </a:lnTo>
                  <a:lnTo>
                    <a:pt x="114181" y="85879"/>
                  </a:lnTo>
                  <a:lnTo>
                    <a:pt x="115343" y="83356"/>
                  </a:lnTo>
                  <a:lnTo>
                    <a:pt x="116306" y="80642"/>
                  </a:lnTo>
                  <a:lnTo>
                    <a:pt x="117277" y="77736"/>
                  </a:lnTo>
                  <a:lnTo>
                    <a:pt x="118248" y="75022"/>
                  </a:lnTo>
                  <a:lnTo>
                    <a:pt x="118830" y="72117"/>
                  </a:lnTo>
                  <a:lnTo>
                    <a:pt x="119411" y="69013"/>
                  </a:lnTo>
                  <a:lnTo>
                    <a:pt x="119801" y="66108"/>
                  </a:lnTo>
                  <a:lnTo>
                    <a:pt x="119992" y="63004"/>
                  </a:lnTo>
                  <a:lnTo>
                    <a:pt x="119992" y="59900"/>
                  </a:lnTo>
                  <a:lnTo>
                    <a:pt x="119992" y="59900"/>
                  </a:lnTo>
                  <a:lnTo>
                    <a:pt x="119801" y="55061"/>
                  </a:lnTo>
                  <a:lnTo>
                    <a:pt x="119220" y="50214"/>
                  </a:lnTo>
                  <a:lnTo>
                    <a:pt x="118248" y="45558"/>
                  </a:lnTo>
                  <a:lnTo>
                    <a:pt x="116895" y="41101"/>
                  </a:lnTo>
                  <a:lnTo>
                    <a:pt x="115343" y="36643"/>
                  </a:lnTo>
                  <a:lnTo>
                    <a:pt x="113401" y="32377"/>
                  </a:lnTo>
                  <a:lnTo>
                    <a:pt x="111077" y="28501"/>
                  </a:lnTo>
                  <a:lnTo>
                    <a:pt x="108363" y="24625"/>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75" name="Shape 75"/>
            <p:cNvSpPr/>
            <p:nvPr/>
          </p:nvSpPr>
          <p:spPr>
            <a:xfrm>
              <a:off x="6009824" y="1727425"/>
              <a:ext cx="279600" cy="279600"/>
            </a:xfrm>
            <a:custGeom>
              <a:avLst/>
              <a:gdLst/>
              <a:ahLst/>
              <a:cxnLst/>
              <a:rect l="0" t="0" r="0" b="0"/>
              <a:pathLst>
                <a:path w="120000" h="120000" fill="none" extrusionOk="0">
                  <a:moveTo>
                    <a:pt x="109277" y="25620"/>
                  </a:moveTo>
                  <a:lnTo>
                    <a:pt x="109277" y="25620"/>
                  </a:lnTo>
                  <a:lnTo>
                    <a:pt x="111627" y="29280"/>
                  </a:lnTo>
                  <a:lnTo>
                    <a:pt x="113720" y="33198"/>
                  </a:lnTo>
                  <a:lnTo>
                    <a:pt x="115556" y="37384"/>
                  </a:lnTo>
                  <a:lnTo>
                    <a:pt x="117123" y="41570"/>
                  </a:lnTo>
                  <a:lnTo>
                    <a:pt x="118432" y="46014"/>
                  </a:lnTo>
                  <a:lnTo>
                    <a:pt x="119216" y="50457"/>
                  </a:lnTo>
                  <a:lnTo>
                    <a:pt x="119999" y="55159"/>
                  </a:lnTo>
                  <a:lnTo>
                    <a:pt x="119999" y="59860"/>
                  </a:lnTo>
                  <a:lnTo>
                    <a:pt x="119999" y="59860"/>
                  </a:lnTo>
                  <a:lnTo>
                    <a:pt x="119731" y="66139"/>
                  </a:lnTo>
                  <a:lnTo>
                    <a:pt x="118948" y="72150"/>
                  </a:lnTo>
                  <a:lnTo>
                    <a:pt x="117381" y="77645"/>
                  </a:lnTo>
                  <a:lnTo>
                    <a:pt x="115288" y="83388"/>
                  </a:lnTo>
                  <a:lnTo>
                    <a:pt x="112937" y="88626"/>
                  </a:lnTo>
                  <a:lnTo>
                    <a:pt x="109803" y="93327"/>
                  </a:lnTo>
                  <a:lnTo>
                    <a:pt x="106400" y="98028"/>
                  </a:lnTo>
                  <a:lnTo>
                    <a:pt x="102483" y="102214"/>
                  </a:lnTo>
                  <a:lnTo>
                    <a:pt x="98296" y="106132"/>
                  </a:lnTo>
                  <a:lnTo>
                    <a:pt x="93595" y="109534"/>
                  </a:lnTo>
                  <a:lnTo>
                    <a:pt x="88626" y="112669"/>
                  </a:lnTo>
                  <a:lnTo>
                    <a:pt x="83398" y="115288"/>
                  </a:lnTo>
                  <a:lnTo>
                    <a:pt x="77914" y="117112"/>
                  </a:lnTo>
                  <a:lnTo>
                    <a:pt x="72161" y="118679"/>
                  </a:lnTo>
                  <a:lnTo>
                    <a:pt x="66150" y="119731"/>
                  </a:lnTo>
                  <a:lnTo>
                    <a:pt x="60139" y="119989"/>
                  </a:lnTo>
                  <a:lnTo>
                    <a:pt x="60139" y="119989"/>
                  </a:lnTo>
                  <a:lnTo>
                    <a:pt x="53860" y="119731"/>
                  </a:lnTo>
                  <a:lnTo>
                    <a:pt x="48107" y="118679"/>
                  </a:lnTo>
                  <a:lnTo>
                    <a:pt x="42354" y="117112"/>
                  </a:lnTo>
                  <a:lnTo>
                    <a:pt x="36869" y="115288"/>
                  </a:lnTo>
                  <a:lnTo>
                    <a:pt x="31642" y="112669"/>
                  </a:lnTo>
                  <a:lnTo>
                    <a:pt x="26672" y="109534"/>
                  </a:lnTo>
                  <a:lnTo>
                    <a:pt x="21971" y="106132"/>
                  </a:lnTo>
                  <a:lnTo>
                    <a:pt x="17785" y="102214"/>
                  </a:lnTo>
                  <a:lnTo>
                    <a:pt x="13867" y="98028"/>
                  </a:lnTo>
                  <a:lnTo>
                    <a:pt x="10465" y="93327"/>
                  </a:lnTo>
                  <a:lnTo>
                    <a:pt x="7330" y="88626"/>
                  </a:lnTo>
                  <a:lnTo>
                    <a:pt x="4980" y="83388"/>
                  </a:lnTo>
                  <a:lnTo>
                    <a:pt x="2887" y="77645"/>
                  </a:lnTo>
                  <a:lnTo>
                    <a:pt x="1320" y="72150"/>
                  </a:lnTo>
                  <a:lnTo>
                    <a:pt x="536" y="66139"/>
                  </a:lnTo>
                  <a:lnTo>
                    <a:pt x="10" y="59860"/>
                  </a:lnTo>
                  <a:lnTo>
                    <a:pt x="10" y="59860"/>
                  </a:lnTo>
                  <a:lnTo>
                    <a:pt x="536" y="53849"/>
                  </a:lnTo>
                  <a:lnTo>
                    <a:pt x="1320" y="47838"/>
                  </a:lnTo>
                  <a:lnTo>
                    <a:pt x="2887" y="42085"/>
                  </a:lnTo>
                  <a:lnTo>
                    <a:pt x="4980" y="36601"/>
                  </a:lnTo>
                  <a:lnTo>
                    <a:pt x="7330" y="31373"/>
                  </a:lnTo>
                  <a:lnTo>
                    <a:pt x="10465" y="26404"/>
                  </a:lnTo>
                  <a:lnTo>
                    <a:pt x="13867" y="21960"/>
                  </a:lnTo>
                  <a:lnTo>
                    <a:pt x="17785" y="17516"/>
                  </a:lnTo>
                  <a:lnTo>
                    <a:pt x="21971" y="13599"/>
                  </a:lnTo>
                  <a:lnTo>
                    <a:pt x="26672" y="10196"/>
                  </a:lnTo>
                  <a:lnTo>
                    <a:pt x="31642" y="7320"/>
                  </a:lnTo>
                  <a:lnTo>
                    <a:pt x="36869" y="4711"/>
                  </a:lnTo>
                  <a:lnTo>
                    <a:pt x="42354" y="2618"/>
                  </a:lnTo>
                  <a:lnTo>
                    <a:pt x="48107" y="1309"/>
                  </a:lnTo>
                  <a:lnTo>
                    <a:pt x="53860" y="268"/>
                  </a:lnTo>
                  <a:lnTo>
                    <a:pt x="60139" y="0"/>
                  </a:lnTo>
                  <a:lnTo>
                    <a:pt x="60139" y="0"/>
                  </a:lnTo>
                  <a:lnTo>
                    <a:pt x="64840" y="268"/>
                  </a:lnTo>
                  <a:lnTo>
                    <a:pt x="69542" y="783"/>
                  </a:lnTo>
                  <a:lnTo>
                    <a:pt x="73985" y="1567"/>
                  </a:lnTo>
                  <a:lnTo>
                    <a:pt x="78429" y="2876"/>
                  </a:lnTo>
                  <a:lnTo>
                    <a:pt x="82615" y="4443"/>
                  </a:lnTo>
                  <a:lnTo>
                    <a:pt x="86801" y="6279"/>
                  </a:lnTo>
                  <a:lnTo>
                    <a:pt x="90719" y="8372"/>
                  </a:lnTo>
                  <a:lnTo>
                    <a:pt x="94379" y="10722"/>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76" name="Shape 76"/>
            <p:cNvSpPr/>
            <p:nvPr/>
          </p:nvSpPr>
          <p:spPr>
            <a:xfrm>
              <a:off x="6107250" y="1824850"/>
              <a:ext cx="84600" cy="84600"/>
            </a:xfrm>
            <a:custGeom>
              <a:avLst/>
              <a:gdLst/>
              <a:ahLst/>
              <a:cxnLst/>
              <a:rect l="0" t="0" r="0" b="0"/>
              <a:pathLst>
                <a:path w="120000" h="120000" fill="none" extrusionOk="0">
                  <a:moveTo>
                    <a:pt x="119149" y="49190"/>
                  </a:moveTo>
                  <a:lnTo>
                    <a:pt x="119149" y="49190"/>
                  </a:lnTo>
                  <a:lnTo>
                    <a:pt x="120000" y="59539"/>
                  </a:lnTo>
                  <a:lnTo>
                    <a:pt x="120000" y="59539"/>
                  </a:lnTo>
                  <a:lnTo>
                    <a:pt x="120000" y="65599"/>
                  </a:lnTo>
                  <a:lnTo>
                    <a:pt x="119149" y="71624"/>
                  </a:lnTo>
                  <a:lnTo>
                    <a:pt x="117412" y="77684"/>
                  </a:lnTo>
                  <a:lnTo>
                    <a:pt x="115676" y="82858"/>
                  </a:lnTo>
                  <a:lnTo>
                    <a:pt x="113089" y="88033"/>
                  </a:lnTo>
                  <a:lnTo>
                    <a:pt x="110502" y="93207"/>
                  </a:lnTo>
                  <a:lnTo>
                    <a:pt x="107064" y="98381"/>
                  </a:lnTo>
                  <a:lnTo>
                    <a:pt x="102740" y="102705"/>
                  </a:lnTo>
                  <a:lnTo>
                    <a:pt x="98417" y="106178"/>
                  </a:lnTo>
                  <a:lnTo>
                    <a:pt x="94093" y="109616"/>
                  </a:lnTo>
                  <a:lnTo>
                    <a:pt x="88919" y="113089"/>
                  </a:lnTo>
                  <a:lnTo>
                    <a:pt x="83744" y="114790"/>
                  </a:lnTo>
                  <a:lnTo>
                    <a:pt x="78570" y="117377"/>
                  </a:lnTo>
                  <a:lnTo>
                    <a:pt x="72510" y="118263"/>
                  </a:lnTo>
                  <a:lnTo>
                    <a:pt x="66485" y="119964"/>
                  </a:lnTo>
                  <a:lnTo>
                    <a:pt x="60460" y="119964"/>
                  </a:lnTo>
                  <a:lnTo>
                    <a:pt x="60460" y="119964"/>
                  </a:lnTo>
                  <a:lnTo>
                    <a:pt x="54400" y="119964"/>
                  </a:lnTo>
                  <a:lnTo>
                    <a:pt x="48375" y="118263"/>
                  </a:lnTo>
                  <a:lnTo>
                    <a:pt x="42315" y="117377"/>
                  </a:lnTo>
                  <a:lnTo>
                    <a:pt x="37141" y="114790"/>
                  </a:lnTo>
                  <a:lnTo>
                    <a:pt x="31966" y="113089"/>
                  </a:lnTo>
                  <a:lnTo>
                    <a:pt x="26792" y="109616"/>
                  </a:lnTo>
                  <a:lnTo>
                    <a:pt x="22468" y="106178"/>
                  </a:lnTo>
                  <a:lnTo>
                    <a:pt x="18145" y="102705"/>
                  </a:lnTo>
                  <a:lnTo>
                    <a:pt x="13821" y="98381"/>
                  </a:lnTo>
                  <a:lnTo>
                    <a:pt x="10383" y="93207"/>
                  </a:lnTo>
                  <a:lnTo>
                    <a:pt x="7796" y="88033"/>
                  </a:lnTo>
                  <a:lnTo>
                    <a:pt x="5209" y="82858"/>
                  </a:lnTo>
                  <a:lnTo>
                    <a:pt x="2622" y="77684"/>
                  </a:lnTo>
                  <a:lnTo>
                    <a:pt x="1736" y="71624"/>
                  </a:lnTo>
                  <a:lnTo>
                    <a:pt x="886" y="65599"/>
                  </a:lnTo>
                  <a:lnTo>
                    <a:pt x="35" y="59539"/>
                  </a:lnTo>
                  <a:lnTo>
                    <a:pt x="35" y="59539"/>
                  </a:lnTo>
                  <a:lnTo>
                    <a:pt x="886" y="53514"/>
                  </a:lnTo>
                  <a:lnTo>
                    <a:pt x="1736" y="47489"/>
                  </a:lnTo>
                  <a:lnTo>
                    <a:pt x="2622" y="42279"/>
                  </a:lnTo>
                  <a:lnTo>
                    <a:pt x="5209" y="36255"/>
                  </a:lnTo>
                  <a:lnTo>
                    <a:pt x="7796" y="31080"/>
                  </a:lnTo>
                  <a:lnTo>
                    <a:pt x="10383" y="25906"/>
                  </a:lnTo>
                  <a:lnTo>
                    <a:pt x="13821" y="21582"/>
                  </a:lnTo>
                  <a:lnTo>
                    <a:pt x="18145" y="17259"/>
                  </a:lnTo>
                  <a:lnTo>
                    <a:pt x="22468" y="13821"/>
                  </a:lnTo>
                  <a:lnTo>
                    <a:pt x="26792" y="10348"/>
                  </a:lnTo>
                  <a:lnTo>
                    <a:pt x="31966" y="6910"/>
                  </a:lnTo>
                  <a:lnTo>
                    <a:pt x="37141" y="4323"/>
                  </a:lnTo>
                  <a:lnTo>
                    <a:pt x="42315" y="2587"/>
                  </a:lnTo>
                  <a:lnTo>
                    <a:pt x="48375" y="850"/>
                  </a:lnTo>
                  <a:lnTo>
                    <a:pt x="54400" y="0"/>
                  </a:lnTo>
                  <a:lnTo>
                    <a:pt x="60460" y="0"/>
                  </a:lnTo>
                  <a:lnTo>
                    <a:pt x="60460" y="0"/>
                  </a:lnTo>
                  <a:lnTo>
                    <a:pt x="70809" y="850"/>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77" name="Shape 77"/>
            <p:cNvSpPr/>
            <p:nvPr/>
          </p:nvSpPr>
          <p:spPr>
            <a:xfrm>
              <a:off x="6058550" y="1776125"/>
              <a:ext cx="182100" cy="182100"/>
            </a:xfrm>
            <a:custGeom>
              <a:avLst/>
              <a:gdLst/>
              <a:ahLst/>
              <a:cxnLst/>
              <a:rect l="0" t="0" r="0" b="0"/>
              <a:pathLst>
                <a:path w="120000" h="120000" fill="none" extrusionOk="0">
                  <a:moveTo>
                    <a:pt x="89485" y="7628"/>
                  </a:moveTo>
                  <a:lnTo>
                    <a:pt x="89485" y="7628"/>
                  </a:lnTo>
                  <a:lnTo>
                    <a:pt x="83075" y="4432"/>
                  </a:lnTo>
                  <a:lnTo>
                    <a:pt x="79467" y="3212"/>
                  </a:lnTo>
                  <a:lnTo>
                    <a:pt x="75842" y="2010"/>
                  </a:lnTo>
                  <a:lnTo>
                    <a:pt x="71838" y="1219"/>
                  </a:lnTo>
                  <a:lnTo>
                    <a:pt x="68230" y="411"/>
                  </a:lnTo>
                  <a:lnTo>
                    <a:pt x="64209" y="16"/>
                  </a:lnTo>
                  <a:lnTo>
                    <a:pt x="60205" y="16"/>
                  </a:lnTo>
                  <a:lnTo>
                    <a:pt x="60205" y="16"/>
                  </a:lnTo>
                  <a:lnTo>
                    <a:pt x="54175" y="411"/>
                  </a:lnTo>
                  <a:lnTo>
                    <a:pt x="48161" y="1219"/>
                  </a:lnTo>
                  <a:lnTo>
                    <a:pt x="42147" y="2422"/>
                  </a:lnTo>
                  <a:lnTo>
                    <a:pt x="36924" y="4827"/>
                  </a:lnTo>
                  <a:lnTo>
                    <a:pt x="31701" y="7233"/>
                  </a:lnTo>
                  <a:lnTo>
                    <a:pt x="26494" y="10034"/>
                  </a:lnTo>
                  <a:lnTo>
                    <a:pt x="22078" y="13659"/>
                  </a:lnTo>
                  <a:lnTo>
                    <a:pt x="17663" y="17663"/>
                  </a:lnTo>
                  <a:lnTo>
                    <a:pt x="13642" y="21683"/>
                  </a:lnTo>
                  <a:lnTo>
                    <a:pt x="10429" y="26494"/>
                  </a:lnTo>
                  <a:lnTo>
                    <a:pt x="7233" y="31305"/>
                  </a:lnTo>
                  <a:lnTo>
                    <a:pt x="4827" y="36528"/>
                  </a:lnTo>
                  <a:lnTo>
                    <a:pt x="2817" y="42147"/>
                  </a:lnTo>
                  <a:lnTo>
                    <a:pt x="1202" y="47766"/>
                  </a:lnTo>
                  <a:lnTo>
                    <a:pt x="411" y="53780"/>
                  </a:lnTo>
                  <a:lnTo>
                    <a:pt x="0" y="59794"/>
                  </a:lnTo>
                  <a:lnTo>
                    <a:pt x="0" y="59794"/>
                  </a:lnTo>
                  <a:lnTo>
                    <a:pt x="411" y="66219"/>
                  </a:lnTo>
                  <a:lnTo>
                    <a:pt x="1202" y="71838"/>
                  </a:lnTo>
                  <a:lnTo>
                    <a:pt x="2817" y="77852"/>
                  </a:lnTo>
                  <a:lnTo>
                    <a:pt x="4827" y="83471"/>
                  </a:lnTo>
                  <a:lnTo>
                    <a:pt x="7233" y="88694"/>
                  </a:lnTo>
                  <a:lnTo>
                    <a:pt x="10429" y="93505"/>
                  </a:lnTo>
                  <a:lnTo>
                    <a:pt x="13642" y="97921"/>
                  </a:lnTo>
                  <a:lnTo>
                    <a:pt x="17663" y="102336"/>
                  </a:lnTo>
                  <a:lnTo>
                    <a:pt x="22078" y="106357"/>
                  </a:lnTo>
                  <a:lnTo>
                    <a:pt x="26494" y="109570"/>
                  </a:lnTo>
                  <a:lnTo>
                    <a:pt x="31701" y="112766"/>
                  </a:lnTo>
                  <a:lnTo>
                    <a:pt x="36924" y="115172"/>
                  </a:lnTo>
                  <a:lnTo>
                    <a:pt x="42147" y="117182"/>
                  </a:lnTo>
                  <a:lnTo>
                    <a:pt x="48161" y="118797"/>
                  </a:lnTo>
                  <a:lnTo>
                    <a:pt x="54175" y="119588"/>
                  </a:lnTo>
                  <a:lnTo>
                    <a:pt x="60205" y="119999"/>
                  </a:lnTo>
                  <a:lnTo>
                    <a:pt x="60205" y="119999"/>
                  </a:lnTo>
                  <a:lnTo>
                    <a:pt x="66219" y="119588"/>
                  </a:lnTo>
                  <a:lnTo>
                    <a:pt x="72233" y="118797"/>
                  </a:lnTo>
                  <a:lnTo>
                    <a:pt x="77852" y="117182"/>
                  </a:lnTo>
                  <a:lnTo>
                    <a:pt x="83471" y="115172"/>
                  </a:lnTo>
                  <a:lnTo>
                    <a:pt x="88694" y="112766"/>
                  </a:lnTo>
                  <a:lnTo>
                    <a:pt x="93505" y="109570"/>
                  </a:lnTo>
                  <a:lnTo>
                    <a:pt x="98316" y="106357"/>
                  </a:lnTo>
                  <a:lnTo>
                    <a:pt x="102732" y="102336"/>
                  </a:lnTo>
                  <a:lnTo>
                    <a:pt x="106340" y="97921"/>
                  </a:lnTo>
                  <a:lnTo>
                    <a:pt x="109965" y="93505"/>
                  </a:lnTo>
                  <a:lnTo>
                    <a:pt x="112766" y="88694"/>
                  </a:lnTo>
                  <a:lnTo>
                    <a:pt x="115567" y="83471"/>
                  </a:lnTo>
                  <a:lnTo>
                    <a:pt x="117577" y="77852"/>
                  </a:lnTo>
                  <a:lnTo>
                    <a:pt x="118780" y="71838"/>
                  </a:lnTo>
                  <a:lnTo>
                    <a:pt x="119983" y="66219"/>
                  </a:lnTo>
                  <a:lnTo>
                    <a:pt x="119983" y="59794"/>
                  </a:lnTo>
                  <a:lnTo>
                    <a:pt x="119983" y="59794"/>
                  </a:lnTo>
                  <a:lnTo>
                    <a:pt x="119983" y="55790"/>
                  </a:lnTo>
                  <a:lnTo>
                    <a:pt x="119588" y="52181"/>
                  </a:lnTo>
                  <a:lnTo>
                    <a:pt x="119192" y="48161"/>
                  </a:lnTo>
                  <a:lnTo>
                    <a:pt x="117989" y="44553"/>
                  </a:lnTo>
                  <a:lnTo>
                    <a:pt x="117182" y="40944"/>
                  </a:lnTo>
                  <a:lnTo>
                    <a:pt x="115567" y="37336"/>
                  </a:lnTo>
                  <a:lnTo>
                    <a:pt x="112371" y="30514"/>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78" name="Shape 78"/>
            <p:cNvSpPr/>
            <p:nvPr/>
          </p:nvSpPr>
          <p:spPr>
            <a:xfrm>
              <a:off x="5971475" y="2001400"/>
              <a:ext cx="75000" cy="70800"/>
            </a:xfrm>
            <a:custGeom>
              <a:avLst/>
              <a:gdLst/>
              <a:ahLst/>
              <a:cxnLst/>
              <a:rect l="0" t="0" r="0" b="0"/>
              <a:pathLst>
                <a:path w="120000" h="120000" fill="none" extrusionOk="0">
                  <a:moveTo>
                    <a:pt x="58538" y="42"/>
                  </a:moveTo>
                  <a:lnTo>
                    <a:pt x="11731" y="49663"/>
                  </a:lnTo>
                  <a:lnTo>
                    <a:pt x="11731" y="49663"/>
                  </a:lnTo>
                  <a:lnTo>
                    <a:pt x="6846" y="55861"/>
                  </a:lnTo>
                  <a:lnTo>
                    <a:pt x="2962" y="63119"/>
                  </a:lnTo>
                  <a:lnTo>
                    <a:pt x="1001" y="70336"/>
                  </a:lnTo>
                  <a:lnTo>
                    <a:pt x="40" y="78613"/>
                  </a:lnTo>
                  <a:lnTo>
                    <a:pt x="1001" y="86890"/>
                  </a:lnTo>
                  <a:lnTo>
                    <a:pt x="2962" y="94106"/>
                  </a:lnTo>
                  <a:lnTo>
                    <a:pt x="6846" y="101365"/>
                  </a:lnTo>
                  <a:lnTo>
                    <a:pt x="11731" y="107562"/>
                  </a:lnTo>
                  <a:lnTo>
                    <a:pt x="11731" y="107562"/>
                  </a:lnTo>
                  <a:lnTo>
                    <a:pt x="17577" y="112741"/>
                  </a:lnTo>
                  <a:lnTo>
                    <a:pt x="24384" y="116858"/>
                  </a:lnTo>
                  <a:lnTo>
                    <a:pt x="32192" y="118938"/>
                  </a:lnTo>
                  <a:lnTo>
                    <a:pt x="39039" y="119957"/>
                  </a:lnTo>
                  <a:lnTo>
                    <a:pt x="39039" y="119957"/>
                  </a:lnTo>
                  <a:lnTo>
                    <a:pt x="46846" y="118938"/>
                  </a:lnTo>
                  <a:lnTo>
                    <a:pt x="53653" y="116858"/>
                  </a:lnTo>
                  <a:lnTo>
                    <a:pt x="60500" y="112741"/>
                  </a:lnTo>
                  <a:lnTo>
                    <a:pt x="67307" y="107562"/>
                  </a:lnTo>
                  <a:lnTo>
                    <a:pt x="114114" y="57941"/>
                  </a:lnTo>
                  <a:lnTo>
                    <a:pt x="114114" y="57941"/>
                  </a:lnTo>
                  <a:lnTo>
                    <a:pt x="119959" y="50682"/>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79" name="Shape 79"/>
            <p:cNvSpPr/>
            <p:nvPr/>
          </p:nvSpPr>
          <p:spPr>
            <a:xfrm>
              <a:off x="6253375" y="2001400"/>
              <a:ext cx="74400" cy="70800"/>
            </a:xfrm>
            <a:custGeom>
              <a:avLst/>
              <a:gdLst/>
              <a:ahLst/>
              <a:cxnLst/>
              <a:rect l="0" t="0" r="0" b="0"/>
              <a:pathLst>
                <a:path w="120000" h="120000" fill="none" extrusionOk="0">
                  <a:moveTo>
                    <a:pt x="40" y="50682"/>
                  </a:moveTo>
                  <a:lnTo>
                    <a:pt x="40" y="50682"/>
                  </a:lnTo>
                  <a:lnTo>
                    <a:pt x="4964" y="57941"/>
                  </a:lnTo>
                  <a:lnTo>
                    <a:pt x="53118" y="107562"/>
                  </a:lnTo>
                  <a:lnTo>
                    <a:pt x="53118" y="107562"/>
                  </a:lnTo>
                  <a:lnTo>
                    <a:pt x="59011" y="112741"/>
                  </a:lnTo>
                  <a:lnTo>
                    <a:pt x="65913" y="116858"/>
                  </a:lnTo>
                  <a:lnTo>
                    <a:pt x="73743" y="118938"/>
                  </a:lnTo>
                  <a:lnTo>
                    <a:pt x="80645" y="119957"/>
                  </a:lnTo>
                  <a:lnTo>
                    <a:pt x="80645" y="119957"/>
                  </a:lnTo>
                  <a:lnTo>
                    <a:pt x="88516" y="118938"/>
                  </a:lnTo>
                  <a:lnTo>
                    <a:pt x="95378" y="116858"/>
                  </a:lnTo>
                  <a:lnTo>
                    <a:pt x="102280" y="112741"/>
                  </a:lnTo>
                  <a:lnTo>
                    <a:pt x="109142" y="107562"/>
                  </a:lnTo>
                  <a:lnTo>
                    <a:pt x="109142" y="107562"/>
                  </a:lnTo>
                  <a:lnTo>
                    <a:pt x="114066" y="101365"/>
                  </a:lnTo>
                  <a:lnTo>
                    <a:pt x="117981" y="94106"/>
                  </a:lnTo>
                  <a:lnTo>
                    <a:pt x="119959" y="86890"/>
                  </a:lnTo>
                  <a:lnTo>
                    <a:pt x="119959" y="78613"/>
                  </a:lnTo>
                  <a:lnTo>
                    <a:pt x="119959" y="70336"/>
                  </a:lnTo>
                  <a:lnTo>
                    <a:pt x="117981" y="63119"/>
                  </a:lnTo>
                  <a:lnTo>
                    <a:pt x="114066" y="55861"/>
                  </a:lnTo>
                  <a:lnTo>
                    <a:pt x="109142" y="49663"/>
                  </a:lnTo>
                  <a:lnTo>
                    <a:pt x="61957" y="42"/>
                  </a:lnTo>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latin typeface="Arial"/>
                <a:ea typeface="Arial"/>
                <a:cs typeface="Arial"/>
                <a:sym typeface="Arial"/>
              </a:endParaRPr>
            </a:p>
          </p:txBody>
        </p:sp>
        <p:sp>
          <p:nvSpPr>
            <p:cNvPr id="80" name="Shape 80"/>
            <p:cNvSpPr/>
            <p:nvPr/>
          </p:nvSpPr>
          <p:spPr>
            <a:xfrm>
              <a:off x="6137700" y="1623900"/>
              <a:ext cx="250800" cy="255300"/>
            </a:xfrm>
            <a:custGeom>
              <a:avLst/>
              <a:gdLst/>
              <a:ahLst/>
              <a:cxnLst/>
              <a:rect l="0" t="0" r="0" b="0"/>
              <a:pathLst>
                <a:path w="120000" h="120000" fill="none" extrusionOk="0">
                  <a:moveTo>
                    <a:pt x="116209" y="28359"/>
                  </a:moveTo>
                  <a:lnTo>
                    <a:pt x="103689" y="26067"/>
                  </a:lnTo>
                  <a:lnTo>
                    <a:pt x="115922" y="14038"/>
                  </a:lnTo>
                  <a:lnTo>
                    <a:pt x="115922" y="14038"/>
                  </a:lnTo>
                  <a:lnTo>
                    <a:pt x="116795" y="13180"/>
                  </a:lnTo>
                  <a:lnTo>
                    <a:pt x="117369" y="12039"/>
                  </a:lnTo>
                  <a:lnTo>
                    <a:pt x="117668" y="11181"/>
                  </a:lnTo>
                  <a:lnTo>
                    <a:pt x="117668" y="10029"/>
                  </a:lnTo>
                  <a:lnTo>
                    <a:pt x="117668" y="8888"/>
                  </a:lnTo>
                  <a:lnTo>
                    <a:pt x="117369" y="7736"/>
                  </a:lnTo>
                  <a:lnTo>
                    <a:pt x="116795" y="6878"/>
                  </a:lnTo>
                  <a:lnTo>
                    <a:pt x="115922" y="6019"/>
                  </a:lnTo>
                  <a:lnTo>
                    <a:pt x="115922" y="6019"/>
                  </a:lnTo>
                  <a:lnTo>
                    <a:pt x="115049" y="5161"/>
                  </a:lnTo>
                  <a:lnTo>
                    <a:pt x="114176" y="4597"/>
                  </a:lnTo>
                  <a:lnTo>
                    <a:pt x="113004" y="4303"/>
                  </a:lnTo>
                  <a:lnTo>
                    <a:pt x="111844" y="4303"/>
                  </a:lnTo>
                  <a:lnTo>
                    <a:pt x="110672" y="4303"/>
                  </a:lnTo>
                  <a:lnTo>
                    <a:pt x="109799" y="4597"/>
                  </a:lnTo>
                  <a:lnTo>
                    <a:pt x="108639" y="5161"/>
                  </a:lnTo>
                  <a:lnTo>
                    <a:pt x="107766" y="6019"/>
                  </a:lnTo>
                  <a:lnTo>
                    <a:pt x="94074" y="19482"/>
                  </a:lnTo>
                  <a:lnTo>
                    <a:pt x="94074" y="19482"/>
                  </a:lnTo>
                  <a:lnTo>
                    <a:pt x="93488" y="17483"/>
                  </a:lnTo>
                  <a:lnTo>
                    <a:pt x="90869" y="3727"/>
                  </a:lnTo>
                  <a:lnTo>
                    <a:pt x="90869" y="3727"/>
                  </a:lnTo>
                  <a:lnTo>
                    <a:pt x="90582" y="2304"/>
                  </a:lnTo>
                  <a:lnTo>
                    <a:pt x="89997" y="1152"/>
                  </a:lnTo>
                  <a:lnTo>
                    <a:pt x="89411" y="587"/>
                  </a:lnTo>
                  <a:lnTo>
                    <a:pt x="88538" y="11"/>
                  </a:lnTo>
                  <a:lnTo>
                    <a:pt x="87665" y="11"/>
                  </a:lnTo>
                  <a:lnTo>
                    <a:pt x="86505" y="293"/>
                  </a:lnTo>
                  <a:lnTo>
                    <a:pt x="85632" y="870"/>
                  </a:lnTo>
                  <a:lnTo>
                    <a:pt x="84460" y="1728"/>
                  </a:lnTo>
                  <a:lnTo>
                    <a:pt x="64956" y="20623"/>
                  </a:lnTo>
                  <a:lnTo>
                    <a:pt x="64956" y="20623"/>
                  </a:lnTo>
                  <a:lnTo>
                    <a:pt x="64071" y="21775"/>
                  </a:lnTo>
                  <a:lnTo>
                    <a:pt x="63198" y="23209"/>
                  </a:lnTo>
                  <a:lnTo>
                    <a:pt x="62325" y="24926"/>
                  </a:lnTo>
                  <a:lnTo>
                    <a:pt x="61751" y="26360"/>
                  </a:lnTo>
                  <a:lnTo>
                    <a:pt x="61452" y="28077"/>
                  </a:lnTo>
                  <a:lnTo>
                    <a:pt x="61165" y="29794"/>
                  </a:lnTo>
                  <a:lnTo>
                    <a:pt x="61165" y="31510"/>
                  </a:lnTo>
                  <a:lnTo>
                    <a:pt x="61165" y="32945"/>
                  </a:lnTo>
                  <a:lnTo>
                    <a:pt x="63784" y="46690"/>
                  </a:lnTo>
                  <a:lnTo>
                    <a:pt x="63784" y="46690"/>
                  </a:lnTo>
                  <a:lnTo>
                    <a:pt x="64370" y="48689"/>
                  </a:lnTo>
                  <a:lnTo>
                    <a:pt x="1757" y="110264"/>
                  </a:lnTo>
                  <a:lnTo>
                    <a:pt x="1757" y="110264"/>
                  </a:lnTo>
                  <a:lnTo>
                    <a:pt x="872" y="111122"/>
                  </a:lnTo>
                  <a:lnTo>
                    <a:pt x="298" y="112263"/>
                  </a:lnTo>
                  <a:lnTo>
                    <a:pt x="0" y="113403"/>
                  </a:lnTo>
                  <a:lnTo>
                    <a:pt x="0" y="114262"/>
                  </a:lnTo>
                  <a:lnTo>
                    <a:pt x="0" y="115414"/>
                  </a:lnTo>
                  <a:lnTo>
                    <a:pt x="298" y="116554"/>
                  </a:lnTo>
                  <a:lnTo>
                    <a:pt x="872" y="117413"/>
                  </a:lnTo>
                  <a:lnTo>
                    <a:pt x="1757" y="118271"/>
                  </a:lnTo>
                  <a:lnTo>
                    <a:pt x="1757" y="118271"/>
                  </a:lnTo>
                  <a:lnTo>
                    <a:pt x="2630" y="119141"/>
                  </a:lnTo>
                  <a:lnTo>
                    <a:pt x="3503" y="119706"/>
                  </a:lnTo>
                  <a:lnTo>
                    <a:pt x="4663" y="120000"/>
                  </a:lnTo>
                  <a:lnTo>
                    <a:pt x="5835" y="120000"/>
                  </a:lnTo>
                  <a:lnTo>
                    <a:pt x="5835" y="120000"/>
                  </a:lnTo>
                  <a:lnTo>
                    <a:pt x="6995" y="120000"/>
                  </a:lnTo>
                  <a:lnTo>
                    <a:pt x="7868" y="119706"/>
                  </a:lnTo>
                  <a:lnTo>
                    <a:pt x="9028" y="119141"/>
                  </a:lnTo>
                  <a:lnTo>
                    <a:pt x="9901" y="118271"/>
                  </a:lnTo>
                  <a:lnTo>
                    <a:pt x="73985" y="55567"/>
                  </a:lnTo>
                  <a:lnTo>
                    <a:pt x="86505" y="57566"/>
                  </a:lnTo>
                  <a:lnTo>
                    <a:pt x="86505" y="57566"/>
                  </a:lnTo>
                  <a:lnTo>
                    <a:pt x="87964" y="57860"/>
                  </a:lnTo>
                  <a:lnTo>
                    <a:pt x="89710" y="57860"/>
                  </a:lnTo>
                  <a:lnTo>
                    <a:pt x="91168" y="57566"/>
                  </a:lnTo>
                  <a:lnTo>
                    <a:pt x="92914" y="57001"/>
                  </a:lnTo>
                  <a:lnTo>
                    <a:pt x="94660" y="56425"/>
                  </a:lnTo>
                  <a:lnTo>
                    <a:pt x="96119" y="55849"/>
                  </a:lnTo>
                  <a:lnTo>
                    <a:pt x="97566" y="54991"/>
                  </a:lnTo>
                  <a:lnTo>
                    <a:pt x="98738" y="53850"/>
                  </a:lnTo>
                  <a:lnTo>
                    <a:pt x="118254" y="34661"/>
                  </a:lnTo>
                  <a:lnTo>
                    <a:pt x="118254" y="34661"/>
                  </a:lnTo>
                  <a:lnTo>
                    <a:pt x="119127" y="33803"/>
                  </a:lnTo>
                  <a:lnTo>
                    <a:pt x="119701" y="32651"/>
                  </a:lnTo>
                  <a:lnTo>
                    <a:pt x="120000" y="31793"/>
                  </a:lnTo>
                  <a:lnTo>
                    <a:pt x="119701" y="30652"/>
                  </a:lnTo>
                  <a:lnTo>
                    <a:pt x="119414" y="30076"/>
                  </a:lnTo>
                  <a:lnTo>
                    <a:pt x="118541" y="29218"/>
                  </a:lnTo>
                  <a:lnTo>
                    <a:pt x="117369" y="28641"/>
                  </a:lnTo>
                  <a:lnTo>
                    <a:pt x="116209" y="28359"/>
                  </a:lnTo>
                  <a:lnTo>
                    <a:pt x="116209" y="28359"/>
                  </a:lnTo>
                  <a:close/>
                </a:path>
              </a:pathLst>
            </a:custGeom>
            <a:noFill/>
            <a:ln w="285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1" i="0" u="none" strike="noStrike" cap="none">
                <a:solidFill>
                  <a:srgbClr val="EFD7AE"/>
                </a:solidFill>
                <a:highlight>
                  <a:srgbClr val="FFFF00"/>
                </a:highlight>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340" y="1863090"/>
            <a:ext cx="4015825" cy="3594737"/>
          </a:xfrm>
          <a:prstGeom prst="rect">
            <a:avLst/>
          </a:prstGeom>
        </p:spPr>
      </p:pic>
      <p:pic>
        <p:nvPicPr>
          <p:cNvPr id="6" name="Content Placeholder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65810" y="1863090"/>
            <a:ext cx="4080510" cy="3594737"/>
          </a:xfrm>
          <a:prstGeom prst="rect">
            <a:avLst/>
          </a:prstGeom>
        </p:spPr>
      </p:pic>
      <p:sp>
        <p:nvSpPr>
          <p:cNvPr id="5" name="TextBox 4"/>
          <p:cNvSpPr txBox="1"/>
          <p:nvPr/>
        </p:nvSpPr>
        <p:spPr>
          <a:xfrm>
            <a:off x="1242930" y="657817"/>
            <a:ext cx="1210588"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itchFamily="34" charset="-122"/>
                <a:ea typeface="微软雅黑" pitchFamily="34" charset="-122"/>
              </a:rPr>
              <a:t>数据探索</a:t>
            </a:r>
            <a:endParaRPr lang="en-US" sz="20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861397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56927941"/>
              </p:ext>
            </p:extLst>
          </p:nvPr>
        </p:nvGraphicFramePr>
        <p:xfrm>
          <a:off x="771580" y="1234440"/>
          <a:ext cx="3528392" cy="424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938456" y="1464688"/>
            <a:ext cx="896352" cy="3813910"/>
            <a:chOff x="778436" y="893053"/>
            <a:chExt cx="896352" cy="3302943"/>
          </a:xfrm>
        </p:grpSpPr>
        <p:sp>
          <p:nvSpPr>
            <p:cNvPr id="4" name="TextBox 3"/>
            <p:cNvSpPr txBox="1"/>
            <p:nvPr/>
          </p:nvSpPr>
          <p:spPr>
            <a:xfrm>
              <a:off x="778436" y="893053"/>
              <a:ext cx="327334" cy="400110"/>
            </a:xfrm>
            <a:prstGeom prst="rect">
              <a:avLst/>
            </a:prstGeom>
            <a:noFill/>
          </p:spPr>
          <p:txBody>
            <a:bodyPr wrap="none" rtlCol="0">
              <a:spAutoFit/>
            </a:bodyPr>
            <a:lstStyle/>
            <a:p>
              <a:r>
                <a:rPr lang="en-US" altLang="zh-CN" sz="2000" dirty="0"/>
                <a:t>1</a:t>
              </a:r>
              <a:endParaRPr lang="en-US" sz="2000" dirty="0"/>
            </a:p>
          </p:txBody>
        </p:sp>
        <p:sp>
          <p:nvSpPr>
            <p:cNvPr id="6" name="TextBox 5"/>
            <p:cNvSpPr txBox="1"/>
            <p:nvPr/>
          </p:nvSpPr>
          <p:spPr>
            <a:xfrm>
              <a:off x="1169148" y="1481256"/>
              <a:ext cx="327334" cy="400110"/>
            </a:xfrm>
            <a:prstGeom prst="rect">
              <a:avLst/>
            </a:prstGeom>
            <a:noFill/>
          </p:spPr>
          <p:txBody>
            <a:bodyPr wrap="none" rtlCol="0">
              <a:spAutoFit/>
            </a:bodyPr>
            <a:lstStyle/>
            <a:p>
              <a:r>
                <a:rPr lang="en-US" altLang="zh-CN" sz="2000" dirty="0"/>
                <a:t>2</a:t>
              </a:r>
              <a:endParaRPr lang="en-US" sz="2000" dirty="0"/>
            </a:p>
          </p:txBody>
        </p:sp>
        <p:sp>
          <p:nvSpPr>
            <p:cNvPr id="10" name="TextBox 9"/>
            <p:cNvSpPr txBox="1"/>
            <p:nvPr/>
          </p:nvSpPr>
          <p:spPr>
            <a:xfrm>
              <a:off x="1347454" y="2057320"/>
              <a:ext cx="327334" cy="400110"/>
            </a:xfrm>
            <a:prstGeom prst="rect">
              <a:avLst/>
            </a:prstGeom>
            <a:noFill/>
          </p:spPr>
          <p:txBody>
            <a:bodyPr wrap="none" rtlCol="0">
              <a:spAutoFit/>
            </a:bodyPr>
            <a:lstStyle/>
            <a:p>
              <a:r>
                <a:rPr lang="en-US" altLang="zh-CN" sz="2000" dirty="0"/>
                <a:t>3</a:t>
              </a:r>
              <a:endParaRPr lang="en-US" sz="2000" dirty="0"/>
            </a:p>
          </p:txBody>
        </p:sp>
        <p:sp>
          <p:nvSpPr>
            <p:cNvPr id="11" name="TextBox 10"/>
            <p:cNvSpPr txBox="1"/>
            <p:nvPr/>
          </p:nvSpPr>
          <p:spPr>
            <a:xfrm>
              <a:off x="1324594" y="2643283"/>
              <a:ext cx="327334" cy="400110"/>
            </a:xfrm>
            <a:prstGeom prst="rect">
              <a:avLst/>
            </a:prstGeom>
            <a:noFill/>
          </p:spPr>
          <p:txBody>
            <a:bodyPr wrap="none" rtlCol="0">
              <a:spAutoFit/>
            </a:bodyPr>
            <a:lstStyle/>
            <a:p>
              <a:r>
                <a:rPr lang="en-US" altLang="zh-CN" sz="2000" dirty="0"/>
                <a:t>4</a:t>
              </a:r>
              <a:endParaRPr lang="en-US" sz="2000" dirty="0"/>
            </a:p>
          </p:txBody>
        </p:sp>
        <p:sp>
          <p:nvSpPr>
            <p:cNvPr id="12" name="TextBox 11"/>
            <p:cNvSpPr txBox="1"/>
            <p:nvPr/>
          </p:nvSpPr>
          <p:spPr>
            <a:xfrm>
              <a:off x="1169148" y="3219822"/>
              <a:ext cx="327334" cy="400110"/>
            </a:xfrm>
            <a:prstGeom prst="rect">
              <a:avLst/>
            </a:prstGeom>
            <a:noFill/>
          </p:spPr>
          <p:txBody>
            <a:bodyPr wrap="none" rtlCol="0">
              <a:spAutoFit/>
            </a:bodyPr>
            <a:lstStyle/>
            <a:p>
              <a:r>
                <a:rPr lang="en-US" altLang="zh-CN" sz="2000" dirty="0"/>
                <a:t>5</a:t>
              </a:r>
              <a:endParaRPr lang="en-US" sz="2000" dirty="0"/>
            </a:p>
          </p:txBody>
        </p:sp>
        <p:sp>
          <p:nvSpPr>
            <p:cNvPr id="13" name="TextBox 12"/>
            <p:cNvSpPr txBox="1"/>
            <p:nvPr/>
          </p:nvSpPr>
          <p:spPr>
            <a:xfrm>
              <a:off x="801296" y="3795886"/>
              <a:ext cx="327334" cy="400110"/>
            </a:xfrm>
            <a:prstGeom prst="rect">
              <a:avLst/>
            </a:prstGeom>
            <a:noFill/>
          </p:spPr>
          <p:txBody>
            <a:bodyPr wrap="none" rtlCol="0">
              <a:spAutoFit/>
            </a:bodyPr>
            <a:lstStyle/>
            <a:p>
              <a:r>
                <a:rPr lang="en-US" altLang="zh-CN" sz="2000" dirty="0"/>
                <a:t>6</a:t>
              </a:r>
              <a:endParaRPr lang="en-US" sz="2000" dirty="0"/>
            </a:p>
          </p:txBody>
        </p:sp>
      </p:grpSp>
      <p:sp>
        <p:nvSpPr>
          <p:cNvPr id="15" name="TextBox 14"/>
          <p:cNvSpPr txBox="1"/>
          <p:nvPr/>
        </p:nvSpPr>
        <p:spPr>
          <a:xfrm>
            <a:off x="1242930" y="657817"/>
            <a:ext cx="1210588" cy="400110"/>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变量关系</a:t>
            </a:r>
            <a:endParaRPr lang="en-US" sz="2000" b="1" dirty="0">
              <a:solidFill>
                <a:schemeClr val="tx1">
                  <a:lumMod val="65000"/>
                  <a:lumOff val="35000"/>
                </a:schemeClr>
              </a:solidFill>
              <a:latin typeface="微软雅黑" pitchFamily="34" charset="-122"/>
              <a:ea typeface="微软雅黑" pitchFamily="34" charset="-122"/>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2679" y="1260446"/>
            <a:ext cx="4624187" cy="4591402"/>
          </a:xfrm>
          <a:prstGeom prst="rect">
            <a:avLst/>
          </a:prstGeom>
        </p:spPr>
      </p:pic>
    </p:spTree>
    <p:extLst>
      <p:ext uri="{BB962C8B-B14F-4D97-AF65-F5344CB8AC3E}">
        <p14:creationId xmlns:p14="http://schemas.microsoft.com/office/powerpoint/2010/main" val="465883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圆角矩形 1"/>
          <p:cNvSpPr/>
          <p:nvPr/>
        </p:nvSpPr>
        <p:spPr>
          <a:xfrm>
            <a:off x="1735603" y="3694089"/>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2127778" y="4142628"/>
            <a:ext cx="825899" cy="826056"/>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圆角矩形 1"/>
          <p:cNvSpPr/>
          <p:nvPr/>
        </p:nvSpPr>
        <p:spPr>
          <a:xfrm flipV="1">
            <a:off x="3097894" y="2778601"/>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3490069" y="2389003"/>
            <a:ext cx="825899" cy="826056"/>
          </a:xfrm>
          <a:prstGeom prst="ellipse">
            <a:avLst/>
          </a:prstGeom>
          <a:solidFill>
            <a:schemeClr val="accent2"/>
          </a:solidFill>
          <a:ln w="635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圆角矩形 1"/>
          <p:cNvSpPr/>
          <p:nvPr/>
        </p:nvSpPr>
        <p:spPr>
          <a:xfrm>
            <a:off x="4464048" y="3694089"/>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4856224" y="4142628"/>
            <a:ext cx="825899" cy="826056"/>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圆角矩形 1"/>
          <p:cNvSpPr/>
          <p:nvPr/>
        </p:nvSpPr>
        <p:spPr>
          <a:xfrm flipV="1">
            <a:off x="5823499" y="2778601"/>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6215674" y="2389003"/>
            <a:ext cx="825899" cy="826056"/>
          </a:xfrm>
          <a:prstGeom prst="ellipse">
            <a:avLst/>
          </a:prstGeom>
          <a:solidFill>
            <a:schemeClr val="accent4"/>
          </a:solidFill>
          <a:ln w="63500" cap="flat" cmpd="sng" algn="ctr">
            <a:noFill/>
            <a:prstDash val="solid"/>
          </a:ln>
          <a:effectLst/>
        </p:spPr>
        <p:txBody>
          <a:bodyPr lIns="65001" tIns="32500" rIns="65001" bIns="32500" rtlCol="0" anchor="ctr"/>
          <a:lstStyle/>
          <a:p>
            <a:pPr algn="ctr">
              <a:lnSpc>
                <a:spcPct val="120000"/>
              </a:lnSpc>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474562" y="3695504"/>
            <a:ext cx="8677348" cy="45719"/>
          </a:xfrm>
          <a:prstGeom prst="rect">
            <a:avLst/>
          </a:prstGeom>
          <a:solidFill>
            <a:schemeClr val="accent4"/>
          </a:solidFill>
          <a:ln w="25400" cap="flat" cmpd="sng" algn="ctr">
            <a:noFill/>
            <a:prstDash val="solid"/>
          </a:ln>
          <a:effectLst/>
        </p:spPr>
        <p:txBody>
          <a:bodyPr rot="0" spcFirstLastPara="0" vertOverflow="overflow" horzOverflow="overflow" vert="horz" wrap="square" lIns="68539" tIns="34269" rIns="68539" bIns="34269" numCol="1" spcCol="0" rtlCol="0" fromWordArt="0" anchor="ctr" anchorCtr="0" forceAA="0" compatLnSpc="1">
            <a:prstTxWarp prst="textNoShape">
              <a:avLst/>
            </a:prstTxWarp>
            <a:noAutofit/>
          </a:bodyPr>
          <a:lstStyle/>
          <a:p>
            <a:pPr algn="ctr">
              <a:lnSpc>
                <a:spcPct val="120000"/>
              </a:lnSpc>
              <a:defRPr/>
            </a:pPr>
            <a:endParaRPr lang="en-US" sz="1799"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flipH="1">
            <a:off x="2182191" y="4293097"/>
            <a:ext cx="707707" cy="434967"/>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统一</a:t>
            </a:r>
            <a:endParaRPr lang="en-US" altLang="zh-CN" sz="1000" b="0" dirty="0">
              <a:solidFill>
                <a:schemeClr val="bg1"/>
              </a:solidFill>
              <a:latin typeface="Arial" panose="020B0604020202020204" pitchFamily="34" charset="0"/>
              <a:cs typeface="+mn-ea"/>
              <a:sym typeface="Arial" panose="020B0604020202020204" pitchFamily="34" charset="0"/>
            </a:endParaRPr>
          </a:p>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数据类型</a:t>
            </a:r>
          </a:p>
        </p:txBody>
      </p:sp>
      <p:sp>
        <p:nvSpPr>
          <p:cNvPr id="30" name="TextBox 29"/>
          <p:cNvSpPr txBox="1"/>
          <p:nvPr/>
        </p:nvSpPr>
        <p:spPr>
          <a:xfrm flipH="1">
            <a:off x="3544483" y="2449328"/>
            <a:ext cx="707707" cy="619633"/>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分割</a:t>
            </a:r>
            <a:endParaRPr lang="en-US" altLang="zh-CN" sz="1000" b="0" dirty="0">
              <a:solidFill>
                <a:schemeClr val="bg1"/>
              </a:solidFill>
              <a:latin typeface="Arial" panose="020B0604020202020204" pitchFamily="34" charset="0"/>
              <a:cs typeface="+mn-ea"/>
              <a:sym typeface="Arial" panose="020B0604020202020204" pitchFamily="34" charset="0"/>
            </a:endParaRPr>
          </a:p>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训练集</a:t>
            </a:r>
            <a:endParaRPr lang="en-US" altLang="zh-CN" sz="1000" b="0" dirty="0">
              <a:solidFill>
                <a:schemeClr val="bg1"/>
              </a:solidFill>
              <a:latin typeface="Arial" panose="020B0604020202020204" pitchFamily="34" charset="0"/>
              <a:cs typeface="+mn-ea"/>
              <a:sym typeface="Arial" panose="020B0604020202020204" pitchFamily="34" charset="0"/>
            </a:endParaRPr>
          </a:p>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测试集</a:t>
            </a:r>
          </a:p>
        </p:txBody>
      </p:sp>
      <p:sp>
        <p:nvSpPr>
          <p:cNvPr id="31" name="TextBox 30"/>
          <p:cNvSpPr txBox="1"/>
          <p:nvPr/>
        </p:nvSpPr>
        <p:spPr>
          <a:xfrm flipH="1">
            <a:off x="6270088" y="2662223"/>
            <a:ext cx="707707" cy="250301"/>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拟合模型</a:t>
            </a:r>
          </a:p>
        </p:txBody>
      </p:sp>
      <p:sp>
        <p:nvSpPr>
          <p:cNvPr id="32" name="TextBox 31"/>
          <p:cNvSpPr txBox="1"/>
          <p:nvPr/>
        </p:nvSpPr>
        <p:spPr>
          <a:xfrm flipH="1">
            <a:off x="4910637" y="4415848"/>
            <a:ext cx="707707" cy="250301"/>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选择变量</a:t>
            </a:r>
          </a:p>
        </p:txBody>
      </p:sp>
      <p:grpSp>
        <p:nvGrpSpPr>
          <p:cNvPr id="2" name="Group 1"/>
          <p:cNvGrpSpPr/>
          <p:nvPr/>
        </p:nvGrpSpPr>
        <p:grpSpPr>
          <a:xfrm>
            <a:off x="1233005" y="2567704"/>
            <a:ext cx="1186625" cy="1092331"/>
            <a:chOff x="1141746" y="1738956"/>
            <a:chExt cx="1658544" cy="1092331"/>
          </a:xfrm>
        </p:grpSpPr>
        <p:sp>
          <p:nvSpPr>
            <p:cNvPr id="85" name="TextBox 23"/>
            <p:cNvSpPr txBox="1"/>
            <p:nvPr/>
          </p:nvSpPr>
          <p:spPr>
            <a:xfrm>
              <a:off x="1141746" y="2026988"/>
              <a:ext cx="1658544" cy="804299"/>
            </a:xfrm>
            <a:prstGeom prst="rect">
              <a:avLst/>
            </a:prstGeom>
            <a:noFill/>
          </p:spPr>
          <p:txBody>
            <a:bodyPr wrap="square" lIns="65001" tIns="32500" rIns="65001" bIns="32500" rtlCol="0">
              <a:spAutoFit/>
            </a:bodyPr>
            <a:lstStyle/>
            <a:p>
              <a:pPr>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将干净数据中的名词性变量值转化为区间变量值，比如性别男＝</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0</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，女＝</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1</a:t>
              </a:r>
            </a:p>
          </p:txBody>
        </p:sp>
        <p:sp>
          <p:nvSpPr>
            <p:cNvPr id="86" name="TextBox 24"/>
            <p:cNvSpPr txBox="1"/>
            <p:nvPr/>
          </p:nvSpPr>
          <p:spPr>
            <a:xfrm>
              <a:off x="1141747" y="1738956"/>
              <a:ext cx="1474014"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统一数据类型</a:t>
              </a:r>
            </a:p>
          </p:txBody>
        </p:sp>
      </p:grpSp>
      <p:sp>
        <p:nvSpPr>
          <p:cNvPr id="33" name="TextBox 32"/>
          <p:cNvSpPr txBox="1"/>
          <p:nvPr/>
        </p:nvSpPr>
        <p:spPr>
          <a:xfrm>
            <a:off x="1115616" y="1249016"/>
            <a:ext cx="2513830" cy="400110"/>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离职预测</a:t>
            </a:r>
            <a:r>
              <a:rPr lang="en-US" altLang="zh-CN" sz="2000" b="1" dirty="0">
                <a:solidFill>
                  <a:schemeClr val="tx1">
                    <a:lumMod val="65000"/>
                    <a:lumOff val="35000"/>
                  </a:schemeClr>
                </a:solidFill>
                <a:latin typeface="微软雅黑" pitchFamily="34" charset="-122"/>
                <a:ea typeface="微软雅黑" pitchFamily="34" charset="-122"/>
              </a:rPr>
              <a:t>—</a:t>
            </a:r>
            <a:r>
              <a:rPr lang="zh-CN" altLang="en-US" sz="2000" b="1" dirty="0">
                <a:solidFill>
                  <a:schemeClr val="tx1">
                    <a:lumMod val="65000"/>
                    <a:lumOff val="35000"/>
                  </a:schemeClr>
                </a:solidFill>
                <a:latin typeface="微软雅黑" pitchFamily="34" charset="-122"/>
                <a:ea typeface="微软雅黑" pitchFamily="34" charset="-122"/>
              </a:rPr>
              <a:t>逻辑回归</a:t>
            </a:r>
            <a:endParaRPr lang="en-US" sz="2000" b="1" dirty="0">
              <a:solidFill>
                <a:schemeClr val="tx1">
                  <a:lumMod val="65000"/>
                  <a:lumOff val="35000"/>
                </a:schemeClr>
              </a:solidFill>
              <a:latin typeface="微软雅黑" pitchFamily="34" charset="-122"/>
              <a:ea typeface="微软雅黑" pitchFamily="34" charset="-122"/>
            </a:endParaRPr>
          </a:p>
        </p:txBody>
      </p:sp>
      <p:grpSp>
        <p:nvGrpSpPr>
          <p:cNvPr id="34" name="Group 33"/>
          <p:cNvGrpSpPr/>
          <p:nvPr/>
        </p:nvGrpSpPr>
        <p:grpSpPr>
          <a:xfrm>
            <a:off x="3413746" y="3717033"/>
            <a:ext cx="1014239" cy="1092331"/>
            <a:chOff x="1141746" y="1738956"/>
            <a:chExt cx="1568485" cy="1092331"/>
          </a:xfrm>
        </p:grpSpPr>
        <p:sp>
          <p:nvSpPr>
            <p:cNvPr id="35" name="TextBox 23"/>
            <p:cNvSpPr txBox="1"/>
            <p:nvPr/>
          </p:nvSpPr>
          <p:spPr>
            <a:xfrm>
              <a:off x="1141746" y="2026988"/>
              <a:ext cx="1568485" cy="804299"/>
            </a:xfrm>
            <a:prstGeom prst="rect">
              <a:avLst/>
            </a:prstGeom>
            <a:noFill/>
          </p:spPr>
          <p:txBody>
            <a:bodyPr wrap="square" lIns="65001" tIns="32500" rIns="65001" bIns="32500" rtlCol="0">
              <a:spAutoFit/>
            </a:bodyPr>
            <a:lstStyle/>
            <a:p>
              <a:pPr algn="just">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将数据集按照</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7:3</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的比例分割为训练集和测试集。</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36" name="TextBox 24"/>
            <p:cNvSpPr txBox="1"/>
            <p:nvPr/>
          </p:nvSpPr>
          <p:spPr>
            <a:xfrm>
              <a:off x="1141748" y="1738956"/>
              <a:ext cx="1464813"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分割数据集</a:t>
              </a:r>
            </a:p>
          </p:txBody>
        </p:sp>
      </p:grpSp>
      <p:grpSp>
        <p:nvGrpSpPr>
          <p:cNvPr id="40" name="Group 39"/>
          <p:cNvGrpSpPr/>
          <p:nvPr/>
        </p:nvGrpSpPr>
        <p:grpSpPr>
          <a:xfrm>
            <a:off x="4745482" y="2546641"/>
            <a:ext cx="1014238" cy="1092331"/>
            <a:chOff x="1141746" y="1738956"/>
            <a:chExt cx="1568485" cy="1092331"/>
          </a:xfrm>
        </p:grpSpPr>
        <p:sp>
          <p:nvSpPr>
            <p:cNvPr id="41" name="TextBox 23"/>
            <p:cNvSpPr txBox="1"/>
            <p:nvPr/>
          </p:nvSpPr>
          <p:spPr>
            <a:xfrm>
              <a:off x="1141746" y="2026988"/>
              <a:ext cx="1568485" cy="804299"/>
            </a:xfrm>
            <a:prstGeom prst="rect">
              <a:avLst/>
            </a:prstGeom>
            <a:noFill/>
          </p:spPr>
          <p:txBody>
            <a:bodyPr wrap="square" lIns="65001" tIns="32500" rIns="65001" bIns="32500" rtlCol="0">
              <a:spAutoFit/>
            </a:bodyPr>
            <a:lstStyle/>
            <a:p>
              <a:pPr algn="just">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选择干净数据中所有格式为</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int64</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的变量，排除无用变量。</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42" name="TextBox 24"/>
            <p:cNvSpPr txBox="1"/>
            <p:nvPr/>
          </p:nvSpPr>
          <p:spPr>
            <a:xfrm>
              <a:off x="1141748" y="1738956"/>
              <a:ext cx="1298721"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选择变量</a:t>
              </a:r>
            </a:p>
          </p:txBody>
        </p:sp>
      </p:grpSp>
      <p:grpSp>
        <p:nvGrpSpPr>
          <p:cNvPr id="43" name="Group 42"/>
          <p:cNvGrpSpPr/>
          <p:nvPr/>
        </p:nvGrpSpPr>
        <p:grpSpPr>
          <a:xfrm>
            <a:off x="6783527" y="3717033"/>
            <a:ext cx="1186625" cy="1092331"/>
            <a:chOff x="1141746" y="1738956"/>
            <a:chExt cx="1658544" cy="1092331"/>
          </a:xfrm>
        </p:grpSpPr>
        <p:sp>
          <p:nvSpPr>
            <p:cNvPr id="44" name="TextBox 23"/>
            <p:cNvSpPr txBox="1"/>
            <p:nvPr/>
          </p:nvSpPr>
          <p:spPr>
            <a:xfrm>
              <a:off x="1141746" y="2026988"/>
              <a:ext cx="1658544" cy="804299"/>
            </a:xfrm>
            <a:prstGeom prst="rect">
              <a:avLst/>
            </a:prstGeom>
            <a:noFill/>
          </p:spPr>
          <p:txBody>
            <a:bodyPr wrap="square" lIns="65001" tIns="32500" rIns="65001" bIns="32500" rtlCol="0">
              <a:spAutoFit/>
            </a:bodyPr>
            <a:lstStyle/>
            <a:p>
              <a:pPr>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使用训练集进行逻辑回归，得到拟合后的模型，并对模型结果进行评价。</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45" name="TextBox 24"/>
            <p:cNvSpPr txBox="1"/>
            <p:nvPr/>
          </p:nvSpPr>
          <p:spPr>
            <a:xfrm>
              <a:off x="1141747" y="1738956"/>
              <a:ext cx="1303735"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拟合模型</a:t>
              </a:r>
            </a:p>
          </p:txBody>
        </p:sp>
      </p:grpSp>
    </p:spTree>
    <p:extLst>
      <p:ext uri="{BB962C8B-B14F-4D97-AF65-F5344CB8AC3E}">
        <p14:creationId xmlns:p14="http://schemas.microsoft.com/office/powerpoint/2010/main" val="588411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250" fill="hold"/>
                                        <p:tgtEl>
                                          <p:spTgt spid="21"/>
                                        </p:tgtEl>
                                        <p:attrNameLst>
                                          <p:attrName>ppt_x</p:attrName>
                                        </p:attrNameLst>
                                      </p:cBhvr>
                                      <p:tavLst>
                                        <p:tav tm="0">
                                          <p:val>
                                            <p:strVal val="#ppt_x"/>
                                          </p:val>
                                        </p:tav>
                                        <p:tav tm="100000">
                                          <p:val>
                                            <p:strVal val="#ppt_x"/>
                                          </p:val>
                                        </p:tav>
                                      </p:tavLst>
                                    </p:anim>
                                    <p:anim calcmode="lin" valueType="num">
                                      <p:cBhvr additive="base">
                                        <p:cTn id="17" dur="250" fill="hold"/>
                                        <p:tgtEl>
                                          <p:spTgt spid="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250" fill="hold"/>
                                        <p:tgtEl>
                                          <p:spTgt spid="29"/>
                                        </p:tgtEl>
                                        <p:attrNameLst>
                                          <p:attrName>ppt_x</p:attrName>
                                        </p:attrNameLst>
                                      </p:cBhvr>
                                      <p:tavLst>
                                        <p:tav tm="0">
                                          <p:val>
                                            <p:strVal val="#ppt_x"/>
                                          </p:val>
                                        </p:tav>
                                        <p:tav tm="100000">
                                          <p:val>
                                            <p:strVal val="#ppt_x"/>
                                          </p:val>
                                        </p:tav>
                                      </p:tavLst>
                                    </p:anim>
                                    <p:anim calcmode="lin" valueType="num">
                                      <p:cBhvr additive="base">
                                        <p:cTn id="21" dur="25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250" fill="hold"/>
                                        <p:tgtEl>
                                          <p:spTgt spid="22"/>
                                        </p:tgtEl>
                                        <p:attrNameLst>
                                          <p:attrName>ppt_x</p:attrName>
                                        </p:attrNameLst>
                                      </p:cBhvr>
                                      <p:tavLst>
                                        <p:tav tm="0">
                                          <p:val>
                                            <p:strVal val="#ppt_x"/>
                                          </p:val>
                                        </p:tav>
                                        <p:tav tm="100000">
                                          <p:val>
                                            <p:strVal val="#ppt_x"/>
                                          </p:val>
                                        </p:tav>
                                      </p:tavLst>
                                    </p:anim>
                                    <p:anim calcmode="lin" valueType="num">
                                      <p:cBhvr additive="base">
                                        <p:cTn id="26" dur="25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750"/>
                            </p:stCondLst>
                            <p:childTnLst>
                              <p:par>
                                <p:cTn id="28" presetID="2"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250" fill="hold"/>
                                        <p:tgtEl>
                                          <p:spTgt spid="23"/>
                                        </p:tgtEl>
                                        <p:attrNameLst>
                                          <p:attrName>ppt_x</p:attrName>
                                        </p:attrNameLst>
                                      </p:cBhvr>
                                      <p:tavLst>
                                        <p:tav tm="0">
                                          <p:val>
                                            <p:strVal val="#ppt_x"/>
                                          </p:val>
                                        </p:tav>
                                        <p:tav tm="100000">
                                          <p:val>
                                            <p:strVal val="#ppt_x"/>
                                          </p:val>
                                        </p:tav>
                                      </p:tavLst>
                                    </p:anim>
                                    <p:anim calcmode="lin" valueType="num">
                                      <p:cBhvr additive="base">
                                        <p:cTn id="31" dur="250" fill="hold"/>
                                        <p:tgtEl>
                                          <p:spTgt spid="2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250" fill="hold"/>
                                        <p:tgtEl>
                                          <p:spTgt spid="30"/>
                                        </p:tgtEl>
                                        <p:attrNameLst>
                                          <p:attrName>ppt_x</p:attrName>
                                        </p:attrNameLst>
                                      </p:cBhvr>
                                      <p:tavLst>
                                        <p:tav tm="0">
                                          <p:val>
                                            <p:strVal val="#ppt_x"/>
                                          </p:val>
                                        </p:tav>
                                        <p:tav tm="100000">
                                          <p:val>
                                            <p:strVal val="#ppt_x"/>
                                          </p:val>
                                        </p:tav>
                                      </p:tavLst>
                                    </p:anim>
                                    <p:anim calcmode="lin" valueType="num">
                                      <p:cBhvr additive="base">
                                        <p:cTn id="35" dur="250" fill="hold"/>
                                        <p:tgtEl>
                                          <p:spTgt spid="30"/>
                                        </p:tgtEl>
                                        <p:attrNameLst>
                                          <p:attrName>ppt_y</p:attrName>
                                        </p:attrNameLst>
                                      </p:cBhvr>
                                      <p:tavLst>
                                        <p:tav tm="0">
                                          <p:val>
                                            <p:strVal val="0-#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50" fill="hold"/>
                                        <p:tgtEl>
                                          <p:spTgt spid="24"/>
                                        </p:tgtEl>
                                        <p:attrNameLst>
                                          <p:attrName>ppt_x</p:attrName>
                                        </p:attrNameLst>
                                      </p:cBhvr>
                                      <p:tavLst>
                                        <p:tav tm="0">
                                          <p:val>
                                            <p:strVal val="#ppt_x"/>
                                          </p:val>
                                        </p:tav>
                                        <p:tav tm="100000">
                                          <p:val>
                                            <p:strVal val="#ppt_x"/>
                                          </p:val>
                                        </p:tav>
                                      </p:tavLst>
                                    </p:anim>
                                    <p:anim calcmode="lin" valueType="num">
                                      <p:cBhvr additive="base">
                                        <p:cTn id="40" dur="25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50" fill="hold"/>
                                        <p:tgtEl>
                                          <p:spTgt spid="25"/>
                                        </p:tgtEl>
                                        <p:attrNameLst>
                                          <p:attrName>ppt_x</p:attrName>
                                        </p:attrNameLst>
                                      </p:cBhvr>
                                      <p:tavLst>
                                        <p:tav tm="0">
                                          <p:val>
                                            <p:strVal val="#ppt_x"/>
                                          </p:val>
                                        </p:tav>
                                        <p:tav tm="100000">
                                          <p:val>
                                            <p:strVal val="#ppt_x"/>
                                          </p:val>
                                        </p:tav>
                                      </p:tavLst>
                                    </p:anim>
                                    <p:anim calcmode="lin" valueType="num">
                                      <p:cBhvr additive="base">
                                        <p:cTn id="44" dur="25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250" fill="hold"/>
                                        <p:tgtEl>
                                          <p:spTgt spid="32"/>
                                        </p:tgtEl>
                                        <p:attrNameLst>
                                          <p:attrName>ppt_x</p:attrName>
                                        </p:attrNameLst>
                                      </p:cBhvr>
                                      <p:tavLst>
                                        <p:tav tm="0">
                                          <p:val>
                                            <p:strVal val="#ppt_x"/>
                                          </p:val>
                                        </p:tav>
                                        <p:tav tm="100000">
                                          <p:val>
                                            <p:strVal val="#ppt_x"/>
                                          </p:val>
                                        </p:tav>
                                      </p:tavLst>
                                    </p:anim>
                                    <p:anim calcmode="lin" valueType="num">
                                      <p:cBhvr additive="base">
                                        <p:cTn id="48" dur="250" fill="hold"/>
                                        <p:tgtEl>
                                          <p:spTgt spid="32"/>
                                        </p:tgtEl>
                                        <p:attrNameLst>
                                          <p:attrName>ppt_y</p:attrName>
                                        </p:attrNameLst>
                                      </p:cBhvr>
                                      <p:tavLst>
                                        <p:tav tm="0">
                                          <p:val>
                                            <p:strVal val="1+#ppt_h/2"/>
                                          </p:val>
                                        </p:tav>
                                        <p:tav tm="100000">
                                          <p:val>
                                            <p:strVal val="#ppt_y"/>
                                          </p:val>
                                        </p:tav>
                                      </p:tavLst>
                                    </p:anim>
                                  </p:childTnLst>
                                </p:cTn>
                              </p:par>
                            </p:childTnLst>
                          </p:cTn>
                        </p:par>
                        <p:par>
                          <p:cTn id="49" fill="hold">
                            <p:stCondLst>
                              <p:cond delay="1250"/>
                            </p:stCondLst>
                            <p:childTnLst>
                              <p:par>
                                <p:cTn id="50" presetID="2" presetClass="entr" presetSubtype="1"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250" fill="hold"/>
                                        <p:tgtEl>
                                          <p:spTgt spid="26"/>
                                        </p:tgtEl>
                                        <p:attrNameLst>
                                          <p:attrName>ppt_x</p:attrName>
                                        </p:attrNameLst>
                                      </p:cBhvr>
                                      <p:tavLst>
                                        <p:tav tm="0">
                                          <p:val>
                                            <p:strVal val="#ppt_x"/>
                                          </p:val>
                                        </p:tav>
                                        <p:tav tm="100000">
                                          <p:val>
                                            <p:strVal val="#ppt_x"/>
                                          </p:val>
                                        </p:tav>
                                      </p:tavLst>
                                    </p:anim>
                                    <p:anim calcmode="lin" valueType="num">
                                      <p:cBhvr additive="base">
                                        <p:cTn id="53" dur="250" fill="hold"/>
                                        <p:tgtEl>
                                          <p:spTgt spid="26"/>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250" fill="hold"/>
                                        <p:tgtEl>
                                          <p:spTgt spid="27"/>
                                        </p:tgtEl>
                                        <p:attrNameLst>
                                          <p:attrName>ppt_x</p:attrName>
                                        </p:attrNameLst>
                                      </p:cBhvr>
                                      <p:tavLst>
                                        <p:tav tm="0">
                                          <p:val>
                                            <p:strVal val="#ppt_x"/>
                                          </p:val>
                                        </p:tav>
                                        <p:tav tm="100000">
                                          <p:val>
                                            <p:strVal val="#ppt_x"/>
                                          </p:val>
                                        </p:tav>
                                      </p:tavLst>
                                    </p:anim>
                                    <p:anim calcmode="lin" valueType="num">
                                      <p:cBhvr additive="base">
                                        <p:cTn id="57" dur="250" fill="hold"/>
                                        <p:tgtEl>
                                          <p:spTgt spid="2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250" fill="hold"/>
                                        <p:tgtEl>
                                          <p:spTgt spid="31"/>
                                        </p:tgtEl>
                                        <p:attrNameLst>
                                          <p:attrName>ppt_x</p:attrName>
                                        </p:attrNameLst>
                                      </p:cBhvr>
                                      <p:tavLst>
                                        <p:tav tm="0">
                                          <p:val>
                                            <p:strVal val="#ppt_x"/>
                                          </p:val>
                                        </p:tav>
                                        <p:tav tm="100000">
                                          <p:val>
                                            <p:strVal val="#ppt_x"/>
                                          </p:val>
                                        </p:tav>
                                      </p:tavLst>
                                    </p:anim>
                                    <p:anim calcmode="lin" valueType="num">
                                      <p:cBhvr additive="base">
                                        <p:cTn id="61" dur="250" fill="hold"/>
                                        <p:tgtEl>
                                          <p:spTgt spid="31"/>
                                        </p:tgtEl>
                                        <p:attrNameLst>
                                          <p:attrName>ppt_y</p:attrName>
                                        </p:attrNameLst>
                                      </p:cBhvr>
                                      <p:tavLst>
                                        <p:tav tm="0">
                                          <p:val>
                                            <p:strVal val="0-#ppt_h/2"/>
                                          </p:val>
                                        </p:tav>
                                        <p:tav tm="100000">
                                          <p:val>
                                            <p:strVal val="#ppt_y"/>
                                          </p:val>
                                        </p:tav>
                                      </p:tavLst>
                                    </p:anim>
                                  </p:childTnLst>
                                </p:cTn>
                              </p:par>
                            </p:childTnLst>
                          </p:cTn>
                        </p:par>
                        <p:par>
                          <p:cTn id="62" fill="hold">
                            <p:stCondLst>
                              <p:cond delay="1500"/>
                            </p:stCondLst>
                            <p:childTnLst>
                              <p:par>
                                <p:cTn id="63" presetID="42"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par>
                          <p:cTn id="68" fill="hold">
                            <p:stCondLst>
                              <p:cond delay="2500"/>
                            </p:stCondLst>
                            <p:childTnLst>
                              <p:par>
                                <p:cTn id="69" presetID="42" presetClass="entr" presetSubtype="0"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2" presetClass="entr" presetSubtype="0" fill="hold" nodeType="after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1000"/>
                                        <p:tgtEl>
                                          <p:spTgt spid="40"/>
                                        </p:tgtEl>
                                      </p:cBhvr>
                                    </p:animEffect>
                                    <p:anim calcmode="lin" valueType="num">
                                      <p:cBhvr>
                                        <p:cTn id="78" dur="1000" fill="hold"/>
                                        <p:tgtEl>
                                          <p:spTgt spid="40"/>
                                        </p:tgtEl>
                                        <p:attrNameLst>
                                          <p:attrName>ppt_x</p:attrName>
                                        </p:attrNameLst>
                                      </p:cBhvr>
                                      <p:tavLst>
                                        <p:tav tm="0">
                                          <p:val>
                                            <p:strVal val="#ppt_x"/>
                                          </p:val>
                                        </p:tav>
                                        <p:tav tm="100000">
                                          <p:val>
                                            <p:strVal val="#ppt_x"/>
                                          </p:val>
                                        </p:tav>
                                      </p:tavLst>
                                    </p:anim>
                                    <p:anim calcmode="lin" valueType="num">
                                      <p:cBhvr>
                                        <p:cTn id="79" dur="1000" fill="hold"/>
                                        <p:tgtEl>
                                          <p:spTgt spid="40"/>
                                        </p:tgtEl>
                                        <p:attrNameLst>
                                          <p:attrName>ppt_y</p:attrName>
                                        </p:attrNameLst>
                                      </p:cBhvr>
                                      <p:tavLst>
                                        <p:tav tm="0">
                                          <p:val>
                                            <p:strVal val="#ppt_y+.1"/>
                                          </p:val>
                                        </p:tav>
                                        <p:tav tm="100000">
                                          <p:val>
                                            <p:strVal val="#ppt_y"/>
                                          </p:val>
                                        </p:tav>
                                      </p:tavLst>
                                    </p:anim>
                                  </p:childTnLst>
                                </p:cTn>
                              </p:par>
                            </p:childTnLst>
                          </p:cTn>
                        </p:par>
                        <p:par>
                          <p:cTn id="80" fill="hold">
                            <p:stCondLst>
                              <p:cond delay="4500"/>
                            </p:stCondLst>
                            <p:childTnLst>
                              <p:par>
                                <p:cTn id="81" presetID="42" presetClass="entr" presetSubtype="0" fill="hold"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p:cNvSpPr/>
          <p:nvPr/>
        </p:nvSpPr>
        <p:spPr>
          <a:xfrm>
            <a:off x="6078532" y="2945683"/>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70%</a:t>
            </a:r>
          </a:p>
        </p:txBody>
      </p:sp>
      <p:sp>
        <p:nvSpPr>
          <p:cNvPr id="82" name="Rectangle 81"/>
          <p:cNvSpPr/>
          <p:nvPr/>
        </p:nvSpPr>
        <p:spPr>
          <a:xfrm>
            <a:off x="6078532" y="4040806"/>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40%</a:t>
            </a:r>
          </a:p>
        </p:txBody>
      </p:sp>
      <p:sp>
        <p:nvSpPr>
          <p:cNvPr id="83" name="Rectangle 82"/>
          <p:cNvSpPr/>
          <p:nvPr/>
        </p:nvSpPr>
        <p:spPr>
          <a:xfrm>
            <a:off x="5508113" y="3491156"/>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t>
            </a:r>
          </a:p>
        </p:txBody>
      </p:sp>
      <p:sp>
        <p:nvSpPr>
          <p:cNvPr id="69" name="Content Placeholder 2"/>
          <p:cNvSpPr txBox="1">
            <a:spLocks/>
          </p:cNvSpPr>
          <p:nvPr/>
        </p:nvSpPr>
        <p:spPr>
          <a:xfrm>
            <a:off x="259283" y="1049383"/>
            <a:ext cx="2180340" cy="268847"/>
          </a:xfrm>
          <a:prstGeom prst="rect">
            <a:avLst/>
          </a:prstGeom>
        </p:spPr>
        <p:txBody>
          <a:bodyPr vert="horz" lIns="68552" tIns="34276" rIns="68552" bIns="3427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endParaRPr 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30" y="1969096"/>
            <a:ext cx="4098338" cy="3725648"/>
          </a:xfrm>
          <a:prstGeom prst="rect">
            <a:avLst/>
          </a:prstGeom>
        </p:spPr>
      </p:pic>
      <p:sp>
        <p:nvSpPr>
          <p:cNvPr id="75" name="TextBox 74"/>
          <p:cNvSpPr txBox="1"/>
          <p:nvPr/>
        </p:nvSpPr>
        <p:spPr>
          <a:xfrm>
            <a:off x="1115616" y="1249016"/>
            <a:ext cx="2513830" cy="400110"/>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离职预测</a:t>
            </a:r>
            <a:r>
              <a:rPr lang="en-US" altLang="zh-CN" sz="2000" b="1" dirty="0">
                <a:solidFill>
                  <a:schemeClr val="tx1">
                    <a:lumMod val="65000"/>
                    <a:lumOff val="35000"/>
                  </a:schemeClr>
                </a:solidFill>
                <a:latin typeface="微软雅黑" pitchFamily="34" charset="-122"/>
                <a:ea typeface="微软雅黑" pitchFamily="34" charset="-122"/>
              </a:rPr>
              <a:t>—</a:t>
            </a:r>
            <a:r>
              <a:rPr lang="zh-CN" altLang="en-US" sz="2000" b="1" dirty="0">
                <a:solidFill>
                  <a:schemeClr val="tx1">
                    <a:lumMod val="65000"/>
                    <a:lumOff val="35000"/>
                  </a:schemeClr>
                </a:solidFill>
                <a:latin typeface="微软雅黑" pitchFamily="34" charset="-122"/>
                <a:ea typeface="微软雅黑" pitchFamily="34" charset="-122"/>
              </a:rPr>
              <a:t>逻辑回归</a:t>
            </a:r>
            <a:endParaRPr lang="en-US" sz="2000" b="1" dirty="0">
              <a:solidFill>
                <a:schemeClr val="tx1">
                  <a:lumMod val="65000"/>
                  <a:lumOff val="35000"/>
                </a:schemeClr>
              </a:solidFill>
              <a:latin typeface="微软雅黑" pitchFamily="34" charset="-122"/>
              <a:ea typeface="微软雅黑" pitchFamily="34" charset="-122"/>
            </a:endParaRPr>
          </a:p>
        </p:txBody>
      </p:sp>
      <p:grpSp>
        <p:nvGrpSpPr>
          <p:cNvPr id="30" name="Group 29"/>
          <p:cNvGrpSpPr/>
          <p:nvPr/>
        </p:nvGrpSpPr>
        <p:grpSpPr>
          <a:xfrm>
            <a:off x="4643766" y="1969096"/>
            <a:ext cx="3997667" cy="3116089"/>
            <a:chOff x="4643765" y="1111845"/>
            <a:chExt cx="3997667" cy="3116089"/>
          </a:xfrm>
        </p:grpSpPr>
        <p:grpSp>
          <p:nvGrpSpPr>
            <p:cNvPr id="7" name="Group 49"/>
            <p:cNvGrpSpPr/>
            <p:nvPr/>
          </p:nvGrpSpPr>
          <p:grpSpPr>
            <a:xfrm flipH="1">
              <a:off x="6444208" y="2361819"/>
              <a:ext cx="492755" cy="569971"/>
              <a:chOff x="1817688" y="3025777"/>
              <a:chExt cx="658813" cy="742896"/>
            </a:xfrm>
            <a:solidFill>
              <a:schemeClr val="bg1">
                <a:lumMod val="65000"/>
              </a:schemeClr>
            </a:solidFill>
          </p:grpSpPr>
          <p:sp>
            <p:nvSpPr>
              <p:cNvPr id="51" name="Freeform 101"/>
              <p:cNvSpPr>
                <a:spLocks/>
              </p:cNvSpPr>
              <p:nvPr/>
            </p:nvSpPr>
            <p:spPr bwMode="auto">
              <a:xfrm>
                <a:off x="1833563" y="3025777"/>
                <a:ext cx="642938" cy="422275"/>
              </a:xfrm>
              <a:custGeom>
                <a:avLst/>
                <a:gdLst/>
                <a:ahLst/>
                <a:cxnLst>
                  <a:cxn ang="0">
                    <a:pos x="13" y="253"/>
                  </a:cxn>
                  <a:cxn ang="0">
                    <a:pos x="277" y="135"/>
                  </a:cxn>
                  <a:cxn ang="0">
                    <a:pos x="323" y="227"/>
                  </a:cxn>
                  <a:cxn ang="0">
                    <a:pos x="343" y="227"/>
                  </a:cxn>
                  <a:cxn ang="0">
                    <a:pos x="286" y="0"/>
                  </a:cxn>
                  <a:cxn ang="0">
                    <a:pos x="255" y="63"/>
                  </a:cxn>
                  <a:cxn ang="0">
                    <a:pos x="267" y="103"/>
                  </a:cxn>
                  <a:cxn ang="0">
                    <a:pos x="0" y="226"/>
                  </a:cxn>
                  <a:cxn ang="0">
                    <a:pos x="13" y="253"/>
                  </a:cxn>
                </a:cxnLst>
                <a:rect l="0" t="0" r="r" b="b"/>
                <a:pathLst>
                  <a:path w="386" h="253">
                    <a:moveTo>
                      <a:pt x="13" y="253"/>
                    </a:moveTo>
                    <a:cubicBezTo>
                      <a:pt x="277" y="135"/>
                      <a:pt x="277" y="135"/>
                      <a:pt x="277" y="135"/>
                    </a:cubicBezTo>
                    <a:cubicBezTo>
                      <a:pt x="323" y="227"/>
                      <a:pt x="323" y="227"/>
                      <a:pt x="323" y="227"/>
                    </a:cubicBezTo>
                    <a:cubicBezTo>
                      <a:pt x="323" y="227"/>
                      <a:pt x="329" y="243"/>
                      <a:pt x="343" y="227"/>
                    </a:cubicBezTo>
                    <a:cubicBezTo>
                      <a:pt x="343" y="227"/>
                      <a:pt x="386" y="45"/>
                      <a:pt x="286" y="0"/>
                    </a:cubicBezTo>
                    <a:cubicBezTo>
                      <a:pt x="255" y="63"/>
                      <a:pt x="255" y="63"/>
                      <a:pt x="255" y="63"/>
                    </a:cubicBezTo>
                    <a:cubicBezTo>
                      <a:pt x="267" y="103"/>
                      <a:pt x="267" y="103"/>
                      <a:pt x="267" y="103"/>
                    </a:cubicBezTo>
                    <a:cubicBezTo>
                      <a:pt x="0" y="226"/>
                      <a:pt x="0" y="226"/>
                      <a:pt x="0" y="226"/>
                    </a:cubicBezTo>
                    <a:lnTo>
                      <a:pt x="13" y="253"/>
                    </a:lnTo>
                    <a:close/>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02"/>
              <p:cNvSpPr>
                <a:spLocks/>
              </p:cNvSpPr>
              <p:nvPr/>
            </p:nvSpPr>
            <p:spPr bwMode="auto">
              <a:xfrm>
                <a:off x="2384425" y="3405189"/>
                <a:ext cx="1588" cy="250825"/>
              </a:xfrm>
              <a:custGeom>
                <a:avLst/>
                <a:gdLst/>
                <a:ahLst/>
                <a:cxnLst>
                  <a:cxn ang="0">
                    <a:pos x="0" y="0"/>
                  </a:cxn>
                  <a:cxn ang="0">
                    <a:pos x="0" y="158"/>
                  </a:cxn>
                  <a:cxn ang="0">
                    <a:pos x="0" y="0"/>
                  </a:cxn>
                </a:cxnLst>
                <a:rect l="0" t="0" r="r" b="b"/>
                <a:pathLst>
                  <a:path h="158">
                    <a:moveTo>
                      <a:pt x="0" y="0"/>
                    </a:moveTo>
                    <a:lnTo>
                      <a:pt x="0" y="158"/>
                    </a:lnTo>
                    <a:lnTo>
                      <a:pt x="0" y="0"/>
                    </a:lnTo>
                    <a:close/>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Line 103"/>
              <p:cNvSpPr>
                <a:spLocks noChangeShapeType="1"/>
              </p:cNvSpPr>
              <p:nvPr/>
            </p:nvSpPr>
            <p:spPr bwMode="auto">
              <a:xfrm>
                <a:off x="2384425" y="3405189"/>
                <a:ext cx="1588" cy="250825"/>
              </a:xfrm>
              <a:prstGeom prst="line">
                <a:avLst/>
              </a:prstGeom>
              <a:grpFill/>
              <a:ln w="9525">
                <a:noFill/>
                <a:round/>
                <a:headEnd/>
                <a:tailEnd/>
              </a:ln>
            </p:spPr>
            <p:txBody>
              <a:bodyPr vert="horz" wrap="square" lIns="99181" tIns="49591" rIns="99181" bIns="49591" numCol="1" anchor="t" anchorCtr="0" compatLnSpc="1">
                <a:prstTxWarp prst="textNoShape">
                  <a:avLst/>
                </a:prstTxWarp>
              </a:bodyPr>
              <a:lstStyle/>
              <a:p>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Rectangle 104"/>
              <p:cNvSpPr>
                <a:spLocks noChangeArrowheads="1"/>
              </p:cNvSpPr>
              <p:nvPr/>
            </p:nvSpPr>
            <p:spPr bwMode="auto">
              <a:xfrm>
                <a:off x="2376488" y="3405189"/>
                <a:ext cx="15875" cy="250825"/>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05"/>
              <p:cNvSpPr>
                <a:spLocks/>
              </p:cNvSpPr>
              <p:nvPr/>
            </p:nvSpPr>
            <p:spPr bwMode="auto">
              <a:xfrm>
                <a:off x="2003425" y="3173414"/>
                <a:ext cx="119063" cy="490538"/>
              </a:xfrm>
              <a:custGeom>
                <a:avLst/>
                <a:gdLst/>
                <a:ahLst/>
                <a:cxnLst>
                  <a:cxn ang="0">
                    <a:pos x="5" y="294"/>
                  </a:cxn>
                  <a:cxn ang="0">
                    <a:pos x="4" y="294"/>
                  </a:cxn>
                  <a:cxn ang="0">
                    <a:pos x="0" y="288"/>
                  </a:cxn>
                  <a:cxn ang="0">
                    <a:pos x="61" y="4"/>
                  </a:cxn>
                  <a:cxn ang="0">
                    <a:pos x="67" y="0"/>
                  </a:cxn>
                  <a:cxn ang="0">
                    <a:pos x="71" y="6"/>
                  </a:cxn>
                  <a:cxn ang="0">
                    <a:pos x="10" y="291"/>
                  </a:cxn>
                  <a:cxn ang="0">
                    <a:pos x="5" y="294"/>
                  </a:cxn>
                </a:cxnLst>
                <a:rect l="0" t="0" r="r" b="b"/>
                <a:pathLst>
                  <a:path w="71" h="294">
                    <a:moveTo>
                      <a:pt x="5" y="294"/>
                    </a:moveTo>
                    <a:cubicBezTo>
                      <a:pt x="4" y="294"/>
                      <a:pt x="4" y="294"/>
                      <a:pt x="4" y="294"/>
                    </a:cubicBezTo>
                    <a:cubicBezTo>
                      <a:pt x="1" y="294"/>
                      <a:pt x="0" y="291"/>
                      <a:pt x="0" y="288"/>
                    </a:cubicBezTo>
                    <a:cubicBezTo>
                      <a:pt x="61" y="4"/>
                      <a:pt x="61" y="4"/>
                      <a:pt x="61" y="4"/>
                    </a:cubicBezTo>
                    <a:cubicBezTo>
                      <a:pt x="62" y="1"/>
                      <a:pt x="64" y="0"/>
                      <a:pt x="67" y="0"/>
                    </a:cubicBezTo>
                    <a:cubicBezTo>
                      <a:pt x="70" y="1"/>
                      <a:pt x="71" y="4"/>
                      <a:pt x="71" y="6"/>
                    </a:cubicBezTo>
                    <a:cubicBezTo>
                      <a:pt x="10" y="291"/>
                      <a:pt x="10" y="291"/>
                      <a:pt x="10" y="291"/>
                    </a:cubicBezTo>
                    <a:cubicBezTo>
                      <a:pt x="9" y="293"/>
                      <a:pt x="7" y="294"/>
                      <a:pt x="5" y="29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06"/>
              <p:cNvSpPr>
                <a:spLocks/>
              </p:cNvSpPr>
              <p:nvPr/>
            </p:nvSpPr>
            <p:spPr bwMode="auto">
              <a:xfrm>
                <a:off x="2106613" y="3176589"/>
                <a:ext cx="133350" cy="490538"/>
              </a:xfrm>
              <a:custGeom>
                <a:avLst/>
                <a:gdLst/>
                <a:ahLst/>
                <a:cxnLst>
                  <a:cxn ang="0">
                    <a:pos x="75" y="294"/>
                  </a:cxn>
                  <a:cxn ang="0">
                    <a:pos x="70" y="290"/>
                  </a:cxn>
                  <a:cxn ang="0">
                    <a:pos x="0" y="7"/>
                  </a:cxn>
                  <a:cxn ang="0">
                    <a:pos x="4" y="1"/>
                  </a:cxn>
                  <a:cxn ang="0">
                    <a:pos x="10" y="4"/>
                  </a:cxn>
                  <a:cxn ang="0">
                    <a:pos x="79" y="288"/>
                  </a:cxn>
                  <a:cxn ang="0">
                    <a:pos x="76" y="294"/>
                  </a:cxn>
                  <a:cxn ang="0">
                    <a:pos x="75" y="294"/>
                  </a:cxn>
                </a:cxnLst>
                <a:rect l="0" t="0" r="r" b="b"/>
                <a:pathLst>
                  <a:path w="80" h="294">
                    <a:moveTo>
                      <a:pt x="75" y="294"/>
                    </a:moveTo>
                    <a:cubicBezTo>
                      <a:pt x="72" y="294"/>
                      <a:pt x="70" y="292"/>
                      <a:pt x="70" y="290"/>
                    </a:cubicBezTo>
                    <a:cubicBezTo>
                      <a:pt x="0" y="7"/>
                      <a:pt x="0" y="7"/>
                      <a:pt x="0" y="7"/>
                    </a:cubicBezTo>
                    <a:cubicBezTo>
                      <a:pt x="0" y="4"/>
                      <a:pt x="1" y="1"/>
                      <a:pt x="4" y="1"/>
                    </a:cubicBezTo>
                    <a:cubicBezTo>
                      <a:pt x="7" y="0"/>
                      <a:pt x="9" y="2"/>
                      <a:pt x="10" y="4"/>
                    </a:cubicBezTo>
                    <a:cubicBezTo>
                      <a:pt x="79" y="288"/>
                      <a:pt x="79" y="288"/>
                      <a:pt x="79" y="288"/>
                    </a:cubicBezTo>
                    <a:cubicBezTo>
                      <a:pt x="80" y="290"/>
                      <a:pt x="78" y="293"/>
                      <a:pt x="76" y="294"/>
                    </a:cubicBezTo>
                    <a:cubicBezTo>
                      <a:pt x="75" y="294"/>
                      <a:pt x="75" y="294"/>
                      <a:pt x="75" y="29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107"/>
              <p:cNvSpPr>
                <a:spLocks noChangeArrowheads="1"/>
              </p:cNvSpPr>
              <p:nvPr/>
            </p:nvSpPr>
            <p:spPr bwMode="auto">
              <a:xfrm>
                <a:off x="1885950" y="3408364"/>
                <a:ext cx="15875" cy="141288"/>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08"/>
              <p:cNvSpPr>
                <a:spLocks/>
              </p:cNvSpPr>
              <p:nvPr/>
            </p:nvSpPr>
            <p:spPr bwMode="auto">
              <a:xfrm>
                <a:off x="2017713" y="3432176"/>
                <a:ext cx="169863" cy="238125"/>
              </a:xfrm>
              <a:custGeom>
                <a:avLst/>
                <a:gdLst/>
                <a:ahLst/>
                <a:cxnLst>
                  <a:cxn ang="0">
                    <a:pos x="6" y="143"/>
                  </a:cxn>
                  <a:cxn ang="0">
                    <a:pos x="3" y="142"/>
                  </a:cxn>
                  <a:cxn ang="0">
                    <a:pos x="2" y="135"/>
                  </a:cxn>
                  <a:cxn ang="0">
                    <a:pos x="92" y="3"/>
                  </a:cxn>
                  <a:cxn ang="0">
                    <a:pos x="99" y="1"/>
                  </a:cxn>
                  <a:cxn ang="0">
                    <a:pos x="100" y="8"/>
                  </a:cxn>
                  <a:cxn ang="0">
                    <a:pos x="10" y="141"/>
                  </a:cxn>
                  <a:cxn ang="0">
                    <a:pos x="6" y="143"/>
                  </a:cxn>
                </a:cxnLst>
                <a:rect l="0" t="0" r="r" b="b"/>
                <a:pathLst>
                  <a:path w="102" h="143">
                    <a:moveTo>
                      <a:pt x="6" y="143"/>
                    </a:moveTo>
                    <a:cubicBezTo>
                      <a:pt x="5" y="143"/>
                      <a:pt x="4" y="143"/>
                      <a:pt x="3" y="142"/>
                    </a:cubicBezTo>
                    <a:cubicBezTo>
                      <a:pt x="1" y="141"/>
                      <a:pt x="0" y="138"/>
                      <a:pt x="2" y="135"/>
                    </a:cubicBezTo>
                    <a:cubicBezTo>
                      <a:pt x="92" y="3"/>
                      <a:pt x="92" y="3"/>
                      <a:pt x="92" y="3"/>
                    </a:cubicBezTo>
                    <a:cubicBezTo>
                      <a:pt x="93" y="0"/>
                      <a:pt x="96" y="0"/>
                      <a:pt x="99" y="1"/>
                    </a:cubicBezTo>
                    <a:cubicBezTo>
                      <a:pt x="101" y="3"/>
                      <a:pt x="102" y="6"/>
                      <a:pt x="100" y="8"/>
                    </a:cubicBezTo>
                    <a:cubicBezTo>
                      <a:pt x="10" y="141"/>
                      <a:pt x="10" y="141"/>
                      <a:pt x="10" y="141"/>
                    </a:cubicBezTo>
                    <a:cubicBezTo>
                      <a:pt x="9" y="142"/>
                      <a:pt x="8" y="143"/>
                      <a:pt x="6" y="143"/>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109"/>
              <p:cNvSpPr>
                <a:spLocks/>
              </p:cNvSpPr>
              <p:nvPr/>
            </p:nvSpPr>
            <p:spPr bwMode="auto">
              <a:xfrm>
                <a:off x="2051050" y="3440114"/>
                <a:ext cx="185738" cy="228600"/>
              </a:xfrm>
              <a:custGeom>
                <a:avLst/>
                <a:gdLst/>
                <a:ahLst/>
                <a:cxnLst>
                  <a:cxn ang="0">
                    <a:pos x="106" y="137"/>
                  </a:cxn>
                  <a:cxn ang="0">
                    <a:pos x="102" y="136"/>
                  </a:cxn>
                  <a:cxn ang="0">
                    <a:pos x="2" y="9"/>
                  </a:cxn>
                  <a:cxn ang="0">
                    <a:pos x="3" y="2"/>
                  </a:cxn>
                  <a:cxn ang="0">
                    <a:pos x="10" y="3"/>
                  </a:cxn>
                  <a:cxn ang="0">
                    <a:pos x="110" y="129"/>
                  </a:cxn>
                  <a:cxn ang="0">
                    <a:pos x="109" y="136"/>
                  </a:cxn>
                  <a:cxn ang="0">
                    <a:pos x="106" y="137"/>
                  </a:cxn>
                </a:cxnLst>
                <a:rect l="0" t="0" r="r" b="b"/>
                <a:pathLst>
                  <a:path w="112" h="137">
                    <a:moveTo>
                      <a:pt x="106" y="137"/>
                    </a:moveTo>
                    <a:cubicBezTo>
                      <a:pt x="105" y="137"/>
                      <a:pt x="103" y="137"/>
                      <a:pt x="102" y="136"/>
                    </a:cubicBezTo>
                    <a:cubicBezTo>
                      <a:pt x="2" y="9"/>
                      <a:pt x="2" y="9"/>
                      <a:pt x="2" y="9"/>
                    </a:cubicBezTo>
                    <a:cubicBezTo>
                      <a:pt x="0" y="7"/>
                      <a:pt x="0" y="4"/>
                      <a:pt x="3" y="2"/>
                    </a:cubicBezTo>
                    <a:cubicBezTo>
                      <a:pt x="5" y="0"/>
                      <a:pt x="8" y="1"/>
                      <a:pt x="10" y="3"/>
                    </a:cubicBezTo>
                    <a:cubicBezTo>
                      <a:pt x="110" y="129"/>
                      <a:pt x="110" y="129"/>
                      <a:pt x="110" y="129"/>
                    </a:cubicBezTo>
                    <a:cubicBezTo>
                      <a:pt x="112" y="132"/>
                      <a:pt x="111" y="135"/>
                      <a:pt x="109" y="136"/>
                    </a:cubicBezTo>
                    <a:cubicBezTo>
                      <a:pt x="108" y="137"/>
                      <a:pt x="107" y="137"/>
                      <a:pt x="106" y="137"/>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10"/>
              <p:cNvSpPr>
                <a:spLocks/>
              </p:cNvSpPr>
              <p:nvPr/>
            </p:nvSpPr>
            <p:spPr bwMode="auto">
              <a:xfrm>
                <a:off x="2052638" y="3308351"/>
                <a:ext cx="107950" cy="141288"/>
              </a:xfrm>
              <a:custGeom>
                <a:avLst/>
                <a:gdLst/>
                <a:ahLst/>
                <a:cxnLst>
                  <a:cxn ang="0">
                    <a:pos x="6" y="84"/>
                  </a:cxn>
                  <a:cxn ang="0">
                    <a:pos x="3" y="83"/>
                  </a:cxn>
                  <a:cxn ang="0">
                    <a:pos x="2" y="76"/>
                  </a:cxn>
                  <a:cxn ang="0">
                    <a:pos x="55" y="3"/>
                  </a:cxn>
                  <a:cxn ang="0">
                    <a:pos x="62" y="2"/>
                  </a:cxn>
                  <a:cxn ang="0">
                    <a:pos x="63" y="9"/>
                  </a:cxn>
                  <a:cxn ang="0">
                    <a:pos x="10" y="82"/>
                  </a:cxn>
                  <a:cxn ang="0">
                    <a:pos x="6" y="84"/>
                  </a:cxn>
                </a:cxnLst>
                <a:rect l="0" t="0" r="r" b="b"/>
                <a:pathLst>
                  <a:path w="65" h="84">
                    <a:moveTo>
                      <a:pt x="6" y="84"/>
                    </a:moveTo>
                    <a:cubicBezTo>
                      <a:pt x="5" y="84"/>
                      <a:pt x="4" y="84"/>
                      <a:pt x="3" y="83"/>
                    </a:cubicBezTo>
                    <a:cubicBezTo>
                      <a:pt x="1" y="82"/>
                      <a:pt x="0" y="79"/>
                      <a:pt x="2" y="76"/>
                    </a:cubicBezTo>
                    <a:cubicBezTo>
                      <a:pt x="55" y="3"/>
                      <a:pt x="55" y="3"/>
                      <a:pt x="55" y="3"/>
                    </a:cubicBezTo>
                    <a:cubicBezTo>
                      <a:pt x="57" y="1"/>
                      <a:pt x="60" y="0"/>
                      <a:pt x="62" y="2"/>
                    </a:cubicBezTo>
                    <a:cubicBezTo>
                      <a:pt x="64" y="4"/>
                      <a:pt x="65" y="7"/>
                      <a:pt x="63" y="9"/>
                    </a:cubicBezTo>
                    <a:cubicBezTo>
                      <a:pt x="10" y="82"/>
                      <a:pt x="10" y="82"/>
                      <a:pt x="10" y="82"/>
                    </a:cubicBezTo>
                    <a:cubicBezTo>
                      <a:pt x="9" y="84"/>
                      <a:pt x="7" y="84"/>
                      <a:pt x="6" y="8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111"/>
              <p:cNvSpPr>
                <a:spLocks/>
              </p:cNvSpPr>
              <p:nvPr/>
            </p:nvSpPr>
            <p:spPr bwMode="auto">
              <a:xfrm>
                <a:off x="2065338" y="3324226"/>
                <a:ext cx="122238" cy="119063"/>
              </a:xfrm>
              <a:custGeom>
                <a:avLst/>
                <a:gdLst/>
                <a:ahLst/>
                <a:cxnLst>
                  <a:cxn ang="0">
                    <a:pos x="67" y="72"/>
                  </a:cxn>
                  <a:cxn ang="0">
                    <a:pos x="64" y="70"/>
                  </a:cxn>
                  <a:cxn ang="0">
                    <a:pos x="2" y="9"/>
                  </a:cxn>
                  <a:cxn ang="0">
                    <a:pos x="2" y="2"/>
                  </a:cxn>
                  <a:cxn ang="0">
                    <a:pos x="9" y="2"/>
                  </a:cxn>
                  <a:cxn ang="0">
                    <a:pos x="71" y="63"/>
                  </a:cxn>
                  <a:cxn ang="0">
                    <a:pos x="71" y="70"/>
                  </a:cxn>
                  <a:cxn ang="0">
                    <a:pos x="67" y="72"/>
                  </a:cxn>
                </a:cxnLst>
                <a:rect l="0" t="0" r="r" b="b"/>
                <a:pathLst>
                  <a:path w="73" h="72">
                    <a:moveTo>
                      <a:pt x="67" y="72"/>
                    </a:moveTo>
                    <a:cubicBezTo>
                      <a:pt x="66" y="72"/>
                      <a:pt x="65" y="71"/>
                      <a:pt x="64" y="70"/>
                    </a:cubicBezTo>
                    <a:cubicBezTo>
                      <a:pt x="2" y="9"/>
                      <a:pt x="2" y="9"/>
                      <a:pt x="2" y="9"/>
                    </a:cubicBezTo>
                    <a:cubicBezTo>
                      <a:pt x="0" y="7"/>
                      <a:pt x="0" y="4"/>
                      <a:pt x="2" y="2"/>
                    </a:cubicBezTo>
                    <a:cubicBezTo>
                      <a:pt x="4" y="0"/>
                      <a:pt x="7" y="0"/>
                      <a:pt x="9" y="2"/>
                    </a:cubicBezTo>
                    <a:cubicBezTo>
                      <a:pt x="71" y="63"/>
                      <a:pt x="71" y="63"/>
                      <a:pt x="71" y="63"/>
                    </a:cubicBezTo>
                    <a:cubicBezTo>
                      <a:pt x="73" y="65"/>
                      <a:pt x="73" y="68"/>
                      <a:pt x="71" y="70"/>
                    </a:cubicBezTo>
                    <a:cubicBezTo>
                      <a:pt x="70" y="71"/>
                      <a:pt x="69" y="72"/>
                      <a:pt x="67" y="72"/>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ectangle 112"/>
              <p:cNvSpPr>
                <a:spLocks noChangeArrowheads="1"/>
              </p:cNvSpPr>
              <p:nvPr/>
            </p:nvSpPr>
            <p:spPr bwMode="auto">
              <a:xfrm>
                <a:off x="1817688" y="3651251"/>
                <a:ext cx="619125" cy="117422"/>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113"/>
              <p:cNvSpPr>
                <a:spLocks noChangeArrowheads="1"/>
              </p:cNvSpPr>
              <p:nvPr/>
            </p:nvSpPr>
            <p:spPr bwMode="auto">
              <a:xfrm>
                <a:off x="1852613" y="3530601"/>
                <a:ext cx="84138" cy="128588"/>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25"/>
            <p:cNvGrpSpPr/>
            <p:nvPr/>
          </p:nvGrpSpPr>
          <p:grpSpPr>
            <a:xfrm>
              <a:off x="4643765" y="1111845"/>
              <a:ext cx="3997667" cy="3116089"/>
              <a:chOff x="5104757" y="1490781"/>
              <a:chExt cx="3043263" cy="2378495"/>
            </a:xfrm>
          </p:grpSpPr>
          <p:grpSp>
            <p:nvGrpSpPr>
              <p:cNvPr id="16" name="Group 15"/>
              <p:cNvGrpSpPr/>
              <p:nvPr/>
            </p:nvGrpSpPr>
            <p:grpSpPr>
              <a:xfrm>
                <a:off x="5734334" y="1524907"/>
                <a:ext cx="1830738" cy="2094924"/>
                <a:chOff x="5290008" y="1535404"/>
                <a:chExt cx="1830738" cy="2094924"/>
              </a:xfrm>
            </p:grpSpPr>
            <p:grpSp>
              <p:nvGrpSpPr>
                <p:cNvPr id="2" name="Group 20"/>
                <p:cNvGrpSpPr/>
                <p:nvPr/>
              </p:nvGrpSpPr>
              <p:grpSpPr>
                <a:xfrm>
                  <a:off x="5690962" y="1816837"/>
                  <a:ext cx="1034877" cy="626907"/>
                  <a:chOff x="3433763" y="1131575"/>
                  <a:chExt cx="2241550" cy="1357626"/>
                </a:xfrm>
              </p:grpSpPr>
              <p:sp>
                <p:nvSpPr>
                  <p:cNvPr id="6158" name="Freeform 14"/>
                  <p:cNvSpPr>
                    <a:spLocks/>
                  </p:cNvSpPr>
                  <p:nvPr/>
                </p:nvSpPr>
                <p:spPr bwMode="auto">
                  <a:xfrm>
                    <a:off x="3433763" y="1474788"/>
                    <a:ext cx="2241550" cy="1014413"/>
                  </a:xfrm>
                  <a:custGeom>
                    <a:avLst/>
                    <a:gdLst/>
                    <a:ahLst/>
                    <a:cxnLst>
                      <a:cxn ang="0">
                        <a:pos x="634" y="369"/>
                      </a:cxn>
                      <a:cxn ang="0">
                        <a:pos x="420" y="284"/>
                      </a:cxn>
                      <a:cxn ang="0">
                        <a:pos x="201" y="375"/>
                      </a:cxn>
                      <a:cxn ang="0">
                        <a:pos x="0" y="174"/>
                      </a:cxn>
                      <a:cxn ang="0">
                        <a:pos x="420" y="0"/>
                      </a:cxn>
                      <a:cxn ang="0">
                        <a:pos x="829" y="163"/>
                      </a:cxn>
                      <a:cxn ang="0">
                        <a:pos x="634" y="369"/>
                      </a:cxn>
                    </a:cxnLst>
                    <a:rect l="0" t="0" r="r" b="b"/>
                    <a:pathLst>
                      <a:path w="829" h="375">
                        <a:moveTo>
                          <a:pt x="634" y="369"/>
                        </a:moveTo>
                        <a:cubicBezTo>
                          <a:pt x="574" y="312"/>
                          <a:pt x="503" y="284"/>
                          <a:pt x="420" y="284"/>
                        </a:cubicBezTo>
                        <a:cubicBezTo>
                          <a:pt x="334" y="284"/>
                          <a:pt x="261" y="314"/>
                          <a:pt x="201" y="375"/>
                        </a:cubicBezTo>
                        <a:cubicBezTo>
                          <a:pt x="0" y="174"/>
                          <a:pt x="0" y="174"/>
                          <a:pt x="0" y="174"/>
                        </a:cubicBezTo>
                        <a:cubicBezTo>
                          <a:pt x="116" y="58"/>
                          <a:pt x="256" y="0"/>
                          <a:pt x="420" y="0"/>
                        </a:cubicBezTo>
                        <a:cubicBezTo>
                          <a:pt x="579" y="0"/>
                          <a:pt x="716" y="54"/>
                          <a:pt x="829" y="163"/>
                        </a:cubicBezTo>
                        <a:lnTo>
                          <a:pt x="634" y="369"/>
                        </a:lnTo>
                        <a:close/>
                      </a:path>
                    </a:pathLst>
                  </a:custGeom>
                  <a:solidFill>
                    <a:schemeClr val="accent2"/>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Isosceles Triangle 18"/>
                  <p:cNvSpPr/>
                  <p:nvPr/>
                </p:nvSpPr>
                <p:spPr>
                  <a:xfrm>
                    <a:off x="4372937" y="1131575"/>
                    <a:ext cx="398127" cy="4608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4"/>
                <p:cNvGrpSpPr/>
                <p:nvPr/>
              </p:nvGrpSpPr>
              <p:grpSpPr>
                <a:xfrm>
                  <a:off x="5290008" y="2206960"/>
                  <a:ext cx="651617" cy="1036539"/>
                  <a:chOff x="3008635" y="1967798"/>
                  <a:chExt cx="1112911" cy="1769992"/>
                </a:xfrm>
              </p:grpSpPr>
              <p:sp>
                <p:nvSpPr>
                  <p:cNvPr id="6157" name="Freeform 13"/>
                  <p:cNvSpPr>
                    <a:spLocks/>
                  </p:cNvSpPr>
                  <p:nvPr/>
                </p:nvSpPr>
                <p:spPr bwMode="auto">
                  <a:xfrm>
                    <a:off x="3321669" y="1967798"/>
                    <a:ext cx="799877" cy="1769992"/>
                  </a:xfrm>
                  <a:custGeom>
                    <a:avLst/>
                    <a:gdLst/>
                    <a:ahLst/>
                    <a:cxnLst>
                      <a:cxn ang="0">
                        <a:pos x="163" y="0"/>
                      </a:cxn>
                      <a:cxn ang="0">
                        <a:pos x="369" y="195"/>
                      </a:cxn>
                      <a:cxn ang="0">
                        <a:pos x="284" y="409"/>
                      </a:cxn>
                      <a:cxn ang="0">
                        <a:pos x="375" y="628"/>
                      </a:cxn>
                      <a:cxn ang="0">
                        <a:pos x="375" y="629"/>
                      </a:cxn>
                      <a:cxn ang="0">
                        <a:pos x="174" y="830"/>
                      </a:cxn>
                      <a:cxn ang="0">
                        <a:pos x="174" y="829"/>
                      </a:cxn>
                      <a:cxn ang="0">
                        <a:pos x="0" y="409"/>
                      </a:cxn>
                      <a:cxn ang="0">
                        <a:pos x="163" y="0"/>
                      </a:cxn>
                    </a:cxnLst>
                    <a:rect l="0" t="0" r="r" b="b"/>
                    <a:pathLst>
                      <a:path w="375" h="830">
                        <a:moveTo>
                          <a:pt x="163" y="0"/>
                        </a:moveTo>
                        <a:cubicBezTo>
                          <a:pt x="369" y="195"/>
                          <a:pt x="369" y="195"/>
                          <a:pt x="369" y="195"/>
                        </a:cubicBezTo>
                        <a:cubicBezTo>
                          <a:pt x="312" y="255"/>
                          <a:pt x="284" y="326"/>
                          <a:pt x="284" y="409"/>
                        </a:cubicBezTo>
                        <a:cubicBezTo>
                          <a:pt x="284" y="495"/>
                          <a:pt x="314" y="568"/>
                          <a:pt x="375" y="628"/>
                        </a:cubicBezTo>
                        <a:cubicBezTo>
                          <a:pt x="375" y="629"/>
                          <a:pt x="375" y="629"/>
                          <a:pt x="375" y="629"/>
                        </a:cubicBezTo>
                        <a:cubicBezTo>
                          <a:pt x="174" y="830"/>
                          <a:pt x="174" y="830"/>
                          <a:pt x="174" y="830"/>
                        </a:cubicBezTo>
                        <a:cubicBezTo>
                          <a:pt x="174" y="829"/>
                          <a:pt x="174" y="829"/>
                          <a:pt x="174" y="829"/>
                        </a:cubicBezTo>
                        <a:cubicBezTo>
                          <a:pt x="58" y="713"/>
                          <a:pt x="0" y="573"/>
                          <a:pt x="0" y="409"/>
                        </a:cubicBezTo>
                        <a:cubicBezTo>
                          <a:pt x="0" y="250"/>
                          <a:pt x="54" y="114"/>
                          <a:pt x="163" y="0"/>
                        </a:cubicBezTo>
                        <a:close/>
                      </a:path>
                    </a:pathLst>
                  </a:custGeom>
                  <a:solidFill>
                    <a:schemeClr val="accent1"/>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Isosceles Triangle 19"/>
                  <p:cNvSpPr/>
                  <p:nvPr/>
                </p:nvSpPr>
                <p:spPr>
                  <a:xfrm rot="16200000">
                    <a:off x="3033366" y="2671099"/>
                    <a:ext cx="313928" cy="36339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5"/>
                <p:cNvGrpSpPr/>
                <p:nvPr/>
              </p:nvGrpSpPr>
              <p:grpSpPr>
                <a:xfrm>
                  <a:off x="6489864" y="2193037"/>
                  <a:ext cx="630882" cy="1035075"/>
                  <a:chOff x="5057865" y="1944015"/>
                  <a:chExt cx="1077500" cy="1767489"/>
                </a:xfrm>
              </p:grpSpPr>
              <p:sp>
                <p:nvSpPr>
                  <p:cNvPr id="6156" name="Freeform 12"/>
                  <p:cNvSpPr>
                    <a:spLocks/>
                  </p:cNvSpPr>
                  <p:nvPr/>
                </p:nvSpPr>
                <p:spPr bwMode="auto">
                  <a:xfrm>
                    <a:off x="5057865" y="1944015"/>
                    <a:ext cx="797373" cy="1767489"/>
                  </a:xfrm>
                  <a:custGeom>
                    <a:avLst/>
                    <a:gdLst/>
                    <a:ahLst/>
                    <a:cxnLst>
                      <a:cxn ang="0">
                        <a:pos x="201" y="0"/>
                      </a:cxn>
                      <a:cxn ang="0">
                        <a:pos x="374" y="420"/>
                      </a:cxn>
                      <a:cxn ang="0">
                        <a:pos x="211" y="829"/>
                      </a:cxn>
                      <a:cxn ang="0">
                        <a:pos x="5" y="634"/>
                      </a:cxn>
                      <a:cxn ang="0">
                        <a:pos x="90" y="420"/>
                      </a:cxn>
                      <a:cxn ang="0">
                        <a:pos x="0" y="201"/>
                      </a:cxn>
                      <a:cxn ang="0">
                        <a:pos x="201" y="0"/>
                      </a:cxn>
                    </a:cxnLst>
                    <a:rect l="0" t="0" r="r" b="b"/>
                    <a:pathLst>
                      <a:path w="374" h="829">
                        <a:moveTo>
                          <a:pt x="201" y="0"/>
                        </a:moveTo>
                        <a:cubicBezTo>
                          <a:pt x="316" y="116"/>
                          <a:pt x="374" y="256"/>
                          <a:pt x="374" y="420"/>
                        </a:cubicBezTo>
                        <a:cubicBezTo>
                          <a:pt x="374" y="579"/>
                          <a:pt x="320" y="715"/>
                          <a:pt x="211" y="829"/>
                        </a:cubicBezTo>
                        <a:cubicBezTo>
                          <a:pt x="5" y="634"/>
                          <a:pt x="5" y="634"/>
                          <a:pt x="5" y="634"/>
                        </a:cubicBezTo>
                        <a:cubicBezTo>
                          <a:pt x="62" y="574"/>
                          <a:pt x="90" y="503"/>
                          <a:pt x="90" y="420"/>
                        </a:cubicBezTo>
                        <a:cubicBezTo>
                          <a:pt x="90" y="335"/>
                          <a:pt x="60" y="262"/>
                          <a:pt x="0" y="201"/>
                        </a:cubicBezTo>
                        <a:lnTo>
                          <a:pt x="201" y="0"/>
                        </a:lnTo>
                        <a:close/>
                      </a:path>
                    </a:pathLst>
                  </a:custGeom>
                  <a:solidFill>
                    <a:schemeClr val="accent3"/>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Isosceles Triangle 21"/>
                  <p:cNvSpPr/>
                  <p:nvPr/>
                </p:nvSpPr>
                <p:spPr>
                  <a:xfrm rot="5400000" flipH="1">
                    <a:off x="5796706" y="2671100"/>
                    <a:ext cx="313928" cy="36339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6"/>
                <p:cNvGrpSpPr/>
                <p:nvPr/>
              </p:nvGrpSpPr>
              <p:grpSpPr>
                <a:xfrm>
                  <a:off x="5704885" y="2990602"/>
                  <a:ext cx="1034877" cy="639726"/>
                  <a:chOff x="3717226" y="3305933"/>
                  <a:chExt cx="1767489" cy="1092393"/>
                </a:xfrm>
              </p:grpSpPr>
              <p:sp>
                <p:nvSpPr>
                  <p:cNvPr id="6159" name="Freeform 15"/>
                  <p:cNvSpPr>
                    <a:spLocks/>
                  </p:cNvSpPr>
                  <p:nvPr/>
                </p:nvSpPr>
                <p:spPr bwMode="auto">
                  <a:xfrm>
                    <a:off x="3717226" y="3305933"/>
                    <a:ext cx="1767489" cy="799877"/>
                  </a:xfrm>
                  <a:custGeom>
                    <a:avLst/>
                    <a:gdLst/>
                    <a:ahLst/>
                    <a:cxnLst>
                      <a:cxn ang="0">
                        <a:pos x="628" y="0"/>
                      </a:cxn>
                      <a:cxn ang="0">
                        <a:pos x="629" y="0"/>
                      </a:cxn>
                      <a:cxn ang="0">
                        <a:pos x="829" y="201"/>
                      </a:cxn>
                      <a:cxn ang="0">
                        <a:pos x="829" y="201"/>
                      </a:cxn>
                      <a:cxn ang="0">
                        <a:pos x="409" y="375"/>
                      </a:cxn>
                      <a:cxn ang="0">
                        <a:pos x="0" y="212"/>
                      </a:cxn>
                      <a:cxn ang="0">
                        <a:pos x="196" y="6"/>
                      </a:cxn>
                      <a:cxn ang="0">
                        <a:pos x="409" y="91"/>
                      </a:cxn>
                      <a:cxn ang="0">
                        <a:pos x="628" y="0"/>
                      </a:cxn>
                    </a:cxnLst>
                    <a:rect l="0" t="0" r="r" b="b"/>
                    <a:pathLst>
                      <a:path w="829" h="375">
                        <a:moveTo>
                          <a:pt x="628" y="0"/>
                        </a:moveTo>
                        <a:cubicBezTo>
                          <a:pt x="629" y="0"/>
                          <a:pt x="629" y="0"/>
                          <a:pt x="629" y="0"/>
                        </a:cubicBezTo>
                        <a:cubicBezTo>
                          <a:pt x="829" y="201"/>
                          <a:pt x="829" y="201"/>
                          <a:pt x="829" y="201"/>
                        </a:cubicBezTo>
                        <a:cubicBezTo>
                          <a:pt x="829" y="201"/>
                          <a:pt x="829" y="201"/>
                          <a:pt x="829" y="201"/>
                        </a:cubicBezTo>
                        <a:cubicBezTo>
                          <a:pt x="713" y="317"/>
                          <a:pt x="573" y="375"/>
                          <a:pt x="409" y="375"/>
                        </a:cubicBezTo>
                        <a:cubicBezTo>
                          <a:pt x="250" y="375"/>
                          <a:pt x="114" y="321"/>
                          <a:pt x="0" y="212"/>
                        </a:cubicBezTo>
                        <a:cubicBezTo>
                          <a:pt x="196" y="6"/>
                          <a:pt x="196" y="6"/>
                          <a:pt x="196" y="6"/>
                        </a:cubicBezTo>
                        <a:cubicBezTo>
                          <a:pt x="255" y="63"/>
                          <a:pt x="326" y="91"/>
                          <a:pt x="409" y="91"/>
                        </a:cubicBezTo>
                        <a:cubicBezTo>
                          <a:pt x="495" y="91"/>
                          <a:pt x="568" y="61"/>
                          <a:pt x="628" y="0"/>
                        </a:cubicBezTo>
                        <a:close/>
                      </a:path>
                    </a:pathLst>
                  </a:custGeom>
                  <a:solidFill>
                    <a:schemeClr val="accent4"/>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Isosceles Triangle 22"/>
                  <p:cNvSpPr/>
                  <p:nvPr/>
                </p:nvSpPr>
                <p:spPr>
                  <a:xfrm rot="10800000" flipH="1">
                    <a:off x="4433993" y="4034936"/>
                    <a:ext cx="313928" cy="36339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7" name="Freeform 36"/>
                <p:cNvSpPr>
                  <a:spLocks noEditPoints="1"/>
                </p:cNvSpPr>
                <p:nvPr/>
              </p:nvSpPr>
              <p:spPr bwMode="auto">
                <a:xfrm>
                  <a:off x="6150660" y="1535404"/>
                  <a:ext cx="134235" cy="18392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bg1"/>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ectangle 83"/>
                <p:cNvSpPr/>
                <p:nvPr/>
              </p:nvSpPr>
              <p:spPr>
                <a:xfrm>
                  <a:off x="6699389" y="2633905"/>
                  <a:ext cx="154979"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grpSp>
          <p:sp>
            <p:nvSpPr>
              <p:cNvPr id="76" name="Rectangle 75"/>
              <p:cNvSpPr/>
              <p:nvPr/>
            </p:nvSpPr>
            <p:spPr>
              <a:xfrm>
                <a:off x="6549893" y="2067694"/>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84</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77" name="Rectangle 76"/>
              <p:cNvSpPr/>
              <p:nvPr/>
            </p:nvSpPr>
            <p:spPr>
              <a:xfrm>
                <a:off x="5973829" y="2603300"/>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72</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78" name="Rectangle 77"/>
              <p:cNvSpPr/>
              <p:nvPr/>
            </p:nvSpPr>
            <p:spPr>
              <a:xfrm>
                <a:off x="6612526" y="3179364"/>
                <a:ext cx="154979"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18" name="TextBox 17"/>
              <p:cNvSpPr txBox="1"/>
              <p:nvPr/>
            </p:nvSpPr>
            <p:spPr>
              <a:xfrm>
                <a:off x="7516880" y="2590048"/>
                <a:ext cx="631140"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召回率</a:t>
                </a:r>
                <a:endParaRPr lang="en-US" b="1" dirty="0">
                  <a:solidFill>
                    <a:schemeClr val="tx1">
                      <a:lumMod val="65000"/>
                      <a:lumOff val="35000"/>
                    </a:schemeClr>
                  </a:solidFill>
                  <a:latin typeface="微软雅黑" pitchFamily="34" charset="-122"/>
                  <a:ea typeface="微软雅黑" pitchFamily="34" charset="-122"/>
                </a:endParaRPr>
              </a:p>
            </p:txBody>
          </p:sp>
          <p:sp>
            <p:nvSpPr>
              <p:cNvPr id="91" name="TextBox 90"/>
              <p:cNvSpPr txBox="1"/>
              <p:nvPr/>
            </p:nvSpPr>
            <p:spPr>
              <a:xfrm>
                <a:off x="6305011" y="1490781"/>
                <a:ext cx="631140"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准确率</a:t>
                </a:r>
                <a:endParaRPr lang="en-US" b="1" dirty="0">
                  <a:solidFill>
                    <a:schemeClr val="tx1">
                      <a:lumMod val="65000"/>
                      <a:lumOff val="35000"/>
                    </a:schemeClr>
                  </a:solidFill>
                  <a:latin typeface="微软雅黑" pitchFamily="34" charset="-122"/>
                  <a:ea typeface="微软雅黑" pitchFamily="34" charset="-122"/>
                </a:endParaRPr>
              </a:p>
            </p:txBody>
          </p:sp>
          <p:sp>
            <p:nvSpPr>
              <p:cNvPr id="92" name="TextBox 91"/>
              <p:cNvSpPr txBox="1"/>
              <p:nvPr/>
            </p:nvSpPr>
            <p:spPr>
              <a:xfrm>
                <a:off x="5104757" y="2590048"/>
                <a:ext cx="657986"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a:t>
                </a:r>
                <a:r>
                  <a:rPr lang="en-US" b="1" dirty="0">
                    <a:solidFill>
                      <a:schemeClr val="tx1">
                        <a:lumMod val="65000"/>
                        <a:lumOff val="35000"/>
                      </a:schemeClr>
                    </a:solidFill>
                    <a:latin typeface="微软雅黑" pitchFamily="34" charset="-122"/>
                    <a:ea typeface="微软雅黑" pitchFamily="34" charset="-122"/>
                  </a:rPr>
                  <a:t>AUC</a:t>
                </a:r>
                <a:r>
                  <a:rPr lang="zh-CN" altLang="en-US" b="1" dirty="0">
                    <a:solidFill>
                      <a:schemeClr val="tx1">
                        <a:lumMod val="65000"/>
                        <a:lumOff val="35000"/>
                      </a:schemeClr>
                    </a:solidFill>
                    <a:latin typeface="微软雅黑" pitchFamily="34" charset="-122"/>
                    <a:ea typeface="微软雅黑" pitchFamily="34" charset="-122"/>
                  </a:rPr>
                  <a:t>值</a:t>
                </a:r>
                <a:endParaRPr lang="en-US" b="1" dirty="0">
                  <a:solidFill>
                    <a:schemeClr val="tx1">
                      <a:lumMod val="65000"/>
                      <a:lumOff val="35000"/>
                    </a:schemeClr>
                  </a:solidFill>
                  <a:latin typeface="微软雅黑" pitchFamily="34" charset="-122"/>
                  <a:ea typeface="微软雅黑" pitchFamily="34" charset="-122"/>
                </a:endParaRPr>
              </a:p>
            </p:txBody>
          </p:sp>
          <p:sp>
            <p:nvSpPr>
              <p:cNvPr id="93" name="TextBox 92"/>
              <p:cNvSpPr txBox="1"/>
              <p:nvPr/>
            </p:nvSpPr>
            <p:spPr>
              <a:xfrm>
                <a:off x="6316780" y="3634351"/>
                <a:ext cx="615277"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a:t>
                </a:r>
                <a:r>
                  <a:rPr lang="en-US" altLang="zh-CN" b="1" dirty="0">
                    <a:solidFill>
                      <a:schemeClr val="tx1">
                        <a:lumMod val="65000"/>
                        <a:lumOff val="35000"/>
                      </a:schemeClr>
                    </a:solidFill>
                    <a:latin typeface="微软雅黑" pitchFamily="34" charset="-122"/>
                    <a:ea typeface="微软雅黑" pitchFamily="34" charset="-122"/>
                  </a:rPr>
                  <a:t>F1</a:t>
                </a:r>
                <a:r>
                  <a:rPr lang="zh-CN" altLang="en-US" b="1" dirty="0">
                    <a:solidFill>
                      <a:schemeClr val="tx1">
                        <a:lumMod val="65000"/>
                        <a:lumOff val="35000"/>
                      </a:schemeClr>
                    </a:solidFill>
                    <a:latin typeface="微软雅黑" pitchFamily="34" charset="-122"/>
                    <a:ea typeface="微软雅黑" pitchFamily="34" charset="-122"/>
                  </a:rPr>
                  <a:t>分数</a:t>
                </a:r>
                <a:endParaRPr lang="en-US" b="1" dirty="0">
                  <a:solidFill>
                    <a:schemeClr val="tx1">
                      <a:lumMod val="65000"/>
                      <a:lumOff val="35000"/>
                    </a:schemeClr>
                  </a:solidFill>
                  <a:latin typeface="微软雅黑" pitchFamily="34" charset="-122"/>
                  <a:ea typeface="微软雅黑" pitchFamily="34" charset="-122"/>
                </a:endParaRPr>
              </a:p>
            </p:txBody>
          </p:sp>
        </p:grpSp>
      </p:grpSp>
      <p:grpSp>
        <p:nvGrpSpPr>
          <p:cNvPr id="31" name="Group 30"/>
          <p:cNvGrpSpPr/>
          <p:nvPr/>
        </p:nvGrpSpPr>
        <p:grpSpPr>
          <a:xfrm>
            <a:off x="6108938" y="2212214"/>
            <a:ext cx="3001451" cy="3088995"/>
            <a:chOff x="6108937" y="1354963"/>
            <a:chExt cx="3001451" cy="3088995"/>
          </a:xfrm>
        </p:grpSpPr>
        <p:sp>
          <p:nvSpPr>
            <p:cNvPr id="27" name="TextBox 26"/>
            <p:cNvSpPr txBox="1"/>
            <p:nvPr/>
          </p:nvSpPr>
          <p:spPr>
            <a:xfrm>
              <a:off x="6766477" y="1354963"/>
              <a:ext cx="2343911" cy="276999"/>
            </a:xfrm>
            <a:prstGeom prst="rect">
              <a:avLst/>
            </a:prstGeom>
            <a:noFill/>
          </p:spPr>
          <p:txBody>
            <a:bodyPr wrap="none" rtlCol="0">
              <a:spAutoFit/>
            </a:bodyPr>
            <a:lstStyle/>
            <a:p>
              <a:r>
                <a:rPr lang="en-US" altLang="zh-CN" sz="1200" dirty="0"/>
                <a:t>P=(4052+19)/(4052+19+8+772)</a:t>
              </a:r>
              <a:endParaRPr lang="en-US" sz="1200" dirty="0"/>
            </a:p>
          </p:txBody>
        </p:sp>
        <p:sp>
          <p:nvSpPr>
            <p:cNvPr id="28" name="TextBox 27"/>
            <p:cNvSpPr txBox="1"/>
            <p:nvPr/>
          </p:nvSpPr>
          <p:spPr>
            <a:xfrm>
              <a:off x="7768454" y="2870815"/>
              <a:ext cx="1215397" cy="276999"/>
            </a:xfrm>
            <a:prstGeom prst="rect">
              <a:avLst/>
            </a:prstGeom>
            <a:noFill/>
          </p:spPr>
          <p:txBody>
            <a:bodyPr wrap="none" rtlCol="0">
              <a:spAutoFit/>
            </a:bodyPr>
            <a:lstStyle/>
            <a:p>
              <a:r>
                <a:rPr lang="en-US" sz="1200"/>
                <a:t>R=19/(19+772)</a:t>
              </a:r>
            </a:p>
          </p:txBody>
        </p:sp>
        <p:sp>
          <p:nvSpPr>
            <p:cNvPr id="29" name="TextBox 28"/>
            <p:cNvSpPr txBox="1"/>
            <p:nvPr/>
          </p:nvSpPr>
          <p:spPr>
            <a:xfrm>
              <a:off x="6108937" y="4166959"/>
              <a:ext cx="1319592" cy="276999"/>
            </a:xfrm>
            <a:prstGeom prst="rect">
              <a:avLst/>
            </a:prstGeom>
            <a:noFill/>
          </p:spPr>
          <p:txBody>
            <a:bodyPr wrap="none" rtlCol="0">
              <a:spAutoFit/>
            </a:bodyPr>
            <a:lstStyle/>
            <a:p>
              <a:r>
                <a:rPr lang="en-US" sz="1200" dirty="0"/>
                <a:t>F1=2*P*R/(P+R)</a:t>
              </a:r>
            </a:p>
          </p:txBody>
        </p:sp>
      </p:grpSp>
    </p:spTree>
    <p:extLst>
      <p:ext uri="{BB962C8B-B14F-4D97-AF65-F5344CB8AC3E}">
        <p14:creationId xmlns:p14="http://schemas.microsoft.com/office/powerpoint/2010/main" val="667554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checkerboard(across)">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圆角矩形 1"/>
          <p:cNvSpPr/>
          <p:nvPr/>
        </p:nvSpPr>
        <p:spPr>
          <a:xfrm>
            <a:off x="1735603" y="3694089"/>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2127778" y="4142628"/>
            <a:ext cx="825899" cy="826056"/>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圆角矩形 1"/>
          <p:cNvSpPr/>
          <p:nvPr/>
        </p:nvSpPr>
        <p:spPr>
          <a:xfrm flipV="1">
            <a:off x="3097894" y="2778601"/>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3490069" y="2389003"/>
            <a:ext cx="825899" cy="826056"/>
          </a:xfrm>
          <a:prstGeom prst="ellipse">
            <a:avLst/>
          </a:prstGeom>
          <a:solidFill>
            <a:schemeClr val="accent2"/>
          </a:solidFill>
          <a:ln w="635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圆角矩形 1"/>
          <p:cNvSpPr/>
          <p:nvPr/>
        </p:nvSpPr>
        <p:spPr>
          <a:xfrm>
            <a:off x="4464048" y="3694089"/>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4856224" y="4142628"/>
            <a:ext cx="825899" cy="826056"/>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35" tIns="34266" rIns="68535" bIns="34266" numCol="1" spcCol="0" rtlCol="0" fromWordArt="0" anchor="ctr" anchorCtr="0" forceAA="0" compatLnSpc="1">
            <a:prstTxWarp prst="textNoShape">
              <a:avLst/>
            </a:prstTxWarp>
            <a:noAutofit/>
          </a:bodyPr>
          <a:lstStyle/>
          <a:p>
            <a:pPr algn="ctr">
              <a:lnSpc>
                <a:spcPct val="120000"/>
              </a:lnSpc>
            </a:pPr>
            <a:endParaRPr lang="zh-CN" altLang="en-US"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圆角矩形 1"/>
          <p:cNvSpPr/>
          <p:nvPr/>
        </p:nvSpPr>
        <p:spPr>
          <a:xfrm flipV="1">
            <a:off x="5823499" y="2778601"/>
            <a:ext cx="1610246" cy="900441"/>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01" tIns="32500" rIns="65001" bIns="32500" rtlCol="0" anchor="ctr"/>
          <a:lstStyle/>
          <a:p>
            <a:pPr algn="ctr">
              <a:lnSpc>
                <a:spcPct val="120000"/>
              </a:lnSpc>
              <a:defRPr/>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6215674" y="2389003"/>
            <a:ext cx="825899" cy="826056"/>
          </a:xfrm>
          <a:prstGeom prst="ellipse">
            <a:avLst/>
          </a:prstGeom>
          <a:solidFill>
            <a:schemeClr val="accent4"/>
          </a:solidFill>
          <a:ln w="63500" cap="flat" cmpd="sng" algn="ctr">
            <a:noFill/>
            <a:prstDash val="solid"/>
          </a:ln>
          <a:effectLst/>
        </p:spPr>
        <p:txBody>
          <a:bodyPr lIns="65001" tIns="32500" rIns="65001" bIns="32500" rtlCol="0" anchor="ctr"/>
          <a:lstStyle/>
          <a:p>
            <a:pPr algn="ctr">
              <a:lnSpc>
                <a:spcPct val="120000"/>
              </a:lnSpc>
            </a:pPr>
            <a:endParaRPr lang="zh-CN" altLang="en-US"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2478" y="3679042"/>
            <a:ext cx="9149432" cy="62182"/>
          </a:xfrm>
          <a:prstGeom prst="rect">
            <a:avLst/>
          </a:prstGeom>
          <a:solidFill>
            <a:schemeClr val="accent4"/>
          </a:solidFill>
          <a:ln w="25400" cap="flat" cmpd="sng" algn="ctr">
            <a:noFill/>
            <a:prstDash val="solid"/>
          </a:ln>
          <a:effectLst/>
        </p:spPr>
        <p:txBody>
          <a:bodyPr rot="0" spcFirstLastPara="0" vertOverflow="overflow" horzOverflow="overflow" vert="horz" wrap="square" lIns="68539" tIns="34269" rIns="68539" bIns="34269" numCol="1" spcCol="0" rtlCol="0" fromWordArt="0" anchor="ctr" anchorCtr="0" forceAA="0" compatLnSpc="1">
            <a:prstTxWarp prst="textNoShape">
              <a:avLst/>
            </a:prstTxWarp>
            <a:noAutofit/>
          </a:bodyPr>
          <a:lstStyle/>
          <a:p>
            <a:pPr algn="ctr">
              <a:lnSpc>
                <a:spcPct val="120000"/>
              </a:lnSpc>
              <a:defRPr/>
            </a:pPr>
            <a:endParaRPr lang="en-US" sz="1799"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flipH="1">
            <a:off x="2182191" y="4365105"/>
            <a:ext cx="707707" cy="434967"/>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导入随机森林包</a:t>
            </a:r>
          </a:p>
        </p:txBody>
      </p:sp>
      <p:sp>
        <p:nvSpPr>
          <p:cNvPr id="30" name="TextBox 29"/>
          <p:cNvSpPr txBox="1"/>
          <p:nvPr/>
        </p:nvSpPr>
        <p:spPr>
          <a:xfrm flipH="1">
            <a:off x="3544483" y="2449328"/>
            <a:ext cx="707707" cy="619633"/>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分割</a:t>
            </a:r>
            <a:endParaRPr lang="en-US" altLang="zh-CN" sz="1000" b="0" dirty="0">
              <a:solidFill>
                <a:schemeClr val="bg1"/>
              </a:solidFill>
              <a:latin typeface="Arial" panose="020B0604020202020204" pitchFamily="34" charset="0"/>
              <a:cs typeface="+mn-ea"/>
              <a:sym typeface="Arial" panose="020B0604020202020204" pitchFamily="34" charset="0"/>
            </a:endParaRPr>
          </a:p>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训练集</a:t>
            </a:r>
            <a:endParaRPr lang="en-US" altLang="zh-CN" sz="1000" b="0" dirty="0">
              <a:solidFill>
                <a:schemeClr val="bg1"/>
              </a:solidFill>
              <a:latin typeface="Arial" panose="020B0604020202020204" pitchFamily="34" charset="0"/>
              <a:cs typeface="+mn-ea"/>
              <a:sym typeface="Arial" panose="020B0604020202020204" pitchFamily="34" charset="0"/>
            </a:endParaRPr>
          </a:p>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测试集</a:t>
            </a:r>
          </a:p>
        </p:txBody>
      </p:sp>
      <p:sp>
        <p:nvSpPr>
          <p:cNvPr id="31" name="TextBox 30"/>
          <p:cNvSpPr txBox="1"/>
          <p:nvPr/>
        </p:nvSpPr>
        <p:spPr>
          <a:xfrm flipH="1">
            <a:off x="6270088" y="2662223"/>
            <a:ext cx="707707" cy="250301"/>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拟合模型</a:t>
            </a:r>
          </a:p>
        </p:txBody>
      </p:sp>
      <p:sp>
        <p:nvSpPr>
          <p:cNvPr id="32" name="TextBox 31"/>
          <p:cNvSpPr txBox="1"/>
          <p:nvPr/>
        </p:nvSpPr>
        <p:spPr>
          <a:xfrm flipH="1">
            <a:off x="4910637" y="4415848"/>
            <a:ext cx="707707" cy="250301"/>
          </a:xfrm>
          <a:prstGeom prst="rect">
            <a:avLst/>
          </a:prstGeom>
          <a:noFill/>
        </p:spPr>
        <p:txBody>
          <a:bodyPr wrap="square" lIns="65001" tIns="32500" rIns="65001" bIns="3250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选择变量</a:t>
            </a:r>
          </a:p>
        </p:txBody>
      </p:sp>
      <p:grpSp>
        <p:nvGrpSpPr>
          <p:cNvPr id="2" name="Group 1"/>
          <p:cNvGrpSpPr/>
          <p:nvPr/>
        </p:nvGrpSpPr>
        <p:grpSpPr>
          <a:xfrm>
            <a:off x="1233005" y="2567704"/>
            <a:ext cx="1208491" cy="1092331"/>
            <a:chOff x="1141746" y="1738956"/>
            <a:chExt cx="1689106" cy="1092331"/>
          </a:xfrm>
        </p:grpSpPr>
        <p:sp>
          <p:nvSpPr>
            <p:cNvPr id="85" name="TextBox 23"/>
            <p:cNvSpPr txBox="1"/>
            <p:nvPr/>
          </p:nvSpPr>
          <p:spPr>
            <a:xfrm>
              <a:off x="1141746" y="2026988"/>
              <a:ext cx="1658544" cy="804299"/>
            </a:xfrm>
            <a:prstGeom prst="rect">
              <a:avLst/>
            </a:prstGeom>
            <a:noFill/>
          </p:spPr>
          <p:txBody>
            <a:bodyPr wrap="square" lIns="65001" tIns="32500" rIns="65001" bIns="32500" rtlCol="0">
              <a:spAutoFit/>
            </a:bodyPr>
            <a:lstStyle/>
            <a:p>
              <a:pPr algn="just">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使用</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Python</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进行随机森林建模时需要导入第三方程序包。</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86" name="TextBox 24"/>
            <p:cNvSpPr txBox="1"/>
            <p:nvPr/>
          </p:nvSpPr>
          <p:spPr>
            <a:xfrm>
              <a:off x="1141747" y="1738956"/>
              <a:ext cx="1689105"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导入随机森林包</a:t>
              </a:r>
            </a:p>
          </p:txBody>
        </p:sp>
      </p:grpSp>
      <p:sp>
        <p:nvSpPr>
          <p:cNvPr id="33" name="TextBox 32"/>
          <p:cNvSpPr txBox="1"/>
          <p:nvPr/>
        </p:nvSpPr>
        <p:spPr>
          <a:xfrm>
            <a:off x="1115616" y="1249016"/>
            <a:ext cx="1814920" cy="307777"/>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离职预测</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随机森林</a:t>
            </a:r>
            <a:endParaRPr lang="en-US" b="1" dirty="0">
              <a:solidFill>
                <a:schemeClr val="tx1">
                  <a:lumMod val="65000"/>
                  <a:lumOff val="35000"/>
                </a:schemeClr>
              </a:solidFill>
              <a:latin typeface="微软雅黑" pitchFamily="34" charset="-122"/>
              <a:ea typeface="微软雅黑" pitchFamily="34" charset="-122"/>
            </a:endParaRPr>
          </a:p>
        </p:txBody>
      </p:sp>
      <p:grpSp>
        <p:nvGrpSpPr>
          <p:cNvPr id="34" name="Group 33"/>
          <p:cNvGrpSpPr/>
          <p:nvPr/>
        </p:nvGrpSpPr>
        <p:grpSpPr>
          <a:xfrm>
            <a:off x="3413746" y="3717033"/>
            <a:ext cx="1014239" cy="1092331"/>
            <a:chOff x="1141746" y="1738956"/>
            <a:chExt cx="1568485" cy="1092331"/>
          </a:xfrm>
        </p:grpSpPr>
        <p:sp>
          <p:nvSpPr>
            <p:cNvPr id="35" name="TextBox 23"/>
            <p:cNvSpPr txBox="1"/>
            <p:nvPr/>
          </p:nvSpPr>
          <p:spPr>
            <a:xfrm>
              <a:off x="1141746" y="2026988"/>
              <a:ext cx="1568485" cy="804299"/>
            </a:xfrm>
            <a:prstGeom prst="rect">
              <a:avLst/>
            </a:prstGeom>
            <a:noFill/>
          </p:spPr>
          <p:txBody>
            <a:bodyPr wrap="square" lIns="65001" tIns="32500" rIns="65001" bIns="32500" rtlCol="0">
              <a:spAutoFit/>
            </a:bodyPr>
            <a:lstStyle/>
            <a:p>
              <a:pPr algn="just">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将数据集按照</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7:3</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的比例分割为训练集和测试集。</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36" name="TextBox 24"/>
            <p:cNvSpPr txBox="1"/>
            <p:nvPr/>
          </p:nvSpPr>
          <p:spPr>
            <a:xfrm>
              <a:off x="1141748" y="1738956"/>
              <a:ext cx="1464813"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分割数据集</a:t>
              </a:r>
            </a:p>
          </p:txBody>
        </p:sp>
      </p:grpSp>
      <p:grpSp>
        <p:nvGrpSpPr>
          <p:cNvPr id="40" name="Group 39"/>
          <p:cNvGrpSpPr/>
          <p:nvPr/>
        </p:nvGrpSpPr>
        <p:grpSpPr>
          <a:xfrm>
            <a:off x="4745482" y="2546641"/>
            <a:ext cx="1014238" cy="1092331"/>
            <a:chOff x="1141746" y="1738956"/>
            <a:chExt cx="1568485" cy="1092331"/>
          </a:xfrm>
        </p:grpSpPr>
        <p:sp>
          <p:nvSpPr>
            <p:cNvPr id="41" name="TextBox 23"/>
            <p:cNvSpPr txBox="1"/>
            <p:nvPr/>
          </p:nvSpPr>
          <p:spPr>
            <a:xfrm>
              <a:off x="1141746" y="2026988"/>
              <a:ext cx="1568485" cy="804299"/>
            </a:xfrm>
            <a:prstGeom prst="rect">
              <a:avLst/>
            </a:prstGeom>
            <a:noFill/>
          </p:spPr>
          <p:txBody>
            <a:bodyPr wrap="square" lIns="65001" tIns="32500" rIns="65001" bIns="32500" rtlCol="0">
              <a:spAutoFit/>
            </a:bodyPr>
            <a:lstStyle/>
            <a:p>
              <a:pPr algn="just">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选择干净数据中所有格式为</a:t>
              </a:r>
              <a:r>
                <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rPr>
                <a:t>int64</a:t>
              </a: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的变量，排除无用变量。</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42" name="TextBox 24"/>
            <p:cNvSpPr txBox="1"/>
            <p:nvPr/>
          </p:nvSpPr>
          <p:spPr>
            <a:xfrm>
              <a:off x="1141748" y="1738956"/>
              <a:ext cx="1298721"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选择变量</a:t>
              </a:r>
            </a:p>
          </p:txBody>
        </p:sp>
      </p:grpSp>
      <p:grpSp>
        <p:nvGrpSpPr>
          <p:cNvPr id="43" name="Group 42"/>
          <p:cNvGrpSpPr/>
          <p:nvPr/>
        </p:nvGrpSpPr>
        <p:grpSpPr>
          <a:xfrm>
            <a:off x="6783527" y="3717032"/>
            <a:ext cx="1186625" cy="1276996"/>
            <a:chOff x="1141746" y="1738956"/>
            <a:chExt cx="1658544" cy="1276996"/>
          </a:xfrm>
        </p:grpSpPr>
        <p:sp>
          <p:nvSpPr>
            <p:cNvPr id="44" name="TextBox 23"/>
            <p:cNvSpPr txBox="1"/>
            <p:nvPr/>
          </p:nvSpPr>
          <p:spPr>
            <a:xfrm>
              <a:off x="1141746" y="2026988"/>
              <a:ext cx="1658544" cy="988964"/>
            </a:xfrm>
            <a:prstGeom prst="rect">
              <a:avLst/>
            </a:prstGeom>
            <a:noFill/>
          </p:spPr>
          <p:txBody>
            <a:bodyPr wrap="square" lIns="65001" tIns="32500" rIns="65001" bIns="32500" rtlCol="0">
              <a:spAutoFit/>
            </a:bodyPr>
            <a:lstStyle/>
            <a:p>
              <a:pPr>
                <a:lnSpc>
                  <a:spcPct val="120000"/>
                </a:lnSpc>
              </a:pPr>
              <a:r>
                <a:rPr lang="zh-CN" altLang="en-US" sz="1000" dirty="0">
                  <a:solidFill>
                    <a:schemeClr val="tx1">
                      <a:lumMod val="65000"/>
                      <a:lumOff val="35000"/>
                    </a:schemeClr>
                  </a:solidFill>
                  <a:latin typeface="微软雅黑" pitchFamily="34" charset="-122"/>
                  <a:ea typeface="微软雅黑" pitchFamily="34" charset="-122"/>
                  <a:sym typeface="Arial" panose="020B0604020202020204" pitchFamily="34" charset="0"/>
                </a:rPr>
                <a:t>使用训练集建立随机森林模型，得到拟合后的模型，并对模型结果进行评价。</a:t>
              </a:r>
              <a:endParaRPr lang="en-US" altLang="zh-CN" sz="1000" dirty="0">
                <a:solidFill>
                  <a:schemeClr val="tx1">
                    <a:lumMod val="65000"/>
                    <a:lumOff val="35000"/>
                  </a:schemeClr>
                </a:solidFill>
                <a:latin typeface="微软雅黑" pitchFamily="34" charset="-122"/>
                <a:ea typeface="微软雅黑" pitchFamily="34" charset="-122"/>
                <a:sym typeface="Arial" panose="020B0604020202020204" pitchFamily="34" charset="0"/>
              </a:endParaRPr>
            </a:p>
          </p:txBody>
        </p:sp>
        <p:sp>
          <p:nvSpPr>
            <p:cNvPr id="45" name="TextBox 24"/>
            <p:cNvSpPr txBox="1"/>
            <p:nvPr/>
          </p:nvSpPr>
          <p:spPr>
            <a:xfrm>
              <a:off x="1141747" y="1738956"/>
              <a:ext cx="1303735" cy="287234"/>
            </a:xfrm>
            <a:prstGeom prst="rect">
              <a:avLst/>
            </a:prstGeom>
            <a:noFill/>
          </p:spPr>
          <p:txBody>
            <a:bodyPr wrap="none" lIns="65001" tIns="32500" rIns="65001" bIns="32500" rtlCol="0">
              <a:spAutoFit/>
            </a:bodyPr>
            <a:lstStyle/>
            <a:p>
              <a:pPr>
                <a:lnSpc>
                  <a:spcPct val="120000"/>
                </a:lnSpc>
              </a:pPr>
              <a:r>
                <a:rPr lang="zh-CN" altLang="en-US" sz="1200" b="1" dirty="0">
                  <a:solidFill>
                    <a:schemeClr val="tx1">
                      <a:lumMod val="65000"/>
                      <a:lumOff val="35000"/>
                    </a:schemeClr>
                  </a:solidFill>
                  <a:latin typeface="微软雅黑" pitchFamily="34" charset="-122"/>
                  <a:ea typeface="微软雅黑" pitchFamily="34" charset="-122"/>
                  <a:sym typeface="Arial" panose="020B0604020202020204" pitchFamily="34" charset="0"/>
                </a:rPr>
                <a:t>    拟合模型</a:t>
              </a:r>
            </a:p>
          </p:txBody>
        </p:sp>
      </p:grpSp>
    </p:spTree>
    <p:extLst>
      <p:ext uri="{BB962C8B-B14F-4D97-AF65-F5344CB8AC3E}">
        <p14:creationId xmlns:p14="http://schemas.microsoft.com/office/powerpoint/2010/main" val="1433272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250" fill="hold"/>
                                        <p:tgtEl>
                                          <p:spTgt spid="21"/>
                                        </p:tgtEl>
                                        <p:attrNameLst>
                                          <p:attrName>ppt_x</p:attrName>
                                        </p:attrNameLst>
                                      </p:cBhvr>
                                      <p:tavLst>
                                        <p:tav tm="0">
                                          <p:val>
                                            <p:strVal val="#ppt_x"/>
                                          </p:val>
                                        </p:tav>
                                        <p:tav tm="100000">
                                          <p:val>
                                            <p:strVal val="#ppt_x"/>
                                          </p:val>
                                        </p:tav>
                                      </p:tavLst>
                                    </p:anim>
                                    <p:anim calcmode="lin" valueType="num">
                                      <p:cBhvr additive="base">
                                        <p:cTn id="17" dur="250" fill="hold"/>
                                        <p:tgtEl>
                                          <p:spTgt spid="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250" fill="hold"/>
                                        <p:tgtEl>
                                          <p:spTgt spid="29"/>
                                        </p:tgtEl>
                                        <p:attrNameLst>
                                          <p:attrName>ppt_x</p:attrName>
                                        </p:attrNameLst>
                                      </p:cBhvr>
                                      <p:tavLst>
                                        <p:tav tm="0">
                                          <p:val>
                                            <p:strVal val="#ppt_x"/>
                                          </p:val>
                                        </p:tav>
                                        <p:tav tm="100000">
                                          <p:val>
                                            <p:strVal val="#ppt_x"/>
                                          </p:val>
                                        </p:tav>
                                      </p:tavLst>
                                    </p:anim>
                                    <p:anim calcmode="lin" valueType="num">
                                      <p:cBhvr additive="base">
                                        <p:cTn id="21" dur="25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250" fill="hold"/>
                                        <p:tgtEl>
                                          <p:spTgt spid="22"/>
                                        </p:tgtEl>
                                        <p:attrNameLst>
                                          <p:attrName>ppt_x</p:attrName>
                                        </p:attrNameLst>
                                      </p:cBhvr>
                                      <p:tavLst>
                                        <p:tav tm="0">
                                          <p:val>
                                            <p:strVal val="#ppt_x"/>
                                          </p:val>
                                        </p:tav>
                                        <p:tav tm="100000">
                                          <p:val>
                                            <p:strVal val="#ppt_x"/>
                                          </p:val>
                                        </p:tav>
                                      </p:tavLst>
                                    </p:anim>
                                    <p:anim calcmode="lin" valueType="num">
                                      <p:cBhvr additive="base">
                                        <p:cTn id="26" dur="25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750"/>
                            </p:stCondLst>
                            <p:childTnLst>
                              <p:par>
                                <p:cTn id="28" presetID="2"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250" fill="hold"/>
                                        <p:tgtEl>
                                          <p:spTgt spid="23"/>
                                        </p:tgtEl>
                                        <p:attrNameLst>
                                          <p:attrName>ppt_x</p:attrName>
                                        </p:attrNameLst>
                                      </p:cBhvr>
                                      <p:tavLst>
                                        <p:tav tm="0">
                                          <p:val>
                                            <p:strVal val="#ppt_x"/>
                                          </p:val>
                                        </p:tav>
                                        <p:tav tm="100000">
                                          <p:val>
                                            <p:strVal val="#ppt_x"/>
                                          </p:val>
                                        </p:tav>
                                      </p:tavLst>
                                    </p:anim>
                                    <p:anim calcmode="lin" valueType="num">
                                      <p:cBhvr additive="base">
                                        <p:cTn id="31" dur="250" fill="hold"/>
                                        <p:tgtEl>
                                          <p:spTgt spid="2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250" fill="hold"/>
                                        <p:tgtEl>
                                          <p:spTgt spid="30"/>
                                        </p:tgtEl>
                                        <p:attrNameLst>
                                          <p:attrName>ppt_x</p:attrName>
                                        </p:attrNameLst>
                                      </p:cBhvr>
                                      <p:tavLst>
                                        <p:tav tm="0">
                                          <p:val>
                                            <p:strVal val="#ppt_x"/>
                                          </p:val>
                                        </p:tav>
                                        <p:tav tm="100000">
                                          <p:val>
                                            <p:strVal val="#ppt_x"/>
                                          </p:val>
                                        </p:tav>
                                      </p:tavLst>
                                    </p:anim>
                                    <p:anim calcmode="lin" valueType="num">
                                      <p:cBhvr additive="base">
                                        <p:cTn id="35" dur="250" fill="hold"/>
                                        <p:tgtEl>
                                          <p:spTgt spid="30"/>
                                        </p:tgtEl>
                                        <p:attrNameLst>
                                          <p:attrName>ppt_y</p:attrName>
                                        </p:attrNameLst>
                                      </p:cBhvr>
                                      <p:tavLst>
                                        <p:tav tm="0">
                                          <p:val>
                                            <p:strVal val="0-#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50" fill="hold"/>
                                        <p:tgtEl>
                                          <p:spTgt spid="24"/>
                                        </p:tgtEl>
                                        <p:attrNameLst>
                                          <p:attrName>ppt_x</p:attrName>
                                        </p:attrNameLst>
                                      </p:cBhvr>
                                      <p:tavLst>
                                        <p:tav tm="0">
                                          <p:val>
                                            <p:strVal val="#ppt_x"/>
                                          </p:val>
                                        </p:tav>
                                        <p:tav tm="100000">
                                          <p:val>
                                            <p:strVal val="#ppt_x"/>
                                          </p:val>
                                        </p:tav>
                                      </p:tavLst>
                                    </p:anim>
                                    <p:anim calcmode="lin" valueType="num">
                                      <p:cBhvr additive="base">
                                        <p:cTn id="40" dur="25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50" fill="hold"/>
                                        <p:tgtEl>
                                          <p:spTgt spid="25"/>
                                        </p:tgtEl>
                                        <p:attrNameLst>
                                          <p:attrName>ppt_x</p:attrName>
                                        </p:attrNameLst>
                                      </p:cBhvr>
                                      <p:tavLst>
                                        <p:tav tm="0">
                                          <p:val>
                                            <p:strVal val="#ppt_x"/>
                                          </p:val>
                                        </p:tav>
                                        <p:tav tm="100000">
                                          <p:val>
                                            <p:strVal val="#ppt_x"/>
                                          </p:val>
                                        </p:tav>
                                      </p:tavLst>
                                    </p:anim>
                                    <p:anim calcmode="lin" valueType="num">
                                      <p:cBhvr additive="base">
                                        <p:cTn id="44" dur="25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250" fill="hold"/>
                                        <p:tgtEl>
                                          <p:spTgt spid="32"/>
                                        </p:tgtEl>
                                        <p:attrNameLst>
                                          <p:attrName>ppt_x</p:attrName>
                                        </p:attrNameLst>
                                      </p:cBhvr>
                                      <p:tavLst>
                                        <p:tav tm="0">
                                          <p:val>
                                            <p:strVal val="#ppt_x"/>
                                          </p:val>
                                        </p:tav>
                                        <p:tav tm="100000">
                                          <p:val>
                                            <p:strVal val="#ppt_x"/>
                                          </p:val>
                                        </p:tav>
                                      </p:tavLst>
                                    </p:anim>
                                    <p:anim calcmode="lin" valueType="num">
                                      <p:cBhvr additive="base">
                                        <p:cTn id="48" dur="250" fill="hold"/>
                                        <p:tgtEl>
                                          <p:spTgt spid="32"/>
                                        </p:tgtEl>
                                        <p:attrNameLst>
                                          <p:attrName>ppt_y</p:attrName>
                                        </p:attrNameLst>
                                      </p:cBhvr>
                                      <p:tavLst>
                                        <p:tav tm="0">
                                          <p:val>
                                            <p:strVal val="1+#ppt_h/2"/>
                                          </p:val>
                                        </p:tav>
                                        <p:tav tm="100000">
                                          <p:val>
                                            <p:strVal val="#ppt_y"/>
                                          </p:val>
                                        </p:tav>
                                      </p:tavLst>
                                    </p:anim>
                                  </p:childTnLst>
                                </p:cTn>
                              </p:par>
                            </p:childTnLst>
                          </p:cTn>
                        </p:par>
                        <p:par>
                          <p:cTn id="49" fill="hold">
                            <p:stCondLst>
                              <p:cond delay="1250"/>
                            </p:stCondLst>
                            <p:childTnLst>
                              <p:par>
                                <p:cTn id="50" presetID="2" presetClass="entr" presetSubtype="1"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250" fill="hold"/>
                                        <p:tgtEl>
                                          <p:spTgt spid="26"/>
                                        </p:tgtEl>
                                        <p:attrNameLst>
                                          <p:attrName>ppt_x</p:attrName>
                                        </p:attrNameLst>
                                      </p:cBhvr>
                                      <p:tavLst>
                                        <p:tav tm="0">
                                          <p:val>
                                            <p:strVal val="#ppt_x"/>
                                          </p:val>
                                        </p:tav>
                                        <p:tav tm="100000">
                                          <p:val>
                                            <p:strVal val="#ppt_x"/>
                                          </p:val>
                                        </p:tav>
                                      </p:tavLst>
                                    </p:anim>
                                    <p:anim calcmode="lin" valueType="num">
                                      <p:cBhvr additive="base">
                                        <p:cTn id="53" dur="250" fill="hold"/>
                                        <p:tgtEl>
                                          <p:spTgt spid="26"/>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250" fill="hold"/>
                                        <p:tgtEl>
                                          <p:spTgt spid="27"/>
                                        </p:tgtEl>
                                        <p:attrNameLst>
                                          <p:attrName>ppt_x</p:attrName>
                                        </p:attrNameLst>
                                      </p:cBhvr>
                                      <p:tavLst>
                                        <p:tav tm="0">
                                          <p:val>
                                            <p:strVal val="#ppt_x"/>
                                          </p:val>
                                        </p:tav>
                                        <p:tav tm="100000">
                                          <p:val>
                                            <p:strVal val="#ppt_x"/>
                                          </p:val>
                                        </p:tav>
                                      </p:tavLst>
                                    </p:anim>
                                    <p:anim calcmode="lin" valueType="num">
                                      <p:cBhvr additive="base">
                                        <p:cTn id="57" dur="250" fill="hold"/>
                                        <p:tgtEl>
                                          <p:spTgt spid="2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250" fill="hold"/>
                                        <p:tgtEl>
                                          <p:spTgt spid="31"/>
                                        </p:tgtEl>
                                        <p:attrNameLst>
                                          <p:attrName>ppt_x</p:attrName>
                                        </p:attrNameLst>
                                      </p:cBhvr>
                                      <p:tavLst>
                                        <p:tav tm="0">
                                          <p:val>
                                            <p:strVal val="#ppt_x"/>
                                          </p:val>
                                        </p:tav>
                                        <p:tav tm="100000">
                                          <p:val>
                                            <p:strVal val="#ppt_x"/>
                                          </p:val>
                                        </p:tav>
                                      </p:tavLst>
                                    </p:anim>
                                    <p:anim calcmode="lin" valueType="num">
                                      <p:cBhvr additive="base">
                                        <p:cTn id="61" dur="250" fill="hold"/>
                                        <p:tgtEl>
                                          <p:spTgt spid="31"/>
                                        </p:tgtEl>
                                        <p:attrNameLst>
                                          <p:attrName>ppt_y</p:attrName>
                                        </p:attrNameLst>
                                      </p:cBhvr>
                                      <p:tavLst>
                                        <p:tav tm="0">
                                          <p:val>
                                            <p:strVal val="0-#ppt_h/2"/>
                                          </p:val>
                                        </p:tav>
                                        <p:tav tm="100000">
                                          <p:val>
                                            <p:strVal val="#ppt_y"/>
                                          </p:val>
                                        </p:tav>
                                      </p:tavLst>
                                    </p:anim>
                                  </p:childTnLst>
                                </p:cTn>
                              </p:par>
                            </p:childTnLst>
                          </p:cTn>
                        </p:par>
                        <p:par>
                          <p:cTn id="62" fill="hold">
                            <p:stCondLst>
                              <p:cond delay="1500"/>
                            </p:stCondLst>
                            <p:childTnLst>
                              <p:par>
                                <p:cTn id="63" presetID="42"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par>
                          <p:cTn id="68" fill="hold">
                            <p:stCondLst>
                              <p:cond delay="2500"/>
                            </p:stCondLst>
                            <p:childTnLst>
                              <p:par>
                                <p:cTn id="69" presetID="42" presetClass="entr" presetSubtype="0"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2" presetClass="entr" presetSubtype="0" fill="hold" nodeType="after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1000"/>
                                        <p:tgtEl>
                                          <p:spTgt spid="40"/>
                                        </p:tgtEl>
                                      </p:cBhvr>
                                    </p:animEffect>
                                    <p:anim calcmode="lin" valueType="num">
                                      <p:cBhvr>
                                        <p:cTn id="78" dur="1000" fill="hold"/>
                                        <p:tgtEl>
                                          <p:spTgt spid="40"/>
                                        </p:tgtEl>
                                        <p:attrNameLst>
                                          <p:attrName>ppt_x</p:attrName>
                                        </p:attrNameLst>
                                      </p:cBhvr>
                                      <p:tavLst>
                                        <p:tav tm="0">
                                          <p:val>
                                            <p:strVal val="#ppt_x"/>
                                          </p:val>
                                        </p:tav>
                                        <p:tav tm="100000">
                                          <p:val>
                                            <p:strVal val="#ppt_x"/>
                                          </p:val>
                                        </p:tav>
                                      </p:tavLst>
                                    </p:anim>
                                    <p:anim calcmode="lin" valueType="num">
                                      <p:cBhvr>
                                        <p:cTn id="79" dur="1000" fill="hold"/>
                                        <p:tgtEl>
                                          <p:spTgt spid="40"/>
                                        </p:tgtEl>
                                        <p:attrNameLst>
                                          <p:attrName>ppt_y</p:attrName>
                                        </p:attrNameLst>
                                      </p:cBhvr>
                                      <p:tavLst>
                                        <p:tav tm="0">
                                          <p:val>
                                            <p:strVal val="#ppt_y+.1"/>
                                          </p:val>
                                        </p:tav>
                                        <p:tav tm="100000">
                                          <p:val>
                                            <p:strVal val="#ppt_y"/>
                                          </p:val>
                                        </p:tav>
                                      </p:tavLst>
                                    </p:anim>
                                  </p:childTnLst>
                                </p:cTn>
                              </p:par>
                            </p:childTnLst>
                          </p:cTn>
                        </p:par>
                        <p:par>
                          <p:cTn id="80" fill="hold">
                            <p:stCondLst>
                              <p:cond delay="4500"/>
                            </p:stCondLst>
                            <p:childTnLst>
                              <p:par>
                                <p:cTn id="81" presetID="42" presetClass="entr" presetSubtype="0" fill="hold"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p:cNvSpPr/>
          <p:nvPr/>
        </p:nvSpPr>
        <p:spPr>
          <a:xfrm>
            <a:off x="6078532" y="2945683"/>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70%</a:t>
            </a:r>
          </a:p>
        </p:txBody>
      </p:sp>
      <p:sp>
        <p:nvSpPr>
          <p:cNvPr id="82" name="Rectangle 81"/>
          <p:cNvSpPr/>
          <p:nvPr/>
        </p:nvSpPr>
        <p:spPr>
          <a:xfrm>
            <a:off x="6078532" y="4040806"/>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40%</a:t>
            </a:r>
          </a:p>
        </p:txBody>
      </p:sp>
      <p:sp>
        <p:nvSpPr>
          <p:cNvPr id="83" name="Rectangle 82"/>
          <p:cNvSpPr/>
          <p:nvPr/>
        </p:nvSpPr>
        <p:spPr>
          <a:xfrm>
            <a:off x="5508113" y="3491156"/>
            <a:ext cx="281993" cy="203035"/>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t>
            </a:r>
          </a:p>
        </p:txBody>
      </p:sp>
      <p:sp>
        <p:nvSpPr>
          <p:cNvPr id="69" name="Content Placeholder 2"/>
          <p:cNvSpPr txBox="1">
            <a:spLocks/>
          </p:cNvSpPr>
          <p:nvPr/>
        </p:nvSpPr>
        <p:spPr>
          <a:xfrm>
            <a:off x="259283" y="1049383"/>
            <a:ext cx="2180340" cy="268847"/>
          </a:xfrm>
          <a:prstGeom prst="rect">
            <a:avLst/>
          </a:prstGeom>
        </p:spPr>
        <p:txBody>
          <a:bodyPr vert="horz" lIns="68552" tIns="34276" rIns="68552" bIns="3427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endParaRPr 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5" name="TextBox 74"/>
          <p:cNvSpPr txBox="1"/>
          <p:nvPr/>
        </p:nvSpPr>
        <p:spPr>
          <a:xfrm>
            <a:off x="1115616" y="1249016"/>
            <a:ext cx="2513830" cy="400110"/>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离职预测</a:t>
            </a:r>
            <a:r>
              <a:rPr lang="en-US" altLang="zh-CN" sz="2000" b="1" dirty="0">
                <a:solidFill>
                  <a:schemeClr val="tx1">
                    <a:lumMod val="65000"/>
                    <a:lumOff val="35000"/>
                  </a:schemeClr>
                </a:solidFill>
                <a:latin typeface="微软雅黑" pitchFamily="34" charset="-122"/>
                <a:ea typeface="微软雅黑" pitchFamily="34" charset="-122"/>
              </a:rPr>
              <a:t>—</a:t>
            </a:r>
            <a:r>
              <a:rPr lang="zh-CN" altLang="en-US" sz="2000" b="1" dirty="0">
                <a:solidFill>
                  <a:schemeClr val="tx1">
                    <a:lumMod val="65000"/>
                    <a:lumOff val="35000"/>
                  </a:schemeClr>
                </a:solidFill>
                <a:latin typeface="微软雅黑" pitchFamily="34" charset="-122"/>
                <a:ea typeface="微软雅黑" pitchFamily="34" charset="-122"/>
              </a:rPr>
              <a:t>随机森林</a:t>
            </a:r>
            <a:endParaRPr lang="en-US" sz="2000" b="1" dirty="0">
              <a:solidFill>
                <a:schemeClr val="tx1">
                  <a:lumMod val="65000"/>
                  <a:lumOff val="35000"/>
                </a:schemeClr>
              </a:solidFill>
              <a:latin typeface="微软雅黑" pitchFamily="34" charset="-122"/>
              <a:ea typeface="微软雅黑" pitchFamily="34" charset="-122"/>
            </a:endParaRPr>
          </a:p>
        </p:txBody>
      </p:sp>
      <p:grpSp>
        <p:nvGrpSpPr>
          <p:cNvPr id="6" name="Group 5"/>
          <p:cNvGrpSpPr/>
          <p:nvPr/>
        </p:nvGrpSpPr>
        <p:grpSpPr>
          <a:xfrm>
            <a:off x="4643766" y="1969096"/>
            <a:ext cx="3997667" cy="3116089"/>
            <a:chOff x="4643765" y="1111845"/>
            <a:chExt cx="3997667" cy="3116089"/>
          </a:xfrm>
        </p:grpSpPr>
        <p:grpSp>
          <p:nvGrpSpPr>
            <p:cNvPr id="7" name="Group 49"/>
            <p:cNvGrpSpPr/>
            <p:nvPr/>
          </p:nvGrpSpPr>
          <p:grpSpPr>
            <a:xfrm flipH="1">
              <a:off x="6444208" y="2361819"/>
              <a:ext cx="492755" cy="569971"/>
              <a:chOff x="1817688" y="3025777"/>
              <a:chExt cx="658813" cy="742896"/>
            </a:xfrm>
            <a:solidFill>
              <a:schemeClr val="bg1">
                <a:lumMod val="65000"/>
              </a:schemeClr>
            </a:solidFill>
          </p:grpSpPr>
          <p:sp>
            <p:nvSpPr>
              <p:cNvPr id="51" name="Freeform 101"/>
              <p:cNvSpPr>
                <a:spLocks/>
              </p:cNvSpPr>
              <p:nvPr/>
            </p:nvSpPr>
            <p:spPr bwMode="auto">
              <a:xfrm>
                <a:off x="1833563" y="3025777"/>
                <a:ext cx="642938" cy="422275"/>
              </a:xfrm>
              <a:custGeom>
                <a:avLst/>
                <a:gdLst/>
                <a:ahLst/>
                <a:cxnLst>
                  <a:cxn ang="0">
                    <a:pos x="13" y="253"/>
                  </a:cxn>
                  <a:cxn ang="0">
                    <a:pos x="277" y="135"/>
                  </a:cxn>
                  <a:cxn ang="0">
                    <a:pos x="323" y="227"/>
                  </a:cxn>
                  <a:cxn ang="0">
                    <a:pos x="343" y="227"/>
                  </a:cxn>
                  <a:cxn ang="0">
                    <a:pos x="286" y="0"/>
                  </a:cxn>
                  <a:cxn ang="0">
                    <a:pos x="255" y="63"/>
                  </a:cxn>
                  <a:cxn ang="0">
                    <a:pos x="267" y="103"/>
                  </a:cxn>
                  <a:cxn ang="0">
                    <a:pos x="0" y="226"/>
                  </a:cxn>
                  <a:cxn ang="0">
                    <a:pos x="13" y="253"/>
                  </a:cxn>
                </a:cxnLst>
                <a:rect l="0" t="0" r="r" b="b"/>
                <a:pathLst>
                  <a:path w="386" h="253">
                    <a:moveTo>
                      <a:pt x="13" y="253"/>
                    </a:moveTo>
                    <a:cubicBezTo>
                      <a:pt x="277" y="135"/>
                      <a:pt x="277" y="135"/>
                      <a:pt x="277" y="135"/>
                    </a:cubicBezTo>
                    <a:cubicBezTo>
                      <a:pt x="323" y="227"/>
                      <a:pt x="323" y="227"/>
                      <a:pt x="323" y="227"/>
                    </a:cubicBezTo>
                    <a:cubicBezTo>
                      <a:pt x="323" y="227"/>
                      <a:pt x="329" y="243"/>
                      <a:pt x="343" y="227"/>
                    </a:cubicBezTo>
                    <a:cubicBezTo>
                      <a:pt x="343" y="227"/>
                      <a:pt x="386" y="45"/>
                      <a:pt x="286" y="0"/>
                    </a:cubicBezTo>
                    <a:cubicBezTo>
                      <a:pt x="255" y="63"/>
                      <a:pt x="255" y="63"/>
                      <a:pt x="255" y="63"/>
                    </a:cubicBezTo>
                    <a:cubicBezTo>
                      <a:pt x="267" y="103"/>
                      <a:pt x="267" y="103"/>
                      <a:pt x="267" y="103"/>
                    </a:cubicBezTo>
                    <a:cubicBezTo>
                      <a:pt x="0" y="226"/>
                      <a:pt x="0" y="226"/>
                      <a:pt x="0" y="226"/>
                    </a:cubicBezTo>
                    <a:lnTo>
                      <a:pt x="13" y="253"/>
                    </a:lnTo>
                    <a:close/>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02"/>
              <p:cNvSpPr>
                <a:spLocks/>
              </p:cNvSpPr>
              <p:nvPr/>
            </p:nvSpPr>
            <p:spPr bwMode="auto">
              <a:xfrm>
                <a:off x="2384425" y="3405189"/>
                <a:ext cx="1588" cy="250825"/>
              </a:xfrm>
              <a:custGeom>
                <a:avLst/>
                <a:gdLst/>
                <a:ahLst/>
                <a:cxnLst>
                  <a:cxn ang="0">
                    <a:pos x="0" y="0"/>
                  </a:cxn>
                  <a:cxn ang="0">
                    <a:pos x="0" y="158"/>
                  </a:cxn>
                  <a:cxn ang="0">
                    <a:pos x="0" y="0"/>
                  </a:cxn>
                </a:cxnLst>
                <a:rect l="0" t="0" r="r" b="b"/>
                <a:pathLst>
                  <a:path h="158">
                    <a:moveTo>
                      <a:pt x="0" y="0"/>
                    </a:moveTo>
                    <a:lnTo>
                      <a:pt x="0" y="158"/>
                    </a:lnTo>
                    <a:lnTo>
                      <a:pt x="0" y="0"/>
                    </a:lnTo>
                    <a:close/>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Line 103"/>
              <p:cNvSpPr>
                <a:spLocks noChangeShapeType="1"/>
              </p:cNvSpPr>
              <p:nvPr/>
            </p:nvSpPr>
            <p:spPr bwMode="auto">
              <a:xfrm>
                <a:off x="2384425" y="3405189"/>
                <a:ext cx="1588" cy="250825"/>
              </a:xfrm>
              <a:prstGeom prst="line">
                <a:avLst/>
              </a:prstGeom>
              <a:grpFill/>
              <a:ln w="9525">
                <a:noFill/>
                <a:round/>
                <a:headEnd/>
                <a:tailEnd/>
              </a:ln>
            </p:spPr>
            <p:txBody>
              <a:bodyPr vert="horz" wrap="square" lIns="99181" tIns="49591" rIns="99181" bIns="49591" numCol="1" anchor="t" anchorCtr="0" compatLnSpc="1">
                <a:prstTxWarp prst="textNoShape">
                  <a:avLst/>
                </a:prstTxWarp>
              </a:bodyPr>
              <a:lstStyle/>
              <a:p>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Rectangle 104"/>
              <p:cNvSpPr>
                <a:spLocks noChangeArrowheads="1"/>
              </p:cNvSpPr>
              <p:nvPr/>
            </p:nvSpPr>
            <p:spPr bwMode="auto">
              <a:xfrm>
                <a:off x="2376488" y="3405189"/>
                <a:ext cx="15875" cy="250825"/>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05"/>
              <p:cNvSpPr>
                <a:spLocks/>
              </p:cNvSpPr>
              <p:nvPr/>
            </p:nvSpPr>
            <p:spPr bwMode="auto">
              <a:xfrm>
                <a:off x="2003425" y="3173414"/>
                <a:ext cx="119063" cy="490538"/>
              </a:xfrm>
              <a:custGeom>
                <a:avLst/>
                <a:gdLst/>
                <a:ahLst/>
                <a:cxnLst>
                  <a:cxn ang="0">
                    <a:pos x="5" y="294"/>
                  </a:cxn>
                  <a:cxn ang="0">
                    <a:pos x="4" y="294"/>
                  </a:cxn>
                  <a:cxn ang="0">
                    <a:pos x="0" y="288"/>
                  </a:cxn>
                  <a:cxn ang="0">
                    <a:pos x="61" y="4"/>
                  </a:cxn>
                  <a:cxn ang="0">
                    <a:pos x="67" y="0"/>
                  </a:cxn>
                  <a:cxn ang="0">
                    <a:pos x="71" y="6"/>
                  </a:cxn>
                  <a:cxn ang="0">
                    <a:pos x="10" y="291"/>
                  </a:cxn>
                  <a:cxn ang="0">
                    <a:pos x="5" y="294"/>
                  </a:cxn>
                </a:cxnLst>
                <a:rect l="0" t="0" r="r" b="b"/>
                <a:pathLst>
                  <a:path w="71" h="294">
                    <a:moveTo>
                      <a:pt x="5" y="294"/>
                    </a:moveTo>
                    <a:cubicBezTo>
                      <a:pt x="4" y="294"/>
                      <a:pt x="4" y="294"/>
                      <a:pt x="4" y="294"/>
                    </a:cubicBezTo>
                    <a:cubicBezTo>
                      <a:pt x="1" y="294"/>
                      <a:pt x="0" y="291"/>
                      <a:pt x="0" y="288"/>
                    </a:cubicBezTo>
                    <a:cubicBezTo>
                      <a:pt x="61" y="4"/>
                      <a:pt x="61" y="4"/>
                      <a:pt x="61" y="4"/>
                    </a:cubicBezTo>
                    <a:cubicBezTo>
                      <a:pt x="62" y="1"/>
                      <a:pt x="64" y="0"/>
                      <a:pt x="67" y="0"/>
                    </a:cubicBezTo>
                    <a:cubicBezTo>
                      <a:pt x="70" y="1"/>
                      <a:pt x="71" y="4"/>
                      <a:pt x="71" y="6"/>
                    </a:cubicBezTo>
                    <a:cubicBezTo>
                      <a:pt x="10" y="291"/>
                      <a:pt x="10" y="291"/>
                      <a:pt x="10" y="291"/>
                    </a:cubicBezTo>
                    <a:cubicBezTo>
                      <a:pt x="9" y="293"/>
                      <a:pt x="7" y="294"/>
                      <a:pt x="5" y="29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06"/>
              <p:cNvSpPr>
                <a:spLocks/>
              </p:cNvSpPr>
              <p:nvPr/>
            </p:nvSpPr>
            <p:spPr bwMode="auto">
              <a:xfrm>
                <a:off x="2106613" y="3176589"/>
                <a:ext cx="133350" cy="490538"/>
              </a:xfrm>
              <a:custGeom>
                <a:avLst/>
                <a:gdLst/>
                <a:ahLst/>
                <a:cxnLst>
                  <a:cxn ang="0">
                    <a:pos x="75" y="294"/>
                  </a:cxn>
                  <a:cxn ang="0">
                    <a:pos x="70" y="290"/>
                  </a:cxn>
                  <a:cxn ang="0">
                    <a:pos x="0" y="7"/>
                  </a:cxn>
                  <a:cxn ang="0">
                    <a:pos x="4" y="1"/>
                  </a:cxn>
                  <a:cxn ang="0">
                    <a:pos x="10" y="4"/>
                  </a:cxn>
                  <a:cxn ang="0">
                    <a:pos x="79" y="288"/>
                  </a:cxn>
                  <a:cxn ang="0">
                    <a:pos x="76" y="294"/>
                  </a:cxn>
                  <a:cxn ang="0">
                    <a:pos x="75" y="294"/>
                  </a:cxn>
                </a:cxnLst>
                <a:rect l="0" t="0" r="r" b="b"/>
                <a:pathLst>
                  <a:path w="80" h="294">
                    <a:moveTo>
                      <a:pt x="75" y="294"/>
                    </a:moveTo>
                    <a:cubicBezTo>
                      <a:pt x="72" y="294"/>
                      <a:pt x="70" y="292"/>
                      <a:pt x="70" y="290"/>
                    </a:cubicBezTo>
                    <a:cubicBezTo>
                      <a:pt x="0" y="7"/>
                      <a:pt x="0" y="7"/>
                      <a:pt x="0" y="7"/>
                    </a:cubicBezTo>
                    <a:cubicBezTo>
                      <a:pt x="0" y="4"/>
                      <a:pt x="1" y="1"/>
                      <a:pt x="4" y="1"/>
                    </a:cubicBezTo>
                    <a:cubicBezTo>
                      <a:pt x="7" y="0"/>
                      <a:pt x="9" y="2"/>
                      <a:pt x="10" y="4"/>
                    </a:cubicBezTo>
                    <a:cubicBezTo>
                      <a:pt x="79" y="288"/>
                      <a:pt x="79" y="288"/>
                      <a:pt x="79" y="288"/>
                    </a:cubicBezTo>
                    <a:cubicBezTo>
                      <a:pt x="80" y="290"/>
                      <a:pt x="78" y="293"/>
                      <a:pt x="76" y="294"/>
                    </a:cubicBezTo>
                    <a:cubicBezTo>
                      <a:pt x="75" y="294"/>
                      <a:pt x="75" y="294"/>
                      <a:pt x="75" y="29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107"/>
              <p:cNvSpPr>
                <a:spLocks noChangeArrowheads="1"/>
              </p:cNvSpPr>
              <p:nvPr/>
            </p:nvSpPr>
            <p:spPr bwMode="auto">
              <a:xfrm>
                <a:off x="1885950" y="3408364"/>
                <a:ext cx="15875" cy="141288"/>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08"/>
              <p:cNvSpPr>
                <a:spLocks/>
              </p:cNvSpPr>
              <p:nvPr/>
            </p:nvSpPr>
            <p:spPr bwMode="auto">
              <a:xfrm>
                <a:off x="2017713" y="3432176"/>
                <a:ext cx="169863" cy="238125"/>
              </a:xfrm>
              <a:custGeom>
                <a:avLst/>
                <a:gdLst/>
                <a:ahLst/>
                <a:cxnLst>
                  <a:cxn ang="0">
                    <a:pos x="6" y="143"/>
                  </a:cxn>
                  <a:cxn ang="0">
                    <a:pos x="3" y="142"/>
                  </a:cxn>
                  <a:cxn ang="0">
                    <a:pos x="2" y="135"/>
                  </a:cxn>
                  <a:cxn ang="0">
                    <a:pos x="92" y="3"/>
                  </a:cxn>
                  <a:cxn ang="0">
                    <a:pos x="99" y="1"/>
                  </a:cxn>
                  <a:cxn ang="0">
                    <a:pos x="100" y="8"/>
                  </a:cxn>
                  <a:cxn ang="0">
                    <a:pos x="10" y="141"/>
                  </a:cxn>
                  <a:cxn ang="0">
                    <a:pos x="6" y="143"/>
                  </a:cxn>
                </a:cxnLst>
                <a:rect l="0" t="0" r="r" b="b"/>
                <a:pathLst>
                  <a:path w="102" h="143">
                    <a:moveTo>
                      <a:pt x="6" y="143"/>
                    </a:moveTo>
                    <a:cubicBezTo>
                      <a:pt x="5" y="143"/>
                      <a:pt x="4" y="143"/>
                      <a:pt x="3" y="142"/>
                    </a:cubicBezTo>
                    <a:cubicBezTo>
                      <a:pt x="1" y="141"/>
                      <a:pt x="0" y="138"/>
                      <a:pt x="2" y="135"/>
                    </a:cubicBezTo>
                    <a:cubicBezTo>
                      <a:pt x="92" y="3"/>
                      <a:pt x="92" y="3"/>
                      <a:pt x="92" y="3"/>
                    </a:cubicBezTo>
                    <a:cubicBezTo>
                      <a:pt x="93" y="0"/>
                      <a:pt x="96" y="0"/>
                      <a:pt x="99" y="1"/>
                    </a:cubicBezTo>
                    <a:cubicBezTo>
                      <a:pt x="101" y="3"/>
                      <a:pt x="102" y="6"/>
                      <a:pt x="100" y="8"/>
                    </a:cubicBezTo>
                    <a:cubicBezTo>
                      <a:pt x="10" y="141"/>
                      <a:pt x="10" y="141"/>
                      <a:pt x="10" y="141"/>
                    </a:cubicBezTo>
                    <a:cubicBezTo>
                      <a:pt x="9" y="142"/>
                      <a:pt x="8" y="143"/>
                      <a:pt x="6" y="143"/>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109"/>
              <p:cNvSpPr>
                <a:spLocks/>
              </p:cNvSpPr>
              <p:nvPr/>
            </p:nvSpPr>
            <p:spPr bwMode="auto">
              <a:xfrm>
                <a:off x="2051050" y="3440114"/>
                <a:ext cx="185738" cy="228600"/>
              </a:xfrm>
              <a:custGeom>
                <a:avLst/>
                <a:gdLst/>
                <a:ahLst/>
                <a:cxnLst>
                  <a:cxn ang="0">
                    <a:pos x="106" y="137"/>
                  </a:cxn>
                  <a:cxn ang="0">
                    <a:pos x="102" y="136"/>
                  </a:cxn>
                  <a:cxn ang="0">
                    <a:pos x="2" y="9"/>
                  </a:cxn>
                  <a:cxn ang="0">
                    <a:pos x="3" y="2"/>
                  </a:cxn>
                  <a:cxn ang="0">
                    <a:pos x="10" y="3"/>
                  </a:cxn>
                  <a:cxn ang="0">
                    <a:pos x="110" y="129"/>
                  </a:cxn>
                  <a:cxn ang="0">
                    <a:pos x="109" y="136"/>
                  </a:cxn>
                  <a:cxn ang="0">
                    <a:pos x="106" y="137"/>
                  </a:cxn>
                </a:cxnLst>
                <a:rect l="0" t="0" r="r" b="b"/>
                <a:pathLst>
                  <a:path w="112" h="137">
                    <a:moveTo>
                      <a:pt x="106" y="137"/>
                    </a:moveTo>
                    <a:cubicBezTo>
                      <a:pt x="105" y="137"/>
                      <a:pt x="103" y="137"/>
                      <a:pt x="102" y="136"/>
                    </a:cubicBezTo>
                    <a:cubicBezTo>
                      <a:pt x="2" y="9"/>
                      <a:pt x="2" y="9"/>
                      <a:pt x="2" y="9"/>
                    </a:cubicBezTo>
                    <a:cubicBezTo>
                      <a:pt x="0" y="7"/>
                      <a:pt x="0" y="4"/>
                      <a:pt x="3" y="2"/>
                    </a:cubicBezTo>
                    <a:cubicBezTo>
                      <a:pt x="5" y="0"/>
                      <a:pt x="8" y="1"/>
                      <a:pt x="10" y="3"/>
                    </a:cubicBezTo>
                    <a:cubicBezTo>
                      <a:pt x="110" y="129"/>
                      <a:pt x="110" y="129"/>
                      <a:pt x="110" y="129"/>
                    </a:cubicBezTo>
                    <a:cubicBezTo>
                      <a:pt x="112" y="132"/>
                      <a:pt x="111" y="135"/>
                      <a:pt x="109" y="136"/>
                    </a:cubicBezTo>
                    <a:cubicBezTo>
                      <a:pt x="108" y="137"/>
                      <a:pt x="107" y="137"/>
                      <a:pt x="106" y="137"/>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10"/>
              <p:cNvSpPr>
                <a:spLocks/>
              </p:cNvSpPr>
              <p:nvPr/>
            </p:nvSpPr>
            <p:spPr bwMode="auto">
              <a:xfrm>
                <a:off x="2052638" y="3308351"/>
                <a:ext cx="107950" cy="141288"/>
              </a:xfrm>
              <a:custGeom>
                <a:avLst/>
                <a:gdLst/>
                <a:ahLst/>
                <a:cxnLst>
                  <a:cxn ang="0">
                    <a:pos x="6" y="84"/>
                  </a:cxn>
                  <a:cxn ang="0">
                    <a:pos x="3" y="83"/>
                  </a:cxn>
                  <a:cxn ang="0">
                    <a:pos x="2" y="76"/>
                  </a:cxn>
                  <a:cxn ang="0">
                    <a:pos x="55" y="3"/>
                  </a:cxn>
                  <a:cxn ang="0">
                    <a:pos x="62" y="2"/>
                  </a:cxn>
                  <a:cxn ang="0">
                    <a:pos x="63" y="9"/>
                  </a:cxn>
                  <a:cxn ang="0">
                    <a:pos x="10" y="82"/>
                  </a:cxn>
                  <a:cxn ang="0">
                    <a:pos x="6" y="84"/>
                  </a:cxn>
                </a:cxnLst>
                <a:rect l="0" t="0" r="r" b="b"/>
                <a:pathLst>
                  <a:path w="65" h="84">
                    <a:moveTo>
                      <a:pt x="6" y="84"/>
                    </a:moveTo>
                    <a:cubicBezTo>
                      <a:pt x="5" y="84"/>
                      <a:pt x="4" y="84"/>
                      <a:pt x="3" y="83"/>
                    </a:cubicBezTo>
                    <a:cubicBezTo>
                      <a:pt x="1" y="82"/>
                      <a:pt x="0" y="79"/>
                      <a:pt x="2" y="76"/>
                    </a:cubicBezTo>
                    <a:cubicBezTo>
                      <a:pt x="55" y="3"/>
                      <a:pt x="55" y="3"/>
                      <a:pt x="55" y="3"/>
                    </a:cubicBezTo>
                    <a:cubicBezTo>
                      <a:pt x="57" y="1"/>
                      <a:pt x="60" y="0"/>
                      <a:pt x="62" y="2"/>
                    </a:cubicBezTo>
                    <a:cubicBezTo>
                      <a:pt x="64" y="4"/>
                      <a:pt x="65" y="7"/>
                      <a:pt x="63" y="9"/>
                    </a:cubicBezTo>
                    <a:cubicBezTo>
                      <a:pt x="10" y="82"/>
                      <a:pt x="10" y="82"/>
                      <a:pt x="10" y="82"/>
                    </a:cubicBezTo>
                    <a:cubicBezTo>
                      <a:pt x="9" y="84"/>
                      <a:pt x="7" y="84"/>
                      <a:pt x="6" y="84"/>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111"/>
              <p:cNvSpPr>
                <a:spLocks/>
              </p:cNvSpPr>
              <p:nvPr/>
            </p:nvSpPr>
            <p:spPr bwMode="auto">
              <a:xfrm>
                <a:off x="2065338" y="3324226"/>
                <a:ext cx="122238" cy="119063"/>
              </a:xfrm>
              <a:custGeom>
                <a:avLst/>
                <a:gdLst/>
                <a:ahLst/>
                <a:cxnLst>
                  <a:cxn ang="0">
                    <a:pos x="67" y="72"/>
                  </a:cxn>
                  <a:cxn ang="0">
                    <a:pos x="64" y="70"/>
                  </a:cxn>
                  <a:cxn ang="0">
                    <a:pos x="2" y="9"/>
                  </a:cxn>
                  <a:cxn ang="0">
                    <a:pos x="2" y="2"/>
                  </a:cxn>
                  <a:cxn ang="0">
                    <a:pos x="9" y="2"/>
                  </a:cxn>
                  <a:cxn ang="0">
                    <a:pos x="71" y="63"/>
                  </a:cxn>
                  <a:cxn ang="0">
                    <a:pos x="71" y="70"/>
                  </a:cxn>
                  <a:cxn ang="0">
                    <a:pos x="67" y="72"/>
                  </a:cxn>
                </a:cxnLst>
                <a:rect l="0" t="0" r="r" b="b"/>
                <a:pathLst>
                  <a:path w="73" h="72">
                    <a:moveTo>
                      <a:pt x="67" y="72"/>
                    </a:moveTo>
                    <a:cubicBezTo>
                      <a:pt x="66" y="72"/>
                      <a:pt x="65" y="71"/>
                      <a:pt x="64" y="70"/>
                    </a:cubicBezTo>
                    <a:cubicBezTo>
                      <a:pt x="2" y="9"/>
                      <a:pt x="2" y="9"/>
                      <a:pt x="2" y="9"/>
                    </a:cubicBezTo>
                    <a:cubicBezTo>
                      <a:pt x="0" y="7"/>
                      <a:pt x="0" y="4"/>
                      <a:pt x="2" y="2"/>
                    </a:cubicBezTo>
                    <a:cubicBezTo>
                      <a:pt x="4" y="0"/>
                      <a:pt x="7" y="0"/>
                      <a:pt x="9" y="2"/>
                    </a:cubicBezTo>
                    <a:cubicBezTo>
                      <a:pt x="71" y="63"/>
                      <a:pt x="71" y="63"/>
                      <a:pt x="71" y="63"/>
                    </a:cubicBezTo>
                    <a:cubicBezTo>
                      <a:pt x="73" y="65"/>
                      <a:pt x="73" y="68"/>
                      <a:pt x="71" y="70"/>
                    </a:cubicBezTo>
                    <a:cubicBezTo>
                      <a:pt x="70" y="71"/>
                      <a:pt x="69" y="72"/>
                      <a:pt x="67" y="72"/>
                    </a:cubicBezTo>
                  </a:path>
                </a:pathLst>
              </a:custGeom>
              <a:grp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ectangle 112"/>
              <p:cNvSpPr>
                <a:spLocks noChangeArrowheads="1"/>
              </p:cNvSpPr>
              <p:nvPr/>
            </p:nvSpPr>
            <p:spPr bwMode="auto">
              <a:xfrm>
                <a:off x="1817688" y="3651251"/>
                <a:ext cx="619125" cy="117422"/>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113"/>
              <p:cNvSpPr>
                <a:spLocks noChangeArrowheads="1"/>
              </p:cNvSpPr>
              <p:nvPr/>
            </p:nvSpPr>
            <p:spPr bwMode="auto">
              <a:xfrm>
                <a:off x="1852613" y="3530601"/>
                <a:ext cx="84138" cy="128588"/>
              </a:xfrm>
              <a:prstGeom prst="rect">
                <a:avLst/>
              </a:prstGeom>
              <a:grpFill/>
              <a:ln w="9525">
                <a:noFill/>
                <a:miter lim="800000"/>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25"/>
            <p:cNvGrpSpPr/>
            <p:nvPr/>
          </p:nvGrpSpPr>
          <p:grpSpPr>
            <a:xfrm>
              <a:off x="4643765" y="1111845"/>
              <a:ext cx="3997667" cy="3116089"/>
              <a:chOff x="5104757" y="1490781"/>
              <a:chExt cx="3043263" cy="2378495"/>
            </a:xfrm>
          </p:grpSpPr>
          <p:grpSp>
            <p:nvGrpSpPr>
              <p:cNvPr id="16" name="Group 15"/>
              <p:cNvGrpSpPr/>
              <p:nvPr/>
            </p:nvGrpSpPr>
            <p:grpSpPr>
              <a:xfrm>
                <a:off x="5734334" y="1524907"/>
                <a:ext cx="1830738" cy="2094924"/>
                <a:chOff x="5290008" y="1535404"/>
                <a:chExt cx="1830738" cy="2094924"/>
              </a:xfrm>
            </p:grpSpPr>
            <p:grpSp>
              <p:nvGrpSpPr>
                <p:cNvPr id="2" name="Group 20"/>
                <p:cNvGrpSpPr/>
                <p:nvPr/>
              </p:nvGrpSpPr>
              <p:grpSpPr>
                <a:xfrm>
                  <a:off x="5690962" y="1816837"/>
                  <a:ext cx="1034877" cy="626907"/>
                  <a:chOff x="3433763" y="1131575"/>
                  <a:chExt cx="2241550" cy="1357626"/>
                </a:xfrm>
              </p:grpSpPr>
              <p:sp>
                <p:nvSpPr>
                  <p:cNvPr id="6158" name="Freeform 14"/>
                  <p:cNvSpPr>
                    <a:spLocks/>
                  </p:cNvSpPr>
                  <p:nvPr/>
                </p:nvSpPr>
                <p:spPr bwMode="auto">
                  <a:xfrm>
                    <a:off x="3433763" y="1474788"/>
                    <a:ext cx="2241550" cy="1014413"/>
                  </a:xfrm>
                  <a:custGeom>
                    <a:avLst/>
                    <a:gdLst/>
                    <a:ahLst/>
                    <a:cxnLst>
                      <a:cxn ang="0">
                        <a:pos x="634" y="369"/>
                      </a:cxn>
                      <a:cxn ang="0">
                        <a:pos x="420" y="284"/>
                      </a:cxn>
                      <a:cxn ang="0">
                        <a:pos x="201" y="375"/>
                      </a:cxn>
                      <a:cxn ang="0">
                        <a:pos x="0" y="174"/>
                      </a:cxn>
                      <a:cxn ang="0">
                        <a:pos x="420" y="0"/>
                      </a:cxn>
                      <a:cxn ang="0">
                        <a:pos x="829" y="163"/>
                      </a:cxn>
                      <a:cxn ang="0">
                        <a:pos x="634" y="369"/>
                      </a:cxn>
                    </a:cxnLst>
                    <a:rect l="0" t="0" r="r" b="b"/>
                    <a:pathLst>
                      <a:path w="829" h="375">
                        <a:moveTo>
                          <a:pt x="634" y="369"/>
                        </a:moveTo>
                        <a:cubicBezTo>
                          <a:pt x="574" y="312"/>
                          <a:pt x="503" y="284"/>
                          <a:pt x="420" y="284"/>
                        </a:cubicBezTo>
                        <a:cubicBezTo>
                          <a:pt x="334" y="284"/>
                          <a:pt x="261" y="314"/>
                          <a:pt x="201" y="375"/>
                        </a:cubicBezTo>
                        <a:cubicBezTo>
                          <a:pt x="0" y="174"/>
                          <a:pt x="0" y="174"/>
                          <a:pt x="0" y="174"/>
                        </a:cubicBezTo>
                        <a:cubicBezTo>
                          <a:pt x="116" y="58"/>
                          <a:pt x="256" y="0"/>
                          <a:pt x="420" y="0"/>
                        </a:cubicBezTo>
                        <a:cubicBezTo>
                          <a:pt x="579" y="0"/>
                          <a:pt x="716" y="54"/>
                          <a:pt x="829" y="163"/>
                        </a:cubicBezTo>
                        <a:lnTo>
                          <a:pt x="634" y="369"/>
                        </a:lnTo>
                        <a:close/>
                      </a:path>
                    </a:pathLst>
                  </a:custGeom>
                  <a:solidFill>
                    <a:schemeClr val="accent2"/>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Isosceles Triangle 18"/>
                  <p:cNvSpPr/>
                  <p:nvPr/>
                </p:nvSpPr>
                <p:spPr>
                  <a:xfrm>
                    <a:off x="4372937" y="1131575"/>
                    <a:ext cx="398127" cy="4608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4"/>
                <p:cNvGrpSpPr/>
                <p:nvPr/>
              </p:nvGrpSpPr>
              <p:grpSpPr>
                <a:xfrm>
                  <a:off x="5290008" y="2206960"/>
                  <a:ext cx="651617" cy="1036539"/>
                  <a:chOff x="3008635" y="1967798"/>
                  <a:chExt cx="1112911" cy="1769992"/>
                </a:xfrm>
              </p:grpSpPr>
              <p:sp>
                <p:nvSpPr>
                  <p:cNvPr id="6157" name="Freeform 13"/>
                  <p:cNvSpPr>
                    <a:spLocks/>
                  </p:cNvSpPr>
                  <p:nvPr/>
                </p:nvSpPr>
                <p:spPr bwMode="auto">
                  <a:xfrm>
                    <a:off x="3321669" y="1967798"/>
                    <a:ext cx="799877" cy="1769992"/>
                  </a:xfrm>
                  <a:custGeom>
                    <a:avLst/>
                    <a:gdLst/>
                    <a:ahLst/>
                    <a:cxnLst>
                      <a:cxn ang="0">
                        <a:pos x="163" y="0"/>
                      </a:cxn>
                      <a:cxn ang="0">
                        <a:pos x="369" y="195"/>
                      </a:cxn>
                      <a:cxn ang="0">
                        <a:pos x="284" y="409"/>
                      </a:cxn>
                      <a:cxn ang="0">
                        <a:pos x="375" y="628"/>
                      </a:cxn>
                      <a:cxn ang="0">
                        <a:pos x="375" y="629"/>
                      </a:cxn>
                      <a:cxn ang="0">
                        <a:pos x="174" y="830"/>
                      </a:cxn>
                      <a:cxn ang="0">
                        <a:pos x="174" y="829"/>
                      </a:cxn>
                      <a:cxn ang="0">
                        <a:pos x="0" y="409"/>
                      </a:cxn>
                      <a:cxn ang="0">
                        <a:pos x="163" y="0"/>
                      </a:cxn>
                    </a:cxnLst>
                    <a:rect l="0" t="0" r="r" b="b"/>
                    <a:pathLst>
                      <a:path w="375" h="830">
                        <a:moveTo>
                          <a:pt x="163" y="0"/>
                        </a:moveTo>
                        <a:cubicBezTo>
                          <a:pt x="369" y="195"/>
                          <a:pt x="369" y="195"/>
                          <a:pt x="369" y="195"/>
                        </a:cubicBezTo>
                        <a:cubicBezTo>
                          <a:pt x="312" y="255"/>
                          <a:pt x="284" y="326"/>
                          <a:pt x="284" y="409"/>
                        </a:cubicBezTo>
                        <a:cubicBezTo>
                          <a:pt x="284" y="495"/>
                          <a:pt x="314" y="568"/>
                          <a:pt x="375" y="628"/>
                        </a:cubicBezTo>
                        <a:cubicBezTo>
                          <a:pt x="375" y="629"/>
                          <a:pt x="375" y="629"/>
                          <a:pt x="375" y="629"/>
                        </a:cubicBezTo>
                        <a:cubicBezTo>
                          <a:pt x="174" y="830"/>
                          <a:pt x="174" y="830"/>
                          <a:pt x="174" y="830"/>
                        </a:cubicBezTo>
                        <a:cubicBezTo>
                          <a:pt x="174" y="829"/>
                          <a:pt x="174" y="829"/>
                          <a:pt x="174" y="829"/>
                        </a:cubicBezTo>
                        <a:cubicBezTo>
                          <a:pt x="58" y="713"/>
                          <a:pt x="0" y="573"/>
                          <a:pt x="0" y="409"/>
                        </a:cubicBezTo>
                        <a:cubicBezTo>
                          <a:pt x="0" y="250"/>
                          <a:pt x="54" y="114"/>
                          <a:pt x="163" y="0"/>
                        </a:cubicBezTo>
                        <a:close/>
                      </a:path>
                    </a:pathLst>
                  </a:custGeom>
                  <a:solidFill>
                    <a:schemeClr val="accent1"/>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Isosceles Triangle 19"/>
                  <p:cNvSpPr/>
                  <p:nvPr/>
                </p:nvSpPr>
                <p:spPr>
                  <a:xfrm rot="16200000">
                    <a:off x="3033366" y="2671099"/>
                    <a:ext cx="313928" cy="36339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5"/>
                <p:cNvGrpSpPr/>
                <p:nvPr/>
              </p:nvGrpSpPr>
              <p:grpSpPr>
                <a:xfrm>
                  <a:off x="6489864" y="2193037"/>
                  <a:ext cx="630882" cy="1035075"/>
                  <a:chOff x="5057865" y="1944015"/>
                  <a:chExt cx="1077500" cy="1767489"/>
                </a:xfrm>
              </p:grpSpPr>
              <p:sp>
                <p:nvSpPr>
                  <p:cNvPr id="6156" name="Freeform 12"/>
                  <p:cNvSpPr>
                    <a:spLocks/>
                  </p:cNvSpPr>
                  <p:nvPr/>
                </p:nvSpPr>
                <p:spPr bwMode="auto">
                  <a:xfrm>
                    <a:off x="5057865" y="1944015"/>
                    <a:ext cx="797373" cy="1767489"/>
                  </a:xfrm>
                  <a:custGeom>
                    <a:avLst/>
                    <a:gdLst/>
                    <a:ahLst/>
                    <a:cxnLst>
                      <a:cxn ang="0">
                        <a:pos x="201" y="0"/>
                      </a:cxn>
                      <a:cxn ang="0">
                        <a:pos x="374" y="420"/>
                      </a:cxn>
                      <a:cxn ang="0">
                        <a:pos x="211" y="829"/>
                      </a:cxn>
                      <a:cxn ang="0">
                        <a:pos x="5" y="634"/>
                      </a:cxn>
                      <a:cxn ang="0">
                        <a:pos x="90" y="420"/>
                      </a:cxn>
                      <a:cxn ang="0">
                        <a:pos x="0" y="201"/>
                      </a:cxn>
                      <a:cxn ang="0">
                        <a:pos x="201" y="0"/>
                      </a:cxn>
                    </a:cxnLst>
                    <a:rect l="0" t="0" r="r" b="b"/>
                    <a:pathLst>
                      <a:path w="374" h="829">
                        <a:moveTo>
                          <a:pt x="201" y="0"/>
                        </a:moveTo>
                        <a:cubicBezTo>
                          <a:pt x="316" y="116"/>
                          <a:pt x="374" y="256"/>
                          <a:pt x="374" y="420"/>
                        </a:cubicBezTo>
                        <a:cubicBezTo>
                          <a:pt x="374" y="579"/>
                          <a:pt x="320" y="715"/>
                          <a:pt x="211" y="829"/>
                        </a:cubicBezTo>
                        <a:cubicBezTo>
                          <a:pt x="5" y="634"/>
                          <a:pt x="5" y="634"/>
                          <a:pt x="5" y="634"/>
                        </a:cubicBezTo>
                        <a:cubicBezTo>
                          <a:pt x="62" y="574"/>
                          <a:pt x="90" y="503"/>
                          <a:pt x="90" y="420"/>
                        </a:cubicBezTo>
                        <a:cubicBezTo>
                          <a:pt x="90" y="335"/>
                          <a:pt x="60" y="262"/>
                          <a:pt x="0" y="201"/>
                        </a:cubicBezTo>
                        <a:lnTo>
                          <a:pt x="201" y="0"/>
                        </a:lnTo>
                        <a:close/>
                      </a:path>
                    </a:pathLst>
                  </a:custGeom>
                  <a:solidFill>
                    <a:schemeClr val="accent3"/>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Isosceles Triangle 21"/>
                  <p:cNvSpPr/>
                  <p:nvPr/>
                </p:nvSpPr>
                <p:spPr>
                  <a:xfrm rot="5400000" flipH="1">
                    <a:off x="5796706" y="2671100"/>
                    <a:ext cx="313928" cy="36339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6"/>
                <p:cNvGrpSpPr/>
                <p:nvPr/>
              </p:nvGrpSpPr>
              <p:grpSpPr>
                <a:xfrm>
                  <a:off x="5704885" y="2990602"/>
                  <a:ext cx="1034877" cy="639726"/>
                  <a:chOff x="3717226" y="3305933"/>
                  <a:chExt cx="1767489" cy="1092393"/>
                </a:xfrm>
              </p:grpSpPr>
              <p:sp>
                <p:nvSpPr>
                  <p:cNvPr id="6159" name="Freeform 15"/>
                  <p:cNvSpPr>
                    <a:spLocks/>
                  </p:cNvSpPr>
                  <p:nvPr/>
                </p:nvSpPr>
                <p:spPr bwMode="auto">
                  <a:xfrm>
                    <a:off x="3717226" y="3305933"/>
                    <a:ext cx="1767489" cy="799877"/>
                  </a:xfrm>
                  <a:custGeom>
                    <a:avLst/>
                    <a:gdLst/>
                    <a:ahLst/>
                    <a:cxnLst>
                      <a:cxn ang="0">
                        <a:pos x="628" y="0"/>
                      </a:cxn>
                      <a:cxn ang="0">
                        <a:pos x="629" y="0"/>
                      </a:cxn>
                      <a:cxn ang="0">
                        <a:pos x="829" y="201"/>
                      </a:cxn>
                      <a:cxn ang="0">
                        <a:pos x="829" y="201"/>
                      </a:cxn>
                      <a:cxn ang="0">
                        <a:pos x="409" y="375"/>
                      </a:cxn>
                      <a:cxn ang="0">
                        <a:pos x="0" y="212"/>
                      </a:cxn>
                      <a:cxn ang="0">
                        <a:pos x="196" y="6"/>
                      </a:cxn>
                      <a:cxn ang="0">
                        <a:pos x="409" y="91"/>
                      </a:cxn>
                      <a:cxn ang="0">
                        <a:pos x="628" y="0"/>
                      </a:cxn>
                    </a:cxnLst>
                    <a:rect l="0" t="0" r="r" b="b"/>
                    <a:pathLst>
                      <a:path w="829" h="375">
                        <a:moveTo>
                          <a:pt x="628" y="0"/>
                        </a:moveTo>
                        <a:cubicBezTo>
                          <a:pt x="629" y="0"/>
                          <a:pt x="629" y="0"/>
                          <a:pt x="629" y="0"/>
                        </a:cubicBezTo>
                        <a:cubicBezTo>
                          <a:pt x="829" y="201"/>
                          <a:pt x="829" y="201"/>
                          <a:pt x="829" y="201"/>
                        </a:cubicBezTo>
                        <a:cubicBezTo>
                          <a:pt x="829" y="201"/>
                          <a:pt x="829" y="201"/>
                          <a:pt x="829" y="201"/>
                        </a:cubicBezTo>
                        <a:cubicBezTo>
                          <a:pt x="713" y="317"/>
                          <a:pt x="573" y="375"/>
                          <a:pt x="409" y="375"/>
                        </a:cubicBezTo>
                        <a:cubicBezTo>
                          <a:pt x="250" y="375"/>
                          <a:pt x="114" y="321"/>
                          <a:pt x="0" y="212"/>
                        </a:cubicBezTo>
                        <a:cubicBezTo>
                          <a:pt x="196" y="6"/>
                          <a:pt x="196" y="6"/>
                          <a:pt x="196" y="6"/>
                        </a:cubicBezTo>
                        <a:cubicBezTo>
                          <a:pt x="255" y="63"/>
                          <a:pt x="326" y="91"/>
                          <a:pt x="409" y="91"/>
                        </a:cubicBezTo>
                        <a:cubicBezTo>
                          <a:pt x="495" y="91"/>
                          <a:pt x="568" y="61"/>
                          <a:pt x="628" y="0"/>
                        </a:cubicBezTo>
                        <a:close/>
                      </a:path>
                    </a:pathLst>
                  </a:custGeom>
                  <a:solidFill>
                    <a:schemeClr val="accent4"/>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Isosceles Triangle 22"/>
                  <p:cNvSpPr/>
                  <p:nvPr/>
                </p:nvSpPr>
                <p:spPr>
                  <a:xfrm rot="10800000" flipH="1">
                    <a:off x="4433993" y="4034936"/>
                    <a:ext cx="313928" cy="36339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7" name="Freeform 36"/>
                <p:cNvSpPr>
                  <a:spLocks noEditPoints="1"/>
                </p:cNvSpPr>
                <p:nvPr/>
              </p:nvSpPr>
              <p:spPr bwMode="auto">
                <a:xfrm>
                  <a:off x="6150660" y="1535404"/>
                  <a:ext cx="134235" cy="18392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bg1"/>
                </a:solidFill>
                <a:ln w="9525">
                  <a:noFill/>
                  <a:round/>
                  <a:headEnd/>
                  <a:tailEnd/>
                </a:ln>
              </p:spPr>
              <p:txBody>
                <a:bodyPr vert="horz" wrap="square" lIns="99181" tIns="49591" rIns="99181" bIns="49591"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ectangle 83"/>
                <p:cNvSpPr/>
                <p:nvPr/>
              </p:nvSpPr>
              <p:spPr>
                <a:xfrm>
                  <a:off x="6669493" y="2633905"/>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98</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grpSp>
          <p:sp>
            <p:nvSpPr>
              <p:cNvPr id="76" name="Rectangle 75"/>
              <p:cNvSpPr/>
              <p:nvPr/>
            </p:nvSpPr>
            <p:spPr>
              <a:xfrm>
                <a:off x="6549891" y="2067694"/>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98</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77" name="Rectangle 76"/>
              <p:cNvSpPr/>
              <p:nvPr/>
            </p:nvSpPr>
            <p:spPr>
              <a:xfrm>
                <a:off x="5973829" y="2603300"/>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99</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78" name="Rectangle 77"/>
              <p:cNvSpPr/>
              <p:nvPr/>
            </p:nvSpPr>
            <p:spPr>
              <a:xfrm>
                <a:off x="6582629" y="3179364"/>
                <a:ext cx="214773" cy="155050"/>
              </a:xfrm>
              <a:prstGeom prst="rect">
                <a:avLst/>
              </a:prstGeom>
            </p:spPr>
            <p:txBody>
              <a:bodyPr wrap="none" lIns="0" tIns="0" rIns="0" bIns="0">
                <a:spAutoFit/>
              </a:bodyPr>
              <a:lstStyle/>
              <a:p>
                <a:pPr algn="ctr">
                  <a:lnSpc>
                    <a:spcPct val="120000"/>
                  </a:lnSpc>
                </a:pPr>
                <a:r>
                  <a:rPr lang="en-US" altLang="zh-CN"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98</a:t>
                </a: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18" name="TextBox 17"/>
              <p:cNvSpPr txBox="1"/>
              <p:nvPr/>
            </p:nvSpPr>
            <p:spPr>
              <a:xfrm>
                <a:off x="7516880" y="2590048"/>
                <a:ext cx="631140"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召回率</a:t>
                </a:r>
                <a:endParaRPr lang="en-US" b="1" dirty="0">
                  <a:solidFill>
                    <a:schemeClr val="tx1">
                      <a:lumMod val="65000"/>
                      <a:lumOff val="35000"/>
                    </a:schemeClr>
                  </a:solidFill>
                  <a:latin typeface="微软雅黑" pitchFamily="34" charset="-122"/>
                  <a:ea typeface="微软雅黑" pitchFamily="34" charset="-122"/>
                </a:endParaRPr>
              </a:p>
            </p:txBody>
          </p:sp>
          <p:sp>
            <p:nvSpPr>
              <p:cNvPr id="91" name="TextBox 90"/>
              <p:cNvSpPr txBox="1"/>
              <p:nvPr/>
            </p:nvSpPr>
            <p:spPr>
              <a:xfrm>
                <a:off x="6305011" y="1490781"/>
                <a:ext cx="631140"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准确率</a:t>
                </a:r>
                <a:endParaRPr lang="en-US" b="1" dirty="0">
                  <a:solidFill>
                    <a:schemeClr val="tx1">
                      <a:lumMod val="65000"/>
                      <a:lumOff val="35000"/>
                    </a:schemeClr>
                  </a:solidFill>
                  <a:latin typeface="微软雅黑" pitchFamily="34" charset="-122"/>
                  <a:ea typeface="微软雅黑" pitchFamily="34" charset="-122"/>
                </a:endParaRPr>
              </a:p>
            </p:txBody>
          </p:sp>
          <p:sp>
            <p:nvSpPr>
              <p:cNvPr id="92" name="TextBox 91"/>
              <p:cNvSpPr txBox="1"/>
              <p:nvPr/>
            </p:nvSpPr>
            <p:spPr>
              <a:xfrm>
                <a:off x="5104757" y="2590048"/>
                <a:ext cx="657986"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a:t>
                </a:r>
                <a:r>
                  <a:rPr lang="en-US" b="1" dirty="0">
                    <a:solidFill>
                      <a:schemeClr val="tx1">
                        <a:lumMod val="65000"/>
                        <a:lumOff val="35000"/>
                      </a:schemeClr>
                    </a:solidFill>
                    <a:latin typeface="微软雅黑" pitchFamily="34" charset="-122"/>
                    <a:ea typeface="微软雅黑" pitchFamily="34" charset="-122"/>
                  </a:rPr>
                  <a:t>AUC</a:t>
                </a:r>
                <a:r>
                  <a:rPr lang="zh-CN" altLang="en-US" b="1" dirty="0">
                    <a:solidFill>
                      <a:schemeClr val="tx1">
                        <a:lumMod val="65000"/>
                        <a:lumOff val="35000"/>
                      </a:schemeClr>
                    </a:solidFill>
                    <a:latin typeface="微软雅黑" pitchFamily="34" charset="-122"/>
                    <a:ea typeface="微软雅黑" pitchFamily="34" charset="-122"/>
                  </a:rPr>
                  <a:t>值</a:t>
                </a:r>
                <a:endParaRPr lang="en-US" b="1" dirty="0">
                  <a:solidFill>
                    <a:schemeClr val="tx1">
                      <a:lumMod val="65000"/>
                      <a:lumOff val="35000"/>
                    </a:schemeClr>
                  </a:solidFill>
                  <a:latin typeface="微软雅黑" pitchFamily="34" charset="-122"/>
                  <a:ea typeface="微软雅黑" pitchFamily="34" charset="-122"/>
                </a:endParaRPr>
              </a:p>
            </p:txBody>
          </p:sp>
          <p:sp>
            <p:nvSpPr>
              <p:cNvPr id="93" name="TextBox 92"/>
              <p:cNvSpPr txBox="1"/>
              <p:nvPr/>
            </p:nvSpPr>
            <p:spPr>
              <a:xfrm>
                <a:off x="6316780" y="3634351"/>
                <a:ext cx="615277" cy="234925"/>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 </a:t>
                </a:r>
                <a:r>
                  <a:rPr lang="en-US" altLang="zh-CN" b="1" dirty="0">
                    <a:solidFill>
                      <a:schemeClr val="tx1">
                        <a:lumMod val="65000"/>
                        <a:lumOff val="35000"/>
                      </a:schemeClr>
                    </a:solidFill>
                    <a:latin typeface="微软雅黑" pitchFamily="34" charset="-122"/>
                    <a:ea typeface="微软雅黑" pitchFamily="34" charset="-122"/>
                  </a:rPr>
                  <a:t>F1</a:t>
                </a:r>
                <a:r>
                  <a:rPr lang="zh-CN" altLang="en-US" b="1" dirty="0">
                    <a:solidFill>
                      <a:schemeClr val="tx1">
                        <a:lumMod val="65000"/>
                        <a:lumOff val="35000"/>
                      </a:schemeClr>
                    </a:solidFill>
                    <a:latin typeface="微软雅黑" pitchFamily="34" charset="-122"/>
                    <a:ea typeface="微软雅黑" pitchFamily="34" charset="-122"/>
                  </a:rPr>
                  <a:t>分数</a:t>
                </a:r>
                <a:endParaRPr lang="en-US" b="1" dirty="0">
                  <a:solidFill>
                    <a:schemeClr val="tx1">
                      <a:lumMod val="65000"/>
                      <a:lumOff val="35000"/>
                    </a:schemeClr>
                  </a:solidFill>
                  <a:latin typeface="微软雅黑" pitchFamily="34" charset="-122"/>
                  <a:ea typeface="微软雅黑" pitchFamily="34" charset="-122"/>
                </a:endParaRPr>
              </a:p>
            </p:txBody>
          </p:sp>
        </p:grpSp>
      </p:grpSp>
      <p:grpSp>
        <p:nvGrpSpPr>
          <p:cNvPr id="8" name="Group 7"/>
          <p:cNvGrpSpPr/>
          <p:nvPr/>
        </p:nvGrpSpPr>
        <p:grpSpPr>
          <a:xfrm>
            <a:off x="6108937" y="2212214"/>
            <a:ext cx="3086410" cy="3088995"/>
            <a:chOff x="6108937" y="1354963"/>
            <a:chExt cx="3086410" cy="3088995"/>
          </a:xfrm>
        </p:grpSpPr>
        <p:sp>
          <p:nvSpPr>
            <p:cNvPr id="27" name="TextBox 26"/>
            <p:cNvSpPr txBox="1"/>
            <p:nvPr/>
          </p:nvSpPr>
          <p:spPr>
            <a:xfrm>
              <a:off x="6766477" y="1354963"/>
              <a:ext cx="2428870" cy="276999"/>
            </a:xfrm>
            <a:prstGeom prst="rect">
              <a:avLst/>
            </a:prstGeom>
            <a:noFill/>
          </p:spPr>
          <p:txBody>
            <a:bodyPr wrap="none" rtlCol="0">
              <a:spAutoFit/>
            </a:bodyPr>
            <a:lstStyle/>
            <a:p>
              <a:r>
                <a:rPr lang="en-US" altLang="zh-CN" sz="1200" dirty="0"/>
                <a:t>P=(4059+775)/(4059+775+1+16)</a:t>
              </a:r>
              <a:endParaRPr lang="en-US" sz="1200" dirty="0"/>
            </a:p>
          </p:txBody>
        </p:sp>
        <p:sp>
          <p:nvSpPr>
            <p:cNvPr id="28" name="TextBox 27"/>
            <p:cNvSpPr txBox="1"/>
            <p:nvPr/>
          </p:nvSpPr>
          <p:spPr>
            <a:xfrm>
              <a:off x="7768454" y="2870815"/>
              <a:ext cx="1300356" cy="276999"/>
            </a:xfrm>
            <a:prstGeom prst="rect">
              <a:avLst/>
            </a:prstGeom>
            <a:noFill/>
          </p:spPr>
          <p:txBody>
            <a:bodyPr wrap="none" rtlCol="0">
              <a:spAutoFit/>
            </a:bodyPr>
            <a:lstStyle/>
            <a:p>
              <a:r>
                <a:rPr lang="en-US" sz="1200" dirty="0"/>
                <a:t>R=</a:t>
              </a:r>
              <a:r>
                <a:rPr lang="en-US" altLang="zh-CN" sz="1200" dirty="0"/>
                <a:t>775</a:t>
              </a:r>
              <a:r>
                <a:rPr lang="en-US" sz="1200" dirty="0"/>
                <a:t>/(</a:t>
              </a:r>
              <a:r>
                <a:rPr lang="en-US" altLang="zh-CN" sz="1200" dirty="0"/>
                <a:t>16</a:t>
              </a:r>
              <a:r>
                <a:rPr lang="en-US" sz="1200" dirty="0"/>
                <a:t>+77</a:t>
              </a:r>
              <a:r>
                <a:rPr lang="en-US" altLang="zh-CN" sz="1200" dirty="0"/>
                <a:t>5</a:t>
              </a:r>
              <a:r>
                <a:rPr lang="en-US" sz="1200" dirty="0"/>
                <a:t>)</a:t>
              </a:r>
            </a:p>
          </p:txBody>
        </p:sp>
        <p:sp>
          <p:nvSpPr>
            <p:cNvPr id="29" name="TextBox 28"/>
            <p:cNvSpPr txBox="1"/>
            <p:nvPr/>
          </p:nvSpPr>
          <p:spPr>
            <a:xfrm>
              <a:off x="6108937" y="4166959"/>
              <a:ext cx="1319592" cy="276999"/>
            </a:xfrm>
            <a:prstGeom prst="rect">
              <a:avLst/>
            </a:prstGeom>
            <a:noFill/>
          </p:spPr>
          <p:txBody>
            <a:bodyPr wrap="none" rtlCol="0">
              <a:spAutoFit/>
            </a:bodyPr>
            <a:lstStyle/>
            <a:p>
              <a:r>
                <a:rPr lang="en-US" sz="1200" dirty="0"/>
                <a:t>F1=2*P*R/(P+R)</a:t>
              </a:r>
            </a:p>
          </p:txBody>
        </p:sp>
      </p:gr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95" y="2049446"/>
            <a:ext cx="4023483" cy="3634237"/>
          </a:xfrm>
          <a:prstGeom prst="rect">
            <a:avLst/>
          </a:prstGeom>
        </p:spPr>
      </p:pic>
    </p:spTree>
    <p:extLst>
      <p:ext uri="{BB962C8B-B14F-4D97-AF65-F5344CB8AC3E}">
        <p14:creationId xmlns:p14="http://schemas.microsoft.com/office/powerpoint/2010/main" val="116182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1301240" y="3090774"/>
            <a:ext cx="6731590" cy="3050886"/>
            <a:chOff x="1301240" y="2499742"/>
            <a:chExt cx="6640728" cy="3221728"/>
          </a:xfrm>
        </p:grpSpPr>
        <p:grpSp>
          <p:nvGrpSpPr>
            <p:cNvPr id="8" name="Group 7"/>
            <p:cNvGrpSpPr/>
            <p:nvPr/>
          </p:nvGrpSpPr>
          <p:grpSpPr>
            <a:xfrm>
              <a:off x="3044146" y="2499742"/>
              <a:ext cx="4897822" cy="3221728"/>
              <a:chOff x="1331640" y="2499742"/>
              <a:chExt cx="4897822" cy="3221728"/>
            </a:xfrm>
          </p:grpSpPr>
          <p:grpSp>
            <p:nvGrpSpPr>
              <p:cNvPr id="7" name="Group 6"/>
              <p:cNvGrpSpPr/>
              <p:nvPr/>
            </p:nvGrpSpPr>
            <p:grpSpPr>
              <a:xfrm>
                <a:off x="1331640" y="2499742"/>
                <a:ext cx="3112189" cy="2714711"/>
                <a:chOff x="1331640" y="2499742"/>
                <a:chExt cx="3112189" cy="2714711"/>
              </a:xfrm>
            </p:grpSpPr>
            <p:grpSp>
              <p:nvGrpSpPr>
                <p:cNvPr id="6" name="Group 5"/>
                <p:cNvGrpSpPr/>
                <p:nvPr/>
              </p:nvGrpSpPr>
              <p:grpSpPr>
                <a:xfrm>
                  <a:off x="1331640" y="2499742"/>
                  <a:ext cx="1352590" cy="2714711"/>
                  <a:chOff x="1331640" y="2499742"/>
                  <a:chExt cx="1352590" cy="2714711"/>
                </a:xfrm>
              </p:grpSpPr>
              <p:sp>
                <p:nvSpPr>
                  <p:cNvPr id="52" name="文本框 51"/>
                  <p:cNvSpPr txBox="1"/>
                  <p:nvPr/>
                </p:nvSpPr>
                <p:spPr>
                  <a:xfrm>
                    <a:off x="1331640" y="2859782"/>
                    <a:ext cx="1352590" cy="2354671"/>
                  </a:xfrm>
                  <a:prstGeom prst="rect">
                    <a:avLst/>
                  </a:prstGeom>
                  <a:noFill/>
                </p:spPr>
                <p:txBody>
                  <a:bodyPr wrap="square" lIns="68547" tIns="34273" rIns="68547" bIns="34273"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数据选取过程中，缺乏对数据来源的考虑，数据清理时存在超过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7000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行的重复</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行</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占据数据总体三分之一，遇到类似情况，需要对数据源的真实性进行确认。</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585769" y="2499742"/>
                    <a:ext cx="753986" cy="216948"/>
                  </a:xfrm>
                  <a:prstGeom prst="rect">
                    <a:avLst/>
                  </a:prstGeom>
                  <a:noFill/>
                </p:spPr>
                <p:txBody>
                  <a:bodyPr wrap="none" lIns="68547" tIns="34273" rIns="68547" bIns="34273" rtlCol="0">
                    <a:spAutoFit/>
                  </a:bodyPr>
                  <a:lstStyle>
                    <a:defPPr>
                      <a:defRPr lang="zh-CN"/>
                    </a:defPPr>
                    <a:lvl1pPr algn="ctr">
                      <a:defRPr sz="3200">
                        <a:solidFill>
                          <a:schemeClr val="tx1">
                            <a:lumMod val="65000"/>
                            <a:lumOff val="35000"/>
                          </a:schemeClr>
                        </a:solidFill>
                      </a:defRPr>
                    </a:lvl1pPr>
                  </a:lstStyle>
                  <a:p>
                    <a:pPr defTabSz="685548">
                      <a:lnSpc>
                        <a:spcPct val="80000"/>
                      </a:lnSpc>
                      <a:defRPr/>
                    </a:pPr>
                    <a:r>
                      <a:rPr lang="zh-CN" altLang="en-US" sz="1200" dirty="0">
                        <a:latin typeface="微软雅黑" pitchFamily="34" charset="-122"/>
                        <a:ea typeface="微软雅黑" pitchFamily="34" charset="-122"/>
                        <a:cs typeface="+mn-ea"/>
                        <a:sym typeface="+mn-lt"/>
                      </a:rPr>
                      <a:t>数据选取</a:t>
                    </a:r>
                    <a:endParaRPr lang="en-US" altLang="zh-CN" sz="1200" dirty="0">
                      <a:latin typeface="微软雅黑" pitchFamily="34" charset="-122"/>
                      <a:ea typeface="微软雅黑" pitchFamily="34" charset="-122"/>
                      <a:cs typeface="+mn-ea"/>
                      <a:sym typeface="+mn-lt"/>
                    </a:endParaRPr>
                  </a:p>
                </p:txBody>
              </p:sp>
            </p:grpSp>
            <p:sp>
              <p:nvSpPr>
                <p:cNvPr id="54" name="文本框 53"/>
                <p:cNvSpPr txBox="1"/>
                <p:nvPr/>
              </p:nvSpPr>
              <p:spPr>
                <a:xfrm>
                  <a:off x="3091239" y="2859782"/>
                  <a:ext cx="1352590" cy="2206404"/>
                </a:xfrm>
                <a:prstGeom prst="rect">
                  <a:avLst/>
                </a:prstGeom>
                <a:noFill/>
              </p:spPr>
              <p:txBody>
                <a:bodyPr wrap="square" lIns="68547" tIns="34273" rIns="68547" bIns="34273"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变量选取方法缺乏说服力，仅仅凭借主观观察的手段对变量进行初步筛选，应该在建模过程中观察变量是否显著，依据</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AIC</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值依次剔除无效变量。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390552" y="2499742"/>
                  <a:ext cx="753986" cy="216948"/>
                </a:xfrm>
                <a:prstGeom prst="rect">
                  <a:avLst/>
                </a:prstGeom>
                <a:noFill/>
              </p:spPr>
              <p:txBody>
                <a:bodyPr wrap="none" lIns="68547" tIns="34273" rIns="68547" bIns="34273" rtlCol="0">
                  <a:spAutoFit/>
                </a:bodyPr>
                <a:lstStyle>
                  <a:defPPr>
                    <a:defRPr lang="zh-CN"/>
                  </a:defPPr>
                  <a:lvl1pPr algn="ctr">
                    <a:defRPr sz="3200">
                      <a:solidFill>
                        <a:schemeClr val="tx1">
                          <a:lumMod val="65000"/>
                          <a:lumOff val="35000"/>
                        </a:schemeClr>
                      </a:solidFill>
                    </a:defRPr>
                  </a:lvl1pPr>
                </a:lstStyle>
                <a:p>
                  <a:pPr defTabSz="685548">
                    <a:lnSpc>
                      <a:spcPct val="80000"/>
                    </a:lnSpc>
                    <a:defRPr/>
                  </a:pPr>
                  <a:r>
                    <a:rPr lang="zh-CN" altLang="en-US" sz="1200" dirty="0">
                      <a:latin typeface="微软雅黑" pitchFamily="34" charset="-122"/>
                      <a:ea typeface="微软雅黑" pitchFamily="34" charset="-122"/>
                      <a:cs typeface="+mn-ea"/>
                      <a:sym typeface="+mn-lt"/>
                    </a:rPr>
                    <a:t>变量选取</a:t>
                  </a:r>
                  <a:endParaRPr lang="en-US" altLang="zh-CN" sz="1200" dirty="0">
                    <a:latin typeface="微软雅黑" pitchFamily="34" charset="-122"/>
                    <a:ea typeface="微软雅黑" pitchFamily="34" charset="-122"/>
                    <a:cs typeface="+mn-ea"/>
                    <a:sym typeface="+mn-lt"/>
                  </a:endParaRPr>
                </a:p>
              </p:txBody>
            </p:sp>
          </p:grpSp>
          <p:sp>
            <p:nvSpPr>
              <p:cNvPr id="56" name="文本框 55"/>
              <p:cNvSpPr txBox="1"/>
              <p:nvPr/>
            </p:nvSpPr>
            <p:spPr>
              <a:xfrm>
                <a:off x="4876872" y="2859782"/>
                <a:ext cx="1352590" cy="2861688"/>
              </a:xfrm>
              <a:prstGeom prst="rect">
                <a:avLst/>
              </a:prstGeom>
              <a:noFill/>
            </p:spPr>
            <p:txBody>
              <a:bodyPr wrap="square" lIns="68547" tIns="34273" rIns="68547" bIns="34273"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在模型选取上，由于变量过多，使得逻辑回归的表现不佳。逻辑回归作为分类算法中的基础分析法，不利于对变量数较大的数据进行</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分析。随机森林模型得出的结果过拟合的可能性非常低。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5176178" y="2499742"/>
                <a:ext cx="753986" cy="216948"/>
              </a:xfrm>
              <a:prstGeom prst="rect">
                <a:avLst/>
              </a:prstGeom>
              <a:noFill/>
            </p:spPr>
            <p:txBody>
              <a:bodyPr wrap="none" lIns="68547" tIns="34273" rIns="68547" bIns="34273" rtlCol="0">
                <a:spAutoFit/>
              </a:bodyPr>
              <a:lstStyle>
                <a:defPPr>
                  <a:defRPr lang="zh-CN"/>
                </a:defPPr>
                <a:lvl1pPr algn="ctr">
                  <a:defRPr sz="3200">
                    <a:solidFill>
                      <a:schemeClr val="tx1">
                        <a:lumMod val="65000"/>
                        <a:lumOff val="35000"/>
                      </a:schemeClr>
                    </a:solidFill>
                  </a:defRPr>
                </a:lvl1pPr>
              </a:lstStyle>
              <a:p>
                <a:pPr defTabSz="685548">
                  <a:lnSpc>
                    <a:spcPct val="80000"/>
                  </a:lnSpc>
                  <a:defRPr/>
                </a:pPr>
                <a:r>
                  <a:rPr lang="zh-CN" altLang="en-US" sz="1200" dirty="0">
                    <a:latin typeface="微软雅黑" pitchFamily="34" charset="-122"/>
                    <a:ea typeface="微软雅黑" pitchFamily="34" charset="-122"/>
                    <a:cs typeface="+mn-ea"/>
                    <a:sym typeface="+mn-lt"/>
                  </a:rPr>
                  <a:t>模型选取</a:t>
                </a:r>
                <a:endParaRPr lang="en-US" altLang="zh-CN" sz="1200" dirty="0">
                  <a:latin typeface="微软雅黑" pitchFamily="34" charset="-122"/>
                  <a:ea typeface="微软雅黑" pitchFamily="34" charset="-122"/>
                  <a:cs typeface="+mn-ea"/>
                  <a:sym typeface="+mn-lt"/>
                </a:endParaRPr>
              </a:p>
            </p:txBody>
          </p:sp>
        </p:grpSp>
        <p:grpSp>
          <p:nvGrpSpPr>
            <p:cNvPr id="5" name="Group 4"/>
            <p:cNvGrpSpPr/>
            <p:nvPr/>
          </p:nvGrpSpPr>
          <p:grpSpPr>
            <a:xfrm>
              <a:off x="1301240" y="2499742"/>
              <a:ext cx="1335897" cy="2566444"/>
              <a:chOff x="6633395" y="2499742"/>
              <a:chExt cx="1335897" cy="2566444"/>
            </a:xfrm>
          </p:grpSpPr>
          <p:sp>
            <p:nvSpPr>
              <p:cNvPr id="58" name="文本框 57"/>
              <p:cNvSpPr txBox="1"/>
              <p:nvPr/>
            </p:nvSpPr>
            <p:spPr>
              <a:xfrm>
                <a:off x="6633395" y="2859782"/>
                <a:ext cx="1335897" cy="2206404"/>
              </a:xfrm>
              <a:prstGeom prst="rect">
                <a:avLst/>
              </a:prstGeom>
              <a:noFill/>
            </p:spPr>
            <p:txBody>
              <a:bodyPr wrap="square" lIns="68547" tIns="34273" rIns="68547" bIns="34273" rtlCol="0">
                <a:spAutoFit/>
              </a:bodyPr>
              <a:lstStyle/>
              <a:p>
                <a:pPr algn="just">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原始数据行数</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23532</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，列数</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37</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，低于百万级，可以使用</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R</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语言进行数据分析。分析时可以尝试进行主成分分析，对变量进行降维，观察结果表现。</a:t>
                </a:r>
              </a:p>
            </p:txBody>
          </p:sp>
          <p:sp>
            <p:nvSpPr>
              <p:cNvPr id="59" name="文本框 58"/>
              <p:cNvSpPr txBox="1"/>
              <p:nvPr/>
            </p:nvSpPr>
            <p:spPr>
              <a:xfrm>
                <a:off x="6932704" y="2499742"/>
                <a:ext cx="753986" cy="216948"/>
              </a:xfrm>
              <a:prstGeom prst="rect">
                <a:avLst/>
              </a:prstGeom>
              <a:noFill/>
            </p:spPr>
            <p:txBody>
              <a:bodyPr wrap="none" lIns="68547" tIns="34273" rIns="68547" bIns="34273" rtlCol="0">
                <a:spAutoFit/>
              </a:bodyPr>
              <a:lstStyle>
                <a:defPPr>
                  <a:defRPr lang="zh-CN"/>
                </a:defPPr>
                <a:lvl1pPr algn="ctr">
                  <a:defRPr sz="3200">
                    <a:solidFill>
                      <a:schemeClr val="tx1">
                        <a:lumMod val="65000"/>
                        <a:lumOff val="35000"/>
                      </a:schemeClr>
                    </a:solidFill>
                  </a:defRPr>
                </a:lvl1pPr>
              </a:lstStyle>
              <a:p>
                <a:pPr defTabSz="685548">
                  <a:lnSpc>
                    <a:spcPct val="80000"/>
                  </a:lnSpc>
                  <a:defRPr/>
                </a:pPr>
                <a:r>
                  <a:rPr lang="zh-CN" altLang="en-US" sz="1200" dirty="0">
                    <a:latin typeface="微软雅黑" pitchFamily="34" charset="-122"/>
                    <a:ea typeface="微软雅黑" pitchFamily="34" charset="-122"/>
                    <a:cs typeface="+mn-ea"/>
                    <a:sym typeface="+mn-lt"/>
                  </a:rPr>
                  <a:t>工具选取</a:t>
                </a:r>
                <a:endParaRPr lang="en-US" altLang="zh-CN" sz="1200" dirty="0">
                  <a:latin typeface="微软雅黑" pitchFamily="34" charset="-122"/>
                  <a:ea typeface="微软雅黑" pitchFamily="34" charset="-122"/>
                  <a:cs typeface="+mn-ea"/>
                  <a:sym typeface="+mn-lt"/>
                </a:endParaRPr>
              </a:p>
            </p:txBody>
          </p:sp>
        </p:grpSp>
      </p:grpSp>
      <p:sp>
        <p:nvSpPr>
          <p:cNvPr id="23" name="TextBox 22"/>
          <p:cNvSpPr txBox="1"/>
          <p:nvPr/>
        </p:nvSpPr>
        <p:spPr>
          <a:xfrm>
            <a:off x="1257914" y="921091"/>
            <a:ext cx="697627" cy="400110"/>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小结</a:t>
            </a:r>
            <a:endParaRPr lang="en-US" sz="2000" b="1" dirty="0">
              <a:solidFill>
                <a:schemeClr val="tx1">
                  <a:lumMod val="65000"/>
                  <a:lumOff val="35000"/>
                </a:schemeClr>
              </a:solidFill>
              <a:latin typeface="微软雅黑" pitchFamily="34" charset="-122"/>
              <a:ea typeface="微软雅黑" pitchFamily="34" charset="-122"/>
            </a:endParaRPr>
          </a:p>
        </p:txBody>
      </p:sp>
      <p:grpSp>
        <p:nvGrpSpPr>
          <p:cNvPr id="14" name="Group 13"/>
          <p:cNvGrpSpPr/>
          <p:nvPr/>
        </p:nvGrpSpPr>
        <p:grpSpPr>
          <a:xfrm>
            <a:off x="1407897" y="1722622"/>
            <a:ext cx="6412573" cy="1155434"/>
            <a:chOff x="1407896" y="1131590"/>
            <a:chExt cx="6412573" cy="1155434"/>
          </a:xfrm>
        </p:grpSpPr>
        <p:sp>
          <p:nvSpPr>
            <p:cNvPr id="36" name="椭圆 35"/>
            <p:cNvSpPr/>
            <p:nvPr/>
          </p:nvSpPr>
          <p:spPr>
            <a:xfrm>
              <a:off x="1407896" y="1162819"/>
              <a:ext cx="1123858" cy="1124205"/>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47" tIns="34273" rIns="68547" bIns="34273" rtlCol="0" anchor="ctr"/>
            <a:lstStyle/>
            <a:p>
              <a:pPr algn="ctr"/>
              <a:endParaRPr lang="zh-CN" altLang="en-US" sz="1799"/>
            </a:p>
          </p:txBody>
        </p:sp>
        <p:sp>
          <p:nvSpPr>
            <p:cNvPr id="40" name="椭圆 39"/>
            <p:cNvSpPr/>
            <p:nvPr/>
          </p:nvSpPr>
          <p:spPr>
            <a:xfrm>
              <a:off x="4931128" y="1131590"/>
              <a:ext cx="1123858" cy="1124205"/>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47" tIns="34273" rIns="68547" bIns="34273" rtlCol="0" anchor="ctr"/>
            <a:lstStyle/>
            <a:p>
              <a:pPr algn="ctr"/>
              <a:endParaRPr lang="zh-CN" altLang="en-US" sz="1799"/>
            </a:p>
          </p:txBody>
        </p:sp>
        <p:grpSp>
          <p:nvGrpSpPr>
            <p:cNvPr id="3" name="Group 2"/>
            <p:cNvGrpSpPr/>
            <p:nvPr/>
          </p:nvGrpSpPr>
          <p:grpSpPr>
            <a:xfrm>
              <a:off x="1407896" y="1131590"/>
              <a:ext cx="6412573" cy="1155434"/>
              <a:chOff x="1407896" y="1564125"/>
              <a:chExt cx="6412573" cy="1155434"/>
            </a:xfrm>
          </p:grpSpPr>
          <p:sp>
            <p:nvSpPr>
              <p:cNvPr id="42" name="椭圆 41"/>
              <p:cNvSpPr/>
              <p:nvPr/>
            </p:nvSpPr>
            <p:spPr>
              <a:xfrm>
                <a:off x="6696611" y="1592973"/>
                <a:ext cx="1123858" cy="1124205"/>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47" tIns="34273" rIns="68547" bIns="34273" rtlCol="0" anchor="ctr"/>
              <a:lstStyle/>
              <a:p>
                <a:pPr algn="ctr"/>
                <a:endParaRPr lang="zh-CN" altLang="en-US" sz="1799"/>
              </a:p>
            </p:txBody>
          </p:sp>
          <p:sp>
            <p:nvSpPr>
              <p:cNvPr id="37" name="弧形 36"/>
              <p:cNvSpPr/>
              <p:nvPr/>
            </p:nvSpPr>
            <p:spPr>
              <a:xfrm>
                <a:off x="1407896" y="1595354"/>
                <a:ext cx="1123858" cy="1124205"/>
              </a:xfrm>
              <a:prstGeom prst="arc">
                <a:avLst>
                  <a:gd name="adj1" fmla="val 16200000"/>
                  <a:gd name="adj2" fmla="val 13210481"/>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lIns="68547" tIns="34273" rIns="68547" bIns="34273" rtlCol="0" anchor="ctr"/>
              <a:lstStyle/>
              <a:p>
                <a:pPr algn="ctr"/>
                <a:endParaRPr lang="zh-CN" altLang="en-US" sz="1799"/>
              </a:p>
            </p:txBody>
          </p:sp>
          <p:sp>
            <p:nvSpPr>
              <p:cNvPr id="38" name="椭圆 37"/>
              <p:cNvSpPr/>
              <p:nvPr/>
            </p:nvSpPr>
            <p:spPr>
              <a:xfrm>
                <a:off x="3145496" y="1592973"/>
                <a:ext cx="1123858" cy="1124205"/>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47" tIns="34273" rIns="68547" bIns="34273" rtlCol="0" anchor="ctr"/>
              <a:lstStyle/>
              <a:p>
                <a:pPr algn="ctr"/>
                <a:endParaRPr lang="zh-CN" altLang="en-US" sz="1799"/>
              </a:p>
            </p:txBody>
          </p:sp>
          <p:sp>
            <p:nvSpPr>
              <p:cNvPr id="39" name="弧形 38"/>
              <p:cNvSpPr/>
              <p:nvPr/>
            </p:nvSpPr>
            <p:spPr>
              <a:xfrm>
                <a:off x="3145496" y="1592973"/>
                <a:ext cx="1123858" cy="1124205"/>
              </a:xfrm>
              <a:prstGeom prst="arc">
                <a:avLst>
                  <a:gd name="adj1" fmla="val 16200000"/>
                  <a:gd name="adj2" fmla="val 11235840"/>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lIns="68547" tIns="34273" rIns="68547" bIns="34273" rtlCol="0" anchor="ctr"/>
              <a:lstStyle/>
              <a:p>
                <a:pPr algn="ctr"/>
                <a:endParaRPr lang="zh-CN" altLang="en-US" sz="1799"/>
              </a:p>
            </p:txBody>
          </p:sp>
          <p:sp>
            <p:nvSpPr>
              <p:cNvPr id="41" name="弧形 40"/>
              <p:cNvSpPr/>
              <p:nvPr/>
            </p:nvSpPr>
            <p:spPr>
              <a:xfrm>
                <a:off x="4931128" y="1564125"/>
                <a:ext cx="1123858" cy="1124205"/>
              </a:xfrm>
              <a:prstGeom prst="arc">
                <a:avLst>
                  <a:gd name="adj1" fmla="val 16200000"/>
                  <a:gd name="adj2" fmla="val 11484651"/>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lIns="68547" tIns="34273" rIns="68547" bIns="34273" rtlCol="0" anchor="ctr"/>
              <a:lstStyle/>
              <a:p>
                <a:pPr algn="ctr"/>
                <a:endParaRPr lang="zh-CN" altLang="en-US" sz="1799"/>
              </a:p>
            </p:txBody>
          </p:sp>
        </p:grpSp>
        <p:sp>
          <p:nvSpPr>
            <p:cNvPr id="43" name="弧形 42"/>
            <p:cNvSpPr/>
            <p:nvPr/>
          </p:nvSpPr>
          <p:spPr>
            <a:xfrm>
              <a:off x="6696611" y="1159513"/>
              <a:ext cx="1123858" cy="1124205"/>
            </a:xfrm>
            <a:prstGeom prst="arc">
              <a:avLst>
                <a:gd name="adj1" fmla="val 16200000"/>
                <a:gd name="adj2" fmla="val 114419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lIns="68547" tIns="34273" rIns="68547" bIns="34273" rtlCol="0" anchor="ctr"/>
            <a:lstStyle/>
            <a:p>
              <a:pPr algn="ctr"/>
              <a:endParaRPr lang="zh-CN" altLang="en-US" sz="1799"/>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018" y="1347614"/>
              <a:ext cx="648072" cy="6480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1468635"/>
              <a:ext cx="577765" cy="537618"/>
            </a:xfrm>
            <a:prstGeom prst="rect">
              <a:avLst/>
            </a:prstGeom>
          </p:spPr>
        </p:pic>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148064" y="1468635"/>
              <a:ext cx="708980" cy="539363"/>
            </a:xfrm>
            <a:prstGeom prst="rect">
              <a:avLst/>
            </a:prstGeom>
          </p:spPr>
        </p:pic>
        <p:pic>
          <p:nvPicPr>
            <p:cNvPr id="12" name="Picture 11"/>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88684" y="1419622"/>
              <a:ext cx="753986" cy="614399"/>
            </a:xfrm>
            <a:prstGeom prst="rect">
              <a:avLst/>
            </a:prstGeom>
          </p:spPr>
        </p:pic>
      </p:grpSp>
    </p:spTree>
    <p:extLst>
      <p:ext uri="{BB962C8B-B14F-4D97-AF65-F5344CB8AC3E}">
        <p14:creationId xmlns:p14="http://schemas.microsoft.com/office/powerpoint/2010/main" val="205529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2000"/>
                                        <p:tgtEl>
                                          <p:spTgt spid="14"/>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Data</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Description</a:t>
            </a:r>
            <a:endParaRPr lang="en-US" sz="3600" b="1" u="none" strike="noStrike" cap="none" dirty="0">
              <a:solidFill>
                <a:srgbClr val="39C0BA"/>
              </a:solidFill>
              <a:latin typeface="+mj-lt"/>
              <a:ea typeface="Times New Roman" charset="0"/>
              <a:cs typeface="Times New Roman" charset="0"/>
              <a:sym typeface="Quicksand"/>
            </a:endParaRPr>
          </a:p>
        </p:txBody>
      </p:sp>
      <p:sp>
        <p:nvSpPr>
          <p:cNvPr id="45" name="Shape 86"/>
          <p:cNvSpPr txBox="1">
            <a:spLocks noGrp="1"/>
          </p:cNvSpPr>
          <p:nvPr>
            <p:ph type="body" idx="1"/>
          </p:nvPr>
        </p:nvSpPr>
        <p:spPr>
          <a:xfrm>
            <a:off x="1165475" y="1499816"/>
            <a:ext cx="7504112" cy="2401887"/>
          </a:xfrm>
          <a:prstGeom prst="rect">
            <a:avLst/>
          </a:prstGeom>
          <a:noFill/>
          <a:ln>
            <a:noFill/>
          </a:ln>
        </p:spPr>
        <p:txBody>
          <a:bodyPr wrap="square" lIns="91425" tIns="91425" rIns="91425" bIns="91425" anchor="t" anchorCtr="0">
            <a:noAutofit/>
          </a:bodyPr>
          <a:lstStyle/>
          <a:p>
            <a:pPr marL="457200" lvl="0" indent="-381000" rtl="0">
              <a:spcBef>
                <a:spcPts val="0"/>
              </a:spcBef>
              <a:buClr>
                <a:srgbClr val="FFFFFF"/>
              </a:buClr>
              <a:buSzPct val="100000"/>
              <a:buFont typeface="Quicksand"/>
              <a:buChar char="◦"/>
            </a:pPr>
            <a:endParaRPr sz="2400" dirty="0">
              <a:solidFill>
                <a:srgbClr val="FFFFFF"/>
              </a:solidFill>
              <a:latin typeface="Times New Roman"/>
              <a:ea typeface="Times New Roman"/>
              <a:cs typeface="Times New Roman"/>
              <a:sym typeface="Times New Roman"/>
            </a:endParaRPr>
          </a:p>
          <a:p>
            <a:pPr marL="457200" marR="0" lvl="0" indent="-381000" algn="l" rtl="0">
              <a:lnSpc>
                <a:spcPts val="3800"/>
              </a:lnSpc>
              <a:spcBef>
                <a:spcPts val="0"/>
              </a:spcBef>
              <a:spcAft>
                <a:spcPts val="0"/>
              </a:spcAft>
              <a:buClr>
                <a:srgbClr val="FFFFFF"/>
              </a:buClr>
              <a:buSzPct val="100000"/>
              <a:buFont typeface="Times New Roman"/>
              <a:buChar char="◦"/>
            </a:pPr>
            <a:r>
              <a:rPr lang="en-US" sz="2400" b="1" dirty="0">
                <a:solidFill>
                  <a:srgbClr val="FFFFFF"/>
                </a:solidFill>
                <a:latin typeface="Times New Roman" charset="0"/>
                <a:ea typeface="Times New Roman" charset="0"/>
                <a:cs typeface="Times New Roman" charset="0"/>
                <a:sym typeface="Times New Roman"/>
              </a:rPr>
              <a:t>Variables:</a:t>
            </a:r>
            <a:r>
              <a:rPr lang="en-US" sz="2400" dirty="0">
                <a:solidFill>
                  <a:srgbClr val="FFFFFF"/>
                </a:solidFill>
                <a:latin typeface="+mn-lt"/>
                <a:ea typeface="Times New Roman"/>
                <a:cs typeface="Times New Roman"/>
                <a:sym typeface="Times New Roman"/>
              </a:rPr>
              <a:t>        </a:t>
            </a:r>
            <a:r>
              <a:rPr lang="en-US" sz="2400" dirty="0" smtClean="0">
                <a:solidFill>
                  <a:srgbClr val="FFFFFF"/>
                </a:solidFill>
                <a:latin typeface="+mn-lt"/>
                <a:ea typeface="Times New Roman"/>
                <a:cs typeface="Times New Roman"/>
                <a:sym typeface="Times New Roman"/>
              </a:rPr>
              <a:t>3</a:t>
            </a:r>
            <a:r>
              <a:rPr lang="en-US" altLang="zh-CN" sz="2400" dirty="0">
                <a:solidFill>
                  <a:srgbClr val="FFFFFF"/>
                </a:solidFill>
                <a:latin typeface="+mn-lt"/>
                <a:ea typeface="Times New Roman"/>
                <a:cs typeface="Times New Roman"/>
                <a:sym typeface="Times New Roman"/>
              </a:rPr>
              <a:t>7</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Explanatory</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1</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Target</a:t>
            </a:r>
            <a:endParaRPr lang="en-US" sz="2400" i="1" dirty="0" smtClean="0">
              <a:solidFill>
                <a:srgbClr val="FFFFFF"/>
              </a:solidFill>
              <a:latin typeface="+mn-lt"/>
              <a:ea typeface="Times New Roman"/>
              <a:cs typeface="Times New Roman"/>
              <a:sym typeface="Times New Roman"/>
            </a:endParaRPr>
          </a:p>
          <a:p>
            <a:pPr marL="457200" marR="0" lvl="0" indent="-381000" algn="l" rtl="0">
              <a:lnSpc>
                <a:spcPts val="4000"/>
              </a:lnSpc>
              <a:spcBef>
                <a:spcPts val="0"/>
              </a:spcBef>
              <a:spcAft>
                <a:spcPts val="0"/>
              </a:spcAft>
              <a:buClr>
                <a:srgbClr val="FFFFFF"/>
              </a:buClr>
              <a:buSzPct val="100000"/>
              <a:buFont typeface="Times New Roman"/>
              <a:buChar char="◦"/>
            </a:pPr>
            <a:r>
              <a:rPr lang="en-US" altLang="zh-CN" sz="2400" b="1" dirty="0" smtClean="0">
                <a:solidFill>
                  <a:srgbClr val="FFFFFF"/>
                </a:solidFill>
                <a:latin typeface="Times New Roman" charset="0"/>
                <a:ea typeface="Times New Roman" charset="0"/>
                <a:cs typeface="Times New Roman" charset="0"/>
                <a:sym typeface="Times New Roman"/>
              </a:rPr>
              <a:t>Dataset</a:t>
            </a:r>
            <a:r>
              <a:rPr lang="zh-CN" altLang="en-US" sz="2400" b="1" dirty="0" smtClean="0">
                <a:solidFill>
                  <a:srgbClr val="FFFFFF"/>
                </a:solidFill>
                <a:latin typeface="Times New Roman" charset="0"/>
                <a:ea typeface="Times New Roman" charset="0"/>
                <a:cs typeface="Times New Roman" charset="0"/>
                <a:sym typeface="Times New Roman"/>
              </a:rPr>
              <a:t> </a:t>
            </a:r>
            <a:r>
              <a:rPr lang="en-US" sz="2400" b="1" dirty="0" smtClean="0">
                <a:solidFill>
                  <a:srgbClr val="FFFFFF"/>
                </a:solidFill>
                <a:latin typeface="Times New Roman" charset="0"/>
                <a:ea typeface="Times New Roman" charset="0"/>
                <a:cs typeface="Times New Roman" charset="0"/>
                <a:sym typeface="Times New Roman"/>
              </a:rPr>
              <a:t>Name: </a:t>
            </a:r>
          </a:p>
          <a:p>
            <a:pPr marR="0" lvl="0" indent="0" algn="l" rtl="0">
              <a:lnSpc>
                <a:spcPts val="4000"/>
              </a:lnSpc>
              <a:spcBef>
                <a:spcPts val="0"/>
              </a:spcBef>
              <a:spcAft>
                <a:spcPts val="0"/>
              </a:spcAft>
              <a:buNone/>
            </a:pPr>
            <a:r>
              <a:rPr lang="en-US" sz="2400" b="1" dirty="0" smtClean="0">
                <a:solidFill>
                  <a:srgbClr val="FFFFFF"/>
                </a:solidFill>
                <a:latin typeface="+mn-lt"/>
                <a:ea typeface="Times New Roman"/>
                <a:cs typeface="Times New Roman"/>
                <a:sym typeface="Times New Roman"/>
              </a:rPr>
              <a:t>  </a:t>
            </a:r>
            <a:r>
              <a:rPr lang="zh-CN" altLang="en-US" sz="2400" b="1" dirty="0" smtClean="0">
                <a:solidFill>
                  <a:srgbClr val="FFFFFF"/>
                </a:solidFill>
                <a:latin typeface="+mn-lt"/>
                <a:ea typeface="Times New Roman"/>
                <a:cs typeface="Times New Roman"/>
                <a:sym typeface="Times New Roman"/>
              </a:rPr>
              <a:t>               </a:t>
            </a:r>
            <a:r>
              <a:rPr lang="en-US" sz="2800" b="1" dirty="0" smtClean="0">
                <a:solidFill>
                  <a:srgbClr val="FFFFFF"/>
                </a:solidFill>
                <a:latin typeface="+mn-lt"/>
                <a:ea typeface="Times New Roman"/>
                <a:cs typeface="Times New Roman"/>
                <a:sym typeface="Times New Roman"/>
              </a:rPr>
              <a:t>IBM </a:t>
            </a:r>
            <a:r>
              <a:rPr lang="en-US" sz="2800" b="1" dirty="0">
                <a:solidFill>
                  <a:srgbClr val="FFFFFF"/>
                </a:solidFill>
                <a:latin typeface="+mn-lt"/>
                <a:ea typeface="Times New Roman"/>
                <a:cs typeface="Times New Roman"/>
                <a:sym typeface="Times New Roman"/>
              </a:rPr>
              <a:t>HR Analytics Employee </a:t>
            </a:r>
            <a:endParaRPr lang="en-US" sz="2800" b="1" dirty="0" smtClean="0">
              <a:solidFill>
                <a:srgbClr val="FFFFFF"/>
              </a:solidFill>
              <a:latin typeface="+mn-lt"/>
              <a:ea typeface="Times New Roman"/>
              <a:cs typeface="Times New Roman"/>
              <a:sym typeface="Times New Roman"/>
            </a:endParaRPr>
          </a:p>
          <a:p>
            <a:pPr marR="0" lvl="0" indent="0" algn="l" rtl="0">
              <a:lnSpc>
                <a:spcPts val="4300"/>
              </a:lnSpc>
              <a:spcBef>
                <a:spcPts val="0"/>
              </a:spcBef>
              <a:spcAft>
                <a:spcPts val="0"/>
              </a:spcAft>
              <a:buNone/>
            </a:pPr>
            <a:r>
              <a:rPr lang="zh-CN" altLang="en-US" sz="2800" b="1" dirty="0">
                <a:solidFill>
                  <a:srgbClr val="FFFFFF"/>
                </a:solidFill>
                <a:latin typeface="+mn-lt"/>
                <a:ea typeface="Times New Roman"/>
                <a:cs typeface="Times New Roman"/>
                <a:sym typeface="Times New Roman"/>
              </a:rPr>
              <a:t> </a:t>
            </a:r>
            <a:r>
              <a:rPr lang="zh-CN" altLang="en-US" sz="2800" b="1" dirty="0" smtClean="0">
                <a:solidFill>
                  <a:srgbClr val="FFFFFF"/>
                </a:solidFill>
                <a:latin typeface="+mn-lt"/>
                <a:ea typeface="Times New Roman"/>
                <a:cs typeface="Times New Roman"/>
                <a:sym typeface="Times New Roman"/>
              </a:rPr>
              <a:t>                  </a:t>
            </a:r>
            <a:r>
              <a:rPr lang="en-US" sz="2800" b="1" dirty="0" smtClean="0">
                <a:solidFill>
                  <a:srgbClr val="FFFFFF"/>
                </a:solidFill>
                <a:latin typeface="+mn-lt"/>
                <a:ea typeface="Times New Roman"/>
                <a:cs typeface="Times New Roman"/>
                <a:sym typeface="Times New Roman"/>
              </a:rPr>
              <a:t>Attrition</a:t>
            </a:r>
            <a:r>
              <a:rPr lang="zh-CN" altLang="en-US" sz="2800" b="1" dirty="0" smtClean="0">
                <a:solidFill>
                  <a:srgbClr val="FFFFFF"/>
                </a:solidFill>
                <a:latin typeface="+mn-lt"/>
                <a:ea typeface="Times New Roman"/>
                <a:cs typeface="Times New Roman"/>
                <a:sym typeface="Times New Roman"/>
              </a:rPr>
              <a:t> </a:t>
            </a:r>
            <a:r>
              <a:rPr lang="en-US" sz="2800" b="1" dirty="0" smtClean="0">
                <a:solidFill>
                  <a:srgbClr val="FFFFFF"/>
                </a:solidFill>
                <a:latin typeface="+mn-lt"/>
                <a:ea typeface="Times New Roman"/>
                <a:cs typeface="Times New Roman"/>
                <a:sym typeface="Times New Roman"/>
              </a:rPr>
              <a:t>&amp;</a:t>
            </a:r>
            <a:r>
              <a:rPr lang="zh-CN" altLang="en-US" sz="2800" b="1" dirty="0">
                <a:solidFill>
                  <a:srgbClr val="FFFFFF"/>
                </a:solidFill>
                <a:latin typeface="+mn-lt"/>
                <a:ea typeface="Times New Roman"/>
                <a:cs typeface="Times New Roman"/>
                <a:sym typeface="Times New Roman"/>
              </a:rPr>
              <a:t> </a:t>
            </a:r>
            <a:r>
              <a:rPr lang="en-US" sz="2800" b="1" dirty="0" smtClean="0">
                <a:solidFill>
                  <a:srgbClr val="FFFFFF"/>
                </a:solidFill>
                <a:latin typeface="+mn-lt"/>
                <a:ea typeface="Times New Roman"/>
                <a:cs typeface="Times New Roman"/>
                <a:sym typeface="Times New Roman"/>
              </a:rPr>
              <a:t>Performance</a:t>
            </a:r>
            <a:endParaRPr lang="en-US" sz="2800" b="1" dirty="0">
              <a:solidFill>
                <a:srgbClr val="FFFFFF"/>
              </a:solidFill>
              <a:latin typeface="+mn-lt"/>
              <a:ea typeface="Times New Roman"/>
              <a:cs typeface="Times New Roman"/>
              <a:sym typeface="Times New Roman"/>
            </a:endParaRPr>
          </a:p>
          <a:p>
            <a:pPr marL="457200" marR="0" lvl="0" indent="-381000" algn="l" rtl="0">
              <a:lnSpc>
                <a:spcPts val="4300"/>
              </a:lnSpc>
              <a:spcBef>
                <a:spcPts val="0"/>
              </a:spcBef>
              <a:spcAft>
                <a:spcPts val="0"/>
              </a:spcAft>
              <a:buClr>
                <a:srgbClr val="FFFFFF"/>
              </a:buClr>
              <a:buSzPct val="100000"/>
              <a:buFont typeface="Quicksand"/>
              <a:buChar char="◦"/>
            </a:pPr>
            <a:r>
              <a:rPr lang="en-US" sz="2400" b="1" dirty="0">
                <a:solidFill>
                  <a:srgbClr val="FFFFFF"/>
                </a:solidFill>
                <a:latin typeface="Times New Roman" charset="0"/>
                <a:ea typeface="Times New Roman" charset="0"/>
                <a:cs typeface="Times New Roman" charset="0"/>
                <a:sym typeface="Times New Roman"/>
              </a:rPr>
              <a:t>Source:           </a:t>
            </a:r>
            <a:r>
              <a:rPr lang="en-US" altLang="zh-CN" sz="2400" b="1" dirty="0" smtClean="0">
                <a:solidFill>
                  <a:srgbClr val="FFFFFF"/>
                </a:solidFill>
                <a:latin typeface="Times New Roman" charset="0"/>
                <a:ea typeface="Times New Roman" charset="0"/>
                <a:cs typeface="Times New Roman" charset="0"/>
                <a:sym typeface="Times New Roman"/>
              </a:rPr>
              <a:t>www</a:t>
            </a:r>
            <a:r>
              <a:rPr lang="en-US" altLang="zh-CN" sz="2400" b="1" dirty="0">
                <a:solidFill>
                  <a:srgbClr val="FFFFFF"/>
                </a:solidFill>
                <a:latin typeface="Times New Roman" charset="0"/>
                <a:ea typeface="Times New Roman" charset="0"/>
                <a:cs typeface="Times New Roman" charset="0"/>
                <a:sym typeface="Times New Roman"/>
              </a:rPr>
              <a:t>.</a:t>
            </a:r>
            <a:r>
              <a:rPr lang="en-US" sz="2400" b="1" dirty="0" smtClean="0">
                <a:solidFill>
                  <a:srgbClr val="FFFFFF"/>
                </a:solidFill>
                <a:latin typeface="Times New Roman" charset="0"/>
                <a:ea typeface="Times New Roman" charset="0"/>
                <a:cs typeface="Times New Roman" charset="0"/>
                <a:sym typeface="Times New Roman"/>
              </a:rPr>
              <a:t> </a:t>
            </a:r>
            <a:r>
              <a:rPr lang="en-US" altLang="zh-CN" sz="2400" dirty="0" err="1" smtClean="0">
                <a:solidFill>
                  <a:srgbClr val="FFFFFF"/>
                </a:solidFill>
                <a:latin typeface="+mn-lt"/>
                <a:ea typeface="Times New Roman"/>
                <a:cs typeface="Times New Roman"/>
                <a:sym typeface="Times New Roman"/>
              </a:rPr>
              <a:t>k</a:t>
            </a:r>
            <a:r>
              <a:rPr lang="en-US" sz="2400" dirty="0" err="1" smtClean="0">
                <a:solidFill>
                  <a:srgbClr val="FFFFFF"/>
                </a:solidFill>
                <a:latin typeface="+mn-lt"/>
                <a:ea typeface="Times New Roman"/>
                <a:cs typeface="Times New Roman"/>
                <a:sym typeface="Times New Roman"/>
              </a:rPr>
              <a:t>aggle.com</a:t>
            </a:r>
            <a:r>
              <a:rPr lang="en-US" sz="2400" dirty="0" smtClean="0">
                <a:solidFill>
                  <a:srgbClr val="FFFFFF"/>
                </a:solidFill>
                <a:latin typeface="+mn-lt"/>
                <a:ea typeface="Times New Roman"/>
                <a:cs typeface="Times New Roman"/>
                <a:sym typeface="Times New Roman"/>
              </a:rPr>
              <a:t>                       </a:t>
            </a:r>
            <a:endParaRPr lang="en-US" sz="2400" i="0" u="none" strike="noStrike" cap="none" dirty="0">
              <a:solidFill>
                <a:srgbClr val="FFFFFF"/>
              </a:solidFill>
              <a:latin typeface="+mn-lt"/>
              <a:ea typeface="Times New Roman"/>
              <a:cs typeface="Times New Roman"/>
              <a:sym typeface="Times New Roman"/>
            </a:endParaRPr>
          </a:p>
          <a:p>
            <a:pPr marL="457200" lvl="0" indent="-381000" rtl="0">
              <a:lnSpc>
                <a:spcPts val="3800"/>
              </a:lnSpc>
              <a:spcBef>
                <a:spcPts val="0"/>
              </a:spcBef>
              <a:buClr>
                <a:srgbClr val="F3F3F3"/>
              </a:buClr>
              <a:buSzPct val="100000"/>
              <a:buFont typeface="Times New Roman"/>
              <a:buChar char="◦"/>
            </a:pPr>
            <a:r>
              <a:rPr lang="en-US" sz="2400" b="1" dirty="0" smtClean="0">
                <a:latin typeface="Times New Roman" charset="0"/>
                <a:ea typeface="Times New Roman" charset="0"/>
                <a:cs typeface="Times New Roman" charset="0"/>
                <a:sym typeface="Times New Roman"/>
              </a:rPr>
              <a:t>Observations</a:t>
            </a:r>
            <a:r>
              <a:rPr lang="en-US" sz="2400" b="1" dirty="0">
                <a:latin typeface="Times New Roman" charset="0"/>
                <a:ea typeface="Times New Roman" charset="0"/>
                <a:cs typeface="Times New Roman" charset="0"/>
                <a:sym typeface="Times New Roman"/>
              </a:rPr>
              <a:t>:</a:t>
            </a:r>
            <a:r>
              <a:rPr lang="en-US" sz="2400" i="1" dirty="0">
                <a:latin typeface="+mn-lt"/>
                <a:ea typeface="Times New Roman"/>
                <a:cs typeface="Times New Roman"/>
                <a:sym typeface="Times New Roman"/>
              </a:rPr>
              <a:t>  </a:t>
            </a:r>
            <a:r>
              <a:rPr lang="en-US" sz="2400" dirty="0">
                <a:latin typeface="+mn-lt"/>
                <a:ea typeface="Times New Roman"/>
                <a:cs typeface="Times New Roman"/>
                <a:sym typeface="Times New Roman"/>
              </a:rPr>
              <a:t> </a:t>
            </a:r>
            <a:r>
              <a:rPr lang="en-US" altLang="zh-CN" sz="2400" dirty="0" smtClean="0">
                <a:latin typeface="+mn-lt"/>
                <a:ea typeface="Times New Roman"/>
                <a:cs typeface="Times New Roman"/>
                <a:sym typeface="Times New Roman"/>
              </a:rPr>
              <a:t>1500+</a:t>
            </a:r>
            <a:r>
              <a:rPr lang="en-US" sz="2400" dirty="0" smtClean="0">
                <a:latin typeface="+mn-lt"/>
                <a:ea typeface="Times New Roman"/>
                <a:cs typeface="Times New Roman"/>
                <a:sym typeface="Times New Roman"/>
              </a:rPr>
              <a:t> </a:t>
            </a:r>
            <a:r>
              <a:rPr lang="en-US" altLang="zh-CN" sz="2400" dirty="0" smtClean="0">
                <a:latin typeface="+mn-lt"/>
                <a:ea typeface="Times New Roman"/>
                <a:cs typeface="Times New Roman"/>
                <a:sym typeface="Times New Roman"/>
              </a:rPr>
              <a:t>records</a:t>
            </a:r>
            <a:endParaRPr sz="2400" i="0" u="none" strike="noStrike" cap="none" dirty="0">
              <a:solidFill>
                <a:srgbClr val="F3F3F3"/>
              </a:solidFill>
              <a:latin typeface="+mn-lt"/>
              <a:ea typeface="Times New Roman"/>
              <a:cs typeface="Times New Roman"/>
              <a:sym typeface="Times New Roman"/>
            </a:endParaRPr>
          </a:p>
        </p:txBody>
      </p:sp>
    </p:spTree>
    <p:extLst>
      <p:ext uri="{BB962C8B-B14F-4D97-AF65-F5344CB8AC3E}">
        <p14:creationId xmlns:p14="http://schemas.microsoft.com/office/powerpoint/2010/main" val="10790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Executive</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Summary</a:t>
            </a:r>
            <a:endParaRPr lang="en-US" sz="3600" b="1" u="none" strike="noStrike" cap="none" dirty="0">
              <a:solidFill>
                <a:srgbClr val="39C0BA"/>
              </a:solidFill>
              <a:latin typeface="+mj-lt"/>
              <a:ea typeface="Times New Roman" charset="0"/>
              <a:cs typeface="Times New Roman" charset="0"/>
              <a:sym typeface="Quicksand"/>
            </a:endParaRPr>
          </a:p>
        </p:txBody>
      </p:sp>
      <p:sp>
        <p:nvSpPr>
          <p:cNvPr id="45" name="Shape 86"/>
          <p:cNvSpPr txBox="1">
            <a:spLocks noGrp="1"/>
          </p:cNvSpPr>
          <p:nvPr>
            <p:ph type="body" idx="1"/>
          </p:nvPr>
        </p:nvSpPr>
        <p:spPr>
          <a:xfrm>
            <a:off x="1165475" y="1476066"/>
            <a:ext cx="7800395" cy="2401887"/>
          </a:xfrm>
          <a:prstGeom prst="rect">
            <a:avLst/>
          </a:prstGeom>
          <a:noFill/>
          <a:ln>
            <a:noFill/>
          </a:ln>
        </p:spPr>
        <p:txBody>
          <a:bodyPr wrap="square" lIns="91425" tIns="91425" rIns="91425" bIns="91425" anchor="t" anchorCtr="0">
            <a:noAutofit/>
          </a:bodyPr>
          <a:lstStyle/>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en-US" altLang="zh-CN" sz="2400" b="1" dirty="0" smtClean="0">
                <a:solidFill>
                  <a:srgbClr val="FFFFFF"/>
                </a:solidFill>
                <a:latin typeface="+mn-lt"/>
                <a:ea typeface="Times New Roman"/>
                <a:cs typeface="Times New Roman"/>
                <a:sym typeface="Times New Roman"/>
              </a:rPr>
              <a:t>Cleaning</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the</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data:</a:t>
            </a:r>
            <a:r>
              <a:rPr lang="zh-CN" altLang="en-US" sz="2400" b="1"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Missing</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values</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Outliers</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Partition</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the</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dataset</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Train</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Test</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Remove</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indecipherable</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variables</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en-US" altLang="zh-CN" sz="2400" b="1" dirty="0" smtClean="0">
                <a:solidFill>
                  <a:srgbClr val="FFFFFF"/>
                </a:solidFill>
                <a:latin typeface="+mn-lt"/>
                <a:ea typeface="Times New Roman"/>
                <a:cs typeface="Times New Roman"/>
                <a:sym typeface="Times New Roman"/>
              </a:rPr>
              <a:t>Exploring</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the</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model:</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PCA</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Analysis</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	Scree</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Plot</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Components</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Decision</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Tree</a:t>
            </a:r>
            <a:r>
              <a:rPr lang="zh-CN" altLang="en-US" sz="2400" b="1" dirty="0" smtClean="0">
                <a:solidFill>
                  <a:srgbClr val="FFFFFF"/>
                </a:solidFill>
                <a:latin typeface="+mn-lt"/>
                <a:ea typeface="Times New Roman"/>
                <a:cs typeface="Times New Roman"/>
                <a:sym typeface="Times New Roman"/>
              </a:rPr>
              <a:t> </a:t>
            </a:r>
            <a:endParaRPr lang="en-US" altLang="zh-CN" sz="2400" b="1" dirty="0" smtClean="0">
              <a:solidFill>
                <a:srgbClr val="FFFFFF"/>
              </a:solidFill>
              <a:latin typeface="+mn-lt"/>
              <a:ea typeface="Times New Roman"/>
              <a:cs typeface="Times New Roman"/>
              <a:sym typeface="Times New Roman"/>
            </a:endParaRP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Outline</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Evaluation</a:t>
            </a:r>
            <a:r>
              <a:rPr lang="zh-CN" altLang="en-US" sz="2400" dirty="0" smtClean="0">
                <a:solidFill>
                  <a:srgbClr val="FFFFFF"/>
                </a:solidFill>
                <a:latin typeface="+mn-lt"/>
                <a:ea typeface="Times New Roman"/>
                <a:cs typeface="Times New Roman"/>
                <a:sym typeface="Times New Roman"/>
              </a:rPr>
              <a:t> </a:t>
            </a:r>
            <a:endParaRPr lang="en-US" altLang="zh-CN" sz="2400" dirty="0" smtClean="0">
              <a:solidFill>
                <a:srgbClr val="FFFFFF"/>
              </a:solidFill>
              <a:latin typeface="+mn-lt"/>
              <a:ea typeface="Times New Roman"/>
              <a:cs typeface="Times New Roman"/>
              <a:sym typeface="Times New Roman"/>
            </a:endParaRP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Logistic</a:t>
            </a:r>
            <a:r>
              <a:rPr lang="zh-CN" altLang="en-US" sz="2400" b="1" dirty="0" smtClean="0">
                <a:solidFill>
                  <a:srgbClr val="FFFFFF"/>
                </a:solidFill>
                <a:latin typeface="+mn-lt"/>
                <a:ea typeface="Times New Roman"/>
                <a:cs typeface="Times New Roman"/>
                <a:sym typeface="Times New Roman"/>
              </a:rPr>
              <a:t> </a:t>
            </a:r>
            <a:r>
              <a:rPr lang="en-US" altLang="zh-CN" sz="2400" b="1" dirty="0" smtClean="0">
                <a:solidFill>
                  <a:srgbClr val="FFFFFF"/>
                </a:solidFill>
                <a:latin typeface="+mn-lt"/>
                <a:ea typeface="Times New Roman"/>
                <a:cs typeface="Times New Roman"/>
                <a:sym typeface="Times New Roman"/>
              </a:rPr>
              <a:t>Regression</a:t>
            </a: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Model</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Performance</a:t>
            </a:r>
            <a:r>
              <a:rPr lang="zh-CN" altLang="en-US" sz="2400" dirty="0" smtClean="0">
                <a:solidFill>
                  <a:srgbClr val="FFFFFF"/>
                </a:solidFill>
                <a:latin typeface="+mn-lt"/>
                <a:ea typeface="Times New Roman"/>
                <a:cs typeface="Times New Roman"/>
                <a:sym typeface="Times New Roman"/>
              </a:rPr>
              <a:t> </a:t>
            </a:r>
            <a:endParaRPr lang="en-US" altLang="zh-CN" sz="2400" dirty="0" smtClean="0">
              <a:solidFill>
                <a:srgbClr val="FFFFFF"/>
              </a:solidFill>
              <a:latin typeface="+mn-lt"/>
              <a:ea typeface="Times New Roman"/>
              <a:cs typeface="Times New Roman"/>
              <a:sym typeface="Times New Roman"/>
            </a:endParaRPr>
          </a:p>
          <a:p>
            <a:pPr marL="457200" marR="0" lvl="0" indent="-381000" defTabSz="914400" eaLnBrk="1" fontAlgn="auto" latinLnBrk="0" hangingPunct="1">
              <a:lnSpc>
                <a:spcPts val="3800"/>
              </a:lnSpc>
              <a:spcBef>
                <a:spcPts val="0"/>
              </a:spcBef>
              <a:spcAft>
                <a:spcPts val="0"/>
              </a:spcAft>
              <a:buClr>
                <a:srgbClr val="FFFFFF"/>
              </a:buClr>
              <a:buSzTx/>
              <a:buFontTx/>
              <a:buNone/>
              <a:tabLst/>
              <a:defRPr/>
            </a:pPr>
            <a:r>
              <a:rPr lang="en-US" altLang="zh-CN" sz="2400" b="1" dirty="0" smtClean="0">
                <a:solidFill>
                  <a:srgbClr val="FFFFFF"/>
                </a:solidFill>
                <a:latin typeface="+mn-lt"/>
                <a:ea typeface="Times New Roman"/>
                <a:cs typeface="Times New Roman"/>
                <a:sym typeface="Times New Roman"/>
              </a:rPr>
              <a:t>Solutions:</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Influential</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Factors</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&amp;</a:t>
            </a:r>
            <a:r>
              <a:rPr lang="zh-CN" altLang="en-US" sz="2400" dirty="0" smtClean="0">
                <a:solidFill>
                  <a:srgbClr val="FFFFFF"/>
                </a:solidFill>
                <a:latin typeface="+mn-lt"/>
                <a:ea typeface="Times New Roman"/>
                <a:cs typeface="Times New Roman"/>
                <a:sym typeface="Times New Roman"/>
              </a:rPr>
              <a:t> </a:t>
            </a:r>
            <a:r>
              <a:rPr lang="en-US" altLang="zh-CN" sz="2400" dirty="0" smtClean="0">
                <a:solidFill>
                  <a:srgbClr val="FFFFFF"/>
                </a:solidFill>
                <a:latin typeface="+mn-lt"/>
                <a:ea typeface="Times New Roman"/>
                <a:cs typeface="Times New Roman"/>
                <a:sym typeface="Times New Roman"/>
              </a:rPr>
              <a:t>Suggestions</a:t>
            </a:r>
          </a:p>
          <a:p>
            <a:pPr marL="457200" marR="0" lvl="0" indent="-381000" defTabSz="914400" eaLnBrk="1" fontAlgn="auto" latinLnBrk="0" hangingPunct="1">
              <a:lnSpc>
                <a:spcPct val="100000"/>
              </a:lnSpc>
              <a:spcBef>
                <a:spcPts val="0"/>
              </a:spcBef>
              <a:spcAft>
                <a:spcPts val="0"/>
              </a:spcAft>
              <a:buClr>
                <a:srgbClr val="FFFFFF"/>
              </a:buClr>
              <a:buSzTx/>
              <a:buFontTx/>
              <a:buNone/>
              <a:tabLst/>
              <a:defRPr/>
            </a:pPr>
            <a:endParaRPr sz="2400"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71852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PCA</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Analysis</a:t>
            </a:r>
            <a:r>
              <a:rPr lang="zh-CN" altLang="en-US" sz="3600" b="1" dirty="0" smtClean="0">
                <a:latin typeface="+mj-lt"/>
                <a:ea typeface="Times New Roman" charset="0"/>
                <a:cs typeface="Times New Roman" charset="0"/>
              </a:rPr>
              <a:t> </a:t>
            </a:r>
            <a:r>
              <a:rPr lang="mr-IN"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Scree</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Plot</a:t>
            </a:r>
            <a:endParaRPr lang="en-US" sz="3600" b="1" u="none" strike="noStrike" cap="none" dirty="0">
              <a:solidFill>
                <a:srgbClr val="39C0BA"/>
              </a:solidFill>
              <a:latin typeface="+mj-lt"/>
              <a:ea typeface="Times New Roman" charset="0"/>
              <a:cs typeface="Times New Roman" charset="0"/>
              <a:sym typeface="Quicksand"/>
            </a:endParaRPr>
          </a:p>
        </p:txBody>
      </p:sp>
      <p:pic>
        <p:nvPicPr>
          <p:cNvPr id="5" name="Shape 99"/>
          <p:cNvPicPr preferRelativeResize="0"/>
          <p:nvPr/>
        </p:nvPicPr>
        <p:blipFill rotWithShape="1">
          <a:blip r:embed="rId3">
            <a:alphaModFix/>
          </a:blip>
          <a:srcRect r="-553" b="44118"/>
          <a:stretch/>
        </p:blipFill>
        <p:spPr>
          <a:xfrm>
            <a:off x="1252330" y="1630016"/>
            <a:ext cx="7444409" cy="4154558"/>
          </a:xfrm>
          <a:prstGeom prst="rect">
            <a:avLst/>
          </a:prstGeom>
          <a:noFill/>
          <a:ln>
            <a:noFill/>
          </a:ln>
        </p:spPr>
      </p:pic>
    </p:spTree>
    <p:extLst>
      <p:ext uri="{BB962C8B-B14F-4D97-AF65-F5344CB8AC3E}">
        <p14:creationId xmlns:p14="http://schemas.microsoft.com/office/powerpoint/2010/main" val="210416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PCA</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Analysis</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Components</a:t>
            </a:r>
            <a:endParaRPr lang="en-US" sz="3600" b="1" u="none" strike="noStrike" cap="none" dirty="0">
              <a:solidFill>
                <a:srgbClr val="39C0BA"/>
              </a:solidFill>
              <a:latin typeface="+mj-lt"/>
              <a:ea typeface="Times New Roman" charset="0"/>
              <a:cs typeface="Times New Roman" charset="0"/>
              <a:sym typeface="Quicksand"/>
            </a:endParaRPr>
          </a:p>
        </p:txBody>
      </p:sp>
      <p:sp>
        <p:nvSpPr>
          <p:cNvPr id="4" name="Shape 100"/>
          <p:cNvSpPr txBox="1">
            <a:spLocks noGrp="1"/>
          </p:cNvSpPr>
          <p:nvPr>
            <p:ph type="body" idx="1"/>
          </p:nvPr>
        </p:nvSpPr>
        <p:spPr>
          <a:xfrm>
            <a:off x="1010837" y="1564186"/>
            <a:ext cx="7978525" cy="4967700"/>
          </a:xfrm>
          <a:prstGeom prst="rect">
            <a:avLst/>
          </a:prstGeom>
          <a:noFill/>
          <a:ln>
            <a:noFill/>
          </a:ln>
        </p:spPr>
        <p:txBody>
          <a:bodyPr wrap="square" lIns="91425" tIns="91425" rIns="91425" bIns="91425" anchor="t" anchorCtr="0">
            <a:noAutofit/>
          </a:bodyPr>
          <a:lstStyle/>
          <a:p>
            <a:pPr lvl="0" rtl="0">
              <a:lnSpc>
                <a:spcPct val="107916"/>
              </a:lnSpc>
              <a:spcBef>
                <a:spcPts val="0"/>
              </a:spcBef>
              <a:spcAft>
                <a:spcPts val="800"/>
              </a:spcAft>
              <a:buClr>
                <a:schemeClr val="dk1"/>
              </a:buClr>
              <a:buSzPct val="91666"/>
              <a:buFont typeface="Arial"/>
              <a:buNone/>
            </a:pPr>
            <a:r>
              <a:rPr lang="en-US" sz="1600" b="1" dirty="0" smtClean="0">
                <a:solidFill>
                  <a:srgbClr val="FFFFFF"/>
                </a:solidFill>
                <a:latin typeface="+mn-lt"/>
                <a:ea typeface="Times New Roman"/>
                <a:cs typeface="Times New Roman"/>
                <a:sym typeface="Times New Roman"/>
              </a:rPr>
              <a:t>Component</a:t>
            </a:r>
            <a:r>
              <a:rPr lang="zh-CN" altLang="en-US" sz="1600" b="1" dirty="0" smtClean="0">
                <a:solidFill>
                  <a:srgbClr val="FFFFFF"/>
                </a:solidFill>
                <a:latin typeface="+mn-lt"/>
                <a:ea typeface="Times New Roman"/>
                <a:cs typeface="Times New Roman"/>
                <a:sym typeface="Times New Roman"/>
              </a:rPr>
              <a:t> </a:t>
            </a:r>
            <a:r>
              <a:rPr lang="en-US" sz="1600" b="1" dirty="0" smtClean="0">
                <a:solidFill>
                  <a:srgbClr val="FFFFFF"/>
                </a:solidFill>
                <a:latin typeface="+mn-lt"/>
                <a:ea typeface="Times New Roman"/>
                <a:cs typeface="Times New Roman"/>
                <a:sym typeface="Times New Roman"/>
              </a:rPr>
              <a:t>1</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Years </a:t>
            </a:r>
            <a:r>
              <a:rPr lang="en-US" sz="1600" dirty="0">
                <a:solidFill>
                  <a:srgbClr val="FFFFFF"/>
                </a:solidFill>
                <a:latin typeface="+mn-lt"/>
                <a:ea typeface="Times New Roman"/>
                <a:cs typeface="Times New Roman"/>
                <a:sym typeface="Times New Roman"/>
              </a:rPr>
              <a:t>At </a:t>
            </a:r>
            <a:r>
              <a:rPr lang="en-US" sz="1600" dirty="0" smtClean="0">
                <a:solidFill>
                  <a:srgbClr val="FFFFFF"/>
                </a:solidFill>
                <a:latin typeface="+mn-lt"/>
                <a:ea typeface="Times New Roman"/>
                <a:cs typeface="Times New Roman"/>
                <a:sym typeface="Times New Roman"/>
              </a:rPr>
              <a:t>Company</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Years </a:t>
            </a:r>
            <a:r>
              <a:rPr lang="en-US" sz="1600" dirty="0">
                <a:solidFill>
                  <a:srgbClr val="FFFFFF"/>
                </a:solidFill>
                <a:latin typeface="+mn-lt"/>
                <a:ea typeface="Times New Roman"/>
                <a:cs typeface="Times New Roman"/>
                <a:sym typeface="Times New Roman"/>
              </a:rPr>
              <a:t>In Current </a:t>
            </a:r>
            <a:r>
              <a:rPr lang="en-US" sz="1600" dirty="0" smtClean="0">
                <a:solidFill>
                  <a:srgbClr val="FFFFFF"/>
                </a:solidFill>
                <a:latin typeface="+mn-lt"/>
                <a:ea typeface="Times New Roman"/>
                <a:cs typeface="Times New Roman"/>
                <a:sym typeface="Times New Roman"/>
              </a:rPr>
              <a:t>Role</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Years </a:t>
            </a:r>
            <a:r>
              <a:rPr lang="en-US" sz="1600" dirty="0">
                <a:solidFill>
                  <a:srgbClr val="FFFFFF"/>
                </a:solidFill>
                <a:latin typeface="+mn-lt"/>
                <a:ea typeface="Times New Roman"/>
                <a:cs typeface="Times New Roman"/>
                <a:sym typeface="Times New Roman"/>
              </a:rPr>
              <a:t>Since Last </a:t>
            </a:r>
            <a:endParaRPr lang="en-US" sz="1600" dirty="0" smtClean="0">
              <a:solidFill>
                <a:srgbClr val="FFFFFF"/>
              </a:solidFill>
              <a:latin typeface="+mn-lt"/>
              <a:ea typeface="Times New Roman"/>
              <a:cs typeface="Times New Roman"/>
              <a:sym typeface="Times New Roman"/>
            </a:endParaRPr>
          </a:p>
          <a:p>
            <a:pPr lvl="0" rtl="0">
              <a:lnSpc>
                <a:spcPct val="107916"/>
              </a:lnSpc>
              <a:spcBef>
                <a:spcPts val="0"/>
              </a:spcBef>
              <a:spcAft>
                <a:spcPts val="800"/>
              </a:spcAft>
              <a:buClr>
                <a:schemeClr val="dk1"/>
              </a:buClr>
              <a:buSzPct val="91666"/>
              <a:buFont typeface="Arial"/>
              <a:buNone/>
            </a:pPr>
            <a:r>
              <a:rPr lang="en-US" sz="1600" dirty="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	Promotion</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Years </a:t>
            </a:r>
            <a:r>
              <a:rPr lang="en-US" sz="1600" dirty="0">
                <a:solidFill>
                  <a:srgbClr val="FFFFFF"/>
                </a:solidFill>
                <a:latin typeface="+mn-lt"/>
                <a:ea typeface="Times New Roman"/>
                <a:cs typeface="Times New Roman"/>
                <a:sym typeface="Times New Roman"/>
              </a:rPr>
              <a:t>with </a:t>
            </a:r>
            <a:r>
              <a:rPr lang="en-US" sz="1600" dirty="0" smtClean="0">
                <a:solidFill>
                  <a:srgbClr val="FFFFFF"/>
                </a:solidFill>
                <a:latin typeface="+mn-lt"/>
                <a:ea typeface="Times New Roman"/>
                <a:cs typeface="Times New Roman"/>
                <a:sym typeface="Times New Roman"/>
              </a:rPr>
              <a:t>Curr</a:t>
            </a:r>
            <a:r>
              <a:rPr lang="en-US" altLang="zh-CN" sz="1600" dirty="0" smtClean="0">
                <a:solidFill>
                  <a:srgbClr val="FFFFFF"/>
                </a:solidFill>
                <a:latin typeface="+mn-lt"/>
                <a:ea typeface="Times New Roman"/>
                <a:cs typeface="Times New Roman"/>
                <a:sym typeface="Times New Roman"/>
              </a:rPr>
              <a:t>ent</a:t>
            </a:r>
            <a:r>
              <a:rPr lang="en-US" sz="1600" dirty="0" smtClean="0">
                <a:solidFill>
                  <a:srgbClr val="FFFFFF"/>
                </a:solidFill>
                <a:latin typeface="+mn-lt"/>
                <a:ea typeface="Times New Roman"/>
                <a:cs typeface="Times New Roman"/>
                <a:sym typeface="Times New Roman"/>
              </a:rPr>
              <a:t> </a:t>
            </a:r>
            <a:r>
              <a:rPr lang="en-US" sz="1600" dirty="0">
                <a:solidFill>
                  <a:srgbClr val="FFFFFF"/>
                </a:solidFill>
                <a:latin typeface="+mn-lt"/>
                <a:ea typeface="Times New Roman"/>
                <a:cs typeface="Times New Roman"/>
                <a:sym typeface="Times New Roman"/>
              </a:rPr>
              <a:t>Manager</a:t>
            </a:r>
          </a:p>
          <a:p>
            <a:pPr lvl="0" rtl="0">
              <a:lnSpc>
                <a:spcPct val="107916"/>
              </a:lnSpc>
              <a:spcBef>
                <a:spcPts val="0"/>
              </a:spcBef>
              <a:spcAft>
                <a:spcPts val="800"/>
              </a:spcAft>
              <a:buClr>
                <a:schemeClr val="dk1"/>
              </a:buClr>
              <a:buSzPct val="91666"/>
              <a:buFont typeface="Arial"/>
              <a:buNone/>
            </a:pPr>
            <a:r>
              <a:rPr lang="en-US" sz="1600" b="1" dirty="0" smtClean="0">
                <a:solidFill>
                  <a:srgbClr val="FFFFFF"/>
                </a:solidFill>
                <a:latin typeface="+mn-lt"/>
                <a:ea typeface="Times New Roman"/>
                <a:cs typeface="Times New Roman"/>
                <a:sym typeface="Times New Roman"/>
              </a:rPr>
              <a:t>Component</a:t>
            </a:r>
            <a:r>
              <a:rPr lang="zh-CN" altLang="en-US" sz="1600" b="1" dirty="0" smtClean="0">
                <a:solidFill>
                  <a:srgbClr val="FFFFFF"/>
                </a:solidFill>
                <a:latin typeface="+mn-lt"/>
                <a:ea typeface="Times New Roman"/>
                <a:cs typeface="Times New Roman"/>
                <a:sym typeface="Times New Roman"/>
              </a:rPr>
              <a:t> </a:t>
            </a:r>
            <a:r>
              <a:rPr lang="en-US" sz="1600" b="1" dirty="0" smtClean="0">
                <a:solidFill>
                  <a:srgbClr val="FFFFFF"/>
                </a:solidFill>
                <a:latin typeface="+mn-lt"/>
                <a:ea typeface="Times New Roman"/>
                <a:cs typeface="Times New Roman"/>
                <a:sym typeface="Times New Roman"/>
              </a:rPr>
              <a:t>2</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 Age</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Job level</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Monthly Income</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err="1" smtClean="0">
                <a:solidFill>
                  <a:srgbClr val="FFFFFF"/>
                </a:solidFill>
                <a:latin typeface="+mn-lt"/>
                <a:ea typeface="Times New Roman"/>
                <a:cs typeface="Times New Roman"/>
                <a:sym typeface="Times New Roman"/>
              </a:rPr>
              <a:t>Num</a:t>
            </a:r>
            <a:r>
              <a:rPr lang="en-US" sz="1600" dirty="0" smtClean="0">
                <a:solidFill>
                  <a:srgbClr val="FFFFFF"/>
                </a:solidFill>
                <a:latin typeface="+mn-lt"/>
                <a:ea typeface="Times New Roman"/>
                <a:cs typeface="Times New Roman"/>
                <a:sym typeface="Times New Roman"/>
              </a:rPr>
              <a:t> </a:t>
            </a:r>
            <a:r>
              <a:rPr lang="en-US" sz="1600" dirty="0">
                <a:solidFill>
                  <a:srgbClr val="FFFFFF"/>
                </a:solidFill>
                <a:latin typeface="+mn-lt"/>
                <a:ea typeface="Times New Roman"/>
                <a:cs typeface="Times New Roman"/>
                <a:sym typeface="Times New Roman"/>
              </a:rPr>
              <a:t>Companies </a:t>
            </a:r>
            <a:r>
              <a:rPr lang="en-US" sz="1600" dirty="0" smtClean="0">
                <a:solidFill>
                  <a:srgbClr val="FFFFFF"/>
                </a:solidFill>
                <a:latin typeface="+mn-lt"/>
                <a:ea typeface="Times New Roman"/>
                <a:cs typeface="Times New Roman"/>
                <a:sym typeface="Times New Roman"/>
              </a:rPr>
              <a:t>Worked</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endParaRPr lang="en-US" altLang="zh-CN" sz="1600" dirty="0" smtClean="0">
              <a:solidFill>
                <a:srgbClr val="FFFFFF"/>
              </a:solidFill>
              <a:latin typeface="+mn-lt"/>
              <a:ea typeface="Times New Roman"/>
              <a:cs typeface="Times New Roman"/>
              <a:sym typeface="Times New Roman"/>
            </a:endParaRPr>
          </a:p>
          <a:p>
            <a:pPr lvl="0" rtl="0">
              <a:lnSpc>
                <a:spcPct val="107916"/>
              </a:lnSpc>
              <a:spcBef>
                <a:spcPts val="0"/>
              </a:spcBef>
              <a:spcAft>
                <a:spcPts val="800"/>
              </a:spcAft>
              <a:buClr>
                <a:schemeClr val="dk1"/>
              </a:buClr>
              <a:buSzPct val="91666"/>
              <a:buFont typeface="Arial"/>
              <a:buNone/>
            </a:pPr>
            <a:r>
              <a:rPr lang="en-US" sz="1600" dirty="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	Total </a:t>
            </a:r>
            <a:r>
              <a:rPr lang="en-US" sz="1600" dirty="0">
                <a:solidFill>
                  <a:srgbClr val="FFFFFF"/>
                </a:solidFill>
                <a:latin typeface="+mn-lt"/>
                <a:ea typeface="Times New Roman"/>
                <a:cs typeface="Times New Roman"/>
                <a:sym typeface="Times New Roman"/>
              </a:rPr>
              <a:t>Working Years</a:t>
            </a: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3</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Percent </a:t>
            </a:r>
            <a:r>
              <a:rPr lang="en-US" sz="1600" dirty="0">
                <a:solidFill>
                  <a:srgbClr val="FFFFFF"/>
                </a:solidFill>
                <a:latin typeface="+mn-lt"/>
                <a:ea typeface="Times New Roman"/>
                <a:cs typeface="Times New Roman"/>
                <a:sym typeface="Times New Roman"/>
              </a:rPr>
              <a:t>Salary </a:t>
            </a:r>
            <a:r>
              <a:rPr lang="en-US" sz="1600" dirty="0" smtClean="0">
                <a:solidFill>
                  <a:srgbClr val="FFFFFF"/>
                </a:solidFill>
                <a:latin typeface="+mn-lt"/>
                <a:ea typeface="Times New Roman"/>
                <a:cs typeface="Times New Roman"/>
                <a:sym typeface="Times New Roman"/>
              </a:rPr>
              <a:t>Hike</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Performance </a:t>
            </a:r>
            <a:r>
              <a:rPr lang="en-US" sz="1600" dirty="0">
                <a:solidFill>
                  <a:srgbClr val="FFFFFF"/>
                </a:solidFill>
                <a:latin typeface="+mn-lt"/>
                <a:ea typeface="Times New Roman"/>
                <a:cs typeface="Times New Roman"/>
                <a:sym typeface="Times New Roman"/>
              </a:rPr>
              <a:t>Rating</a:t>
            </a: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4</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Department</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Job </a:t>
            </a:r>
            <a:r>
              <a:rPr lang="en-US" sz="1600" dirty="0">
                <a:solidFill>
                  <a:srgbClr val="FFFFFF"/>
                </a:solidFill>
                <a:latin typeface="+mn-lt"/>
                <a:ea typeface="Times New Roman"/>
                <a:cs typeface="Times New Roman"/>
                <a:sym typeface="Times New Roman"/>
              </a:rPr>
              <a:t>Role</a:t>
            </a: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5</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en-US" sz="1600" dirty="0" smtClean="0">
                <a:solidFill>
                  <a:srgbClr val="FFFFFF"/>
                </a:solidFill>
                <a:latin typeface="+mn-lt"/>
                <a:ea typeface="Times New Roman"/>
                <a:cs typeface="Times New Roman"/>
                <a:sym typeface="Times New Roman"/>
              </a:rPr>
              <a:t> </a:t>
            </a:r>
            <a:r>
              <a:rPr lang="en-US" sz="1600" dirty="0">
                <a:solidFill>
                  <a:srgbClr val="FFFFFF"/>
                </a:solidFill>
                <a:latin typeface="+mn-lt"/>
                <a:ea typeface="Times New Roman"/>
                <a:cs typeface="Times New Roman"/>
                <a:sym typeface="Times New Roman"/>
              </a:rPr>
              <a:t>Marital </a:t>
            </a:r>
            <a:r>
              <a:rPr lang="en-US" sz="1600" dirty="0" smtClean="0">
                <a:solidFill>
                  <a:srgbClr val="FFFFFF"/>
                </a:solidFill>
                <a:latin typeface="+mn-lt"/>
                <a:ea typeface="Times New Roman"/>
                <a:cs typeface="Times New Roman"/>
                <a:sym typeface="Times New Roman"/>
              </a:rPr>
              <a:t>Status</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Stock </a:t>
            </a:r>
            <a:r>
              <a:rPr lang="en-US" sz="1600" dirty="0">
                <a:solidFill>
                  <a:srgbClr val="FFFFFF"/>
                </a:solidFill>
                <a:latin typeface="+mn-lt"/>
                <a:ea typeface="Times New Roman"/>
                <a:cs typeface="Times New Roman"/>
                <a:sym typeface="Times New Roman"/>
              </a:rPr>
              <a:t>Option Level</a:t>
            </a: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6</a:t>
            </a:r>
            <a:r>
              <a:rPr lang="zh-CN" altLang="en-US" sz="1600" b="1"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en-US" sz="1600" dirty="0" smtClean="0">
                <a:solidFill>
                  <a:srgbClr val="FFFFFF"/>
                </a:solidFill>
                <a:latin typeface="+mn-lt"/>
                <a:ea typeface="Times New Roman"/>
                <a:cs typeface="Times New Roman"/>
                <a:sym typeface="Times New Roman"/>
              </a:rPr>
              <a:t> </a:t>
            </a:r>
            <a:r>
              <a:rPr lang="en-US" sz="1600" dirty="0">
                <a:solidFill>
                  <a:srgbClr val="FFFFFF"/>
                </a:solidFill>
                <a:latin typeface="+mn-lt"/>
                <a:ea typeface="Times New Roman"/>
                <a:cs typeface="Times New Roman"/>
                <a:sym typeface="Times New Roman"/>
              </a:rPr>
              <a:t>Distance From </a:t>
            </a:r>
            <a:r>
              <a:rPr lang="en-US" sz="1600" dirty="0" smtClean="0">
                <a:solidFill>
                  <a:srgbClr val="FFFFFF"/>
                </a:solidFill>
                <a:latin typeface="+mn-lt"/>
                <a:ea typeface="Times New Roman"/>
                <a:cs typeface="Times New Roman"/>
                <a:sym typeface="Times New Roman"/>
              </a:rPr>
              <a:t>Home</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Education Field</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en-US" sz="1600" dirty="0" smtClean="0">
                <a:solidFill>
                  <a:srgbClr val="FFFFFF"/>
                </a:solidFill>
                <a:latin typeface="+mn-lt"/>
                <a:ea typeface="Times New Roman"/>
                <a:cs typeface="Times New Roman"/>
                <a:sym typeface="Times New Roman"/>
              </a:rPr>
              <a:t>Training </a:t>
            </a:r>
            <a:r>
              <a:rPr lang="en-US" sz="1600" dirty="0">
                <a:solidFill>
                  <a:srgbClr val="FFFFFF"/>
                </a:solidFill>
                <a:latin typeface="+mn-lt"/>
                <a:ea typeface="Times New Roman"/>
                <a:cs typeface="Times New Roman"/>
                <a:sym typeface="Times New Roman"/>
              </a:rPr>
              <a:t>Times Last </a:t>
            </a:r>
            <a:r>
              <a:rPr lang="en-US" sz="1600" dirty="0" smtClean="0">
                <a:solidFill>
                  <a:srgbClr val="FFFFFF"/>
                </a:solidFill>
                <a:latin typeface="+mn-lt"/>
                <a:ea typeface="Times New Roman"/>
                <a:cs typeface="Times New Roman"/>
                <a:sym typeface="Times New Roman"/>
              </a:rPr>
              <a:t>Year</a:t>
            </a:r>
            <a:r>
              <a:rPr lang="zh-CN" altLang="en-US" sz="1600" dirty="0" smtClean="0">
                <a:solidFill>
                  <a:srgbClr val="FFFFFF"/>
                </a:solidFill>
                <a:latin typeface="+mn-lt"/>
                <a:ea typeface="Times New Roman"/>
                <a:cs typeface="Times New Roman"/>
                <a:sym typeface="Times New Roman"/>
              </a:rPr>
              <a:t> </a:t>
            </a:r>
            <a:endParaRPr lang="en-US" altLang="zh-CN" sz="1600" dirty="0" smtClean="0">
              <a:solidFill>
                <a:srgbClr val="FFFFFF"/>
              </a:solidFill>
              <a:latin typeface="+mn-lt"/>
              <a:ea typeface="Times New Roman"/>
              <a:cs typeface="Times New Roman"/>
              <a:sym typeface="Times New Roman"/>
            </a:endParaRPr>
          </a:p>
          <a:p>
            <a:pPr lvl="0" rtl="0">
              <a:lnSpc>
                <a:spcPct val="107916"/>
              </a:lnSpc>
              <a:spcBef>
                <a:spcPts val="0"/>
              </a:spcBef>
              <a:spcAft>
                <a:spcPts val="800"/>
              </a:spcAft>
              <a:buClr>
                <a:schemeClr val="dk1"/>
              </a:buClr>
              <a:buSzPct val="91666"/>
              <a:buFont typeface="Arial"/>
              <a:buNone/>
            </a:pPr>
            <a:r>
              <a:rPr lang="en-US" altLang="zh-CN"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 Work Life Balance</a:t>
            </a:r>
          </a:p>
          <a:p>
            <a:pPr lvl="0" rtl="0">
              <a:lnSpc>
                <a:spcPct val="107916"/>
              </a:lnSpc>
              <a:spcBef>
                <a:spcPts val="0"/>
              </a:spcBef>
              <a:spcAft>
                <a:spcPts val="800"/>
              </a:spcAft>
              <a:buClr>
                <a:schemeClr val="dk1"/>
              </a:buClr>
              <a:buSzPct val="91666"/>
              <a:buFont typeface="Arial"/>
              <a:buNone/>
            </a:pPr>
            <a:r>
              <a:rPr lang="en-US" sz="1600" b="1" dirty="0" smtClean="0">
                <a:solidFill>
                  <a:srgbClr val="FFFFFF"/>
                </a:solidFill>
                <a:latin typeface="+mn-lt"/>
                <a:ea typeface="Times New Roman"/>
                <a:cs typeface="Times New Roman"/>
                <a:sym typeface="Times New Roman"/>
              </a:rPr>
              <a:t>Component 7</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Environment Satisfaction</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Over</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Time</a:t>
            </a:r>
            <a:endParaRPr lang="en-US" sz="1600" dirty="0">
              <a:solidFill>
                <a:srgbClr val="FFFFFF"/>
              </a:solidFill>
              <a:latin typeface="+mn-lt"/>
              <a:ea typeface="Times New Roman"/>
              <a:cs typeface="Times New Roman"/>
              <a:sym typeface="Times New Roman"/>
            </a:endParaRP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8</a:t>
            </a:r>
            <a:r>
              <a:rPr lang="zh-CN" altLang="en-US" sz="1600" b="1"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Education</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Job Involvement</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Job</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Satisfaction</a:t>
            </a:r>
            <a:endParaRPr lang="en-US" sz="1600" dirty="0">
              <a:solidFill>
                <a:srgbClr val="FFFFFF"/>
              </a:solidFill>
              <a:latin typeface="+mn-lt"/>
              <a:ea typeface="Times New Roman"/>
              <a:cs typeface="Times New Roman"/>
              <a:sym typeface="Times New Roman"/>
            </a:endParaRPr>
          </a:p>
          <a:p>
            <a:pPr lvl="0" rtl="0">
              <a:lnSpc>
                <a:spcPct val="107916"/>
              </a:lnSpc>
              <a:spcBef>
                <a:spcPts val="0"/>
              </a:spcBef>
              <a:spcAft>
                <a:spcPts val="800"/>
              </a:spcAft>
              <a:buClr>
                <a:schemeClr val="dk1"/>
              </a:buClr>
              <a:buSzPct val="91666"/>
              <a:buFont typeface="Arial"/>
              <a:buNone/>
            </a:pPr>
            <a:r>
              <a:rPr lang="en-US" sz="1600" b="1" dirty="0">
                <a:solidFill>
                  <a:srgbClr val="FFFFFF"/>
                </a:solidFill>
                <a:latin typeface="+mn-lt"/>
                <a:ea typeface="Times New Roman"/>
                <a:cs typeface="Times New Roman"/>
                <a:sym typeface="Times New Roman"/>
              </a:rPr>
              <a:t>Component </a:t>
            </a:r>
            <a:r>
              <a:rPr lang="en-US" sz="1600" b="1" dirty="0" smtClean="0">
                <a:solidFill>
                  <a:srgbClr val="FFFFFF"/>
                </a:solidFill>
                <a:latin typeface="+mn-lt"/>
                <a:ea typeface="Times New Roman"/>
                <a:cs typeface="Times New Roman"/>
                <a:sym typeface="Times New Roman"/>
              </a:rPr>
              <a:t>9</a:t>
            </a:r>
            <a:r>
              <a:rPr lang="zh-CN" altLang="en-US" sz="1600" dirty="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&lt;-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Business Travel</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Gender</a:t>
            </a:r>
            <a:r>
              <a:rPr lang="zh-CN" altLang="en-US" sz="1600" dirty="0" smtClean="0">
                <a:solidFill>
                  <a:srgbClr val="FFFFFF"/>
                </a:solidFill>
                <a:latin typeface="+mn-lt"/>
                <a:ea typeface="Times New Roman"/>
                <a:cs typeface="Times New Roman"/>
                <a:sym typeface="Times New Roman"/>
              </a:rPr>
              <a:t> </a:t>
            </a:r>
            <a:r>
              <a:rPr lang="en-US" altLang="zh-CN" sz="1600" dirty="0" smtClean="0">
                <a:solidFill>
                  <a:srgbClr val="FFFFFF"/>
                </a:solidFill>
                <a:latin typeface="+mn-lt"/>
                <a:ea typeface="Times New Roman"/>
                <a:cs typeface="Times New Roman"/>
                <a:sym typeface="Times New Roman"/>
              </a:rPr>
              <a:t>+</a:t>
            </a:r>
            <a:r>
              <a:rPr lang="zh-CN" altLang="en-US" sz="1600" dirty="0" smtClean="0">
                <a:solidFill>
                  <a:srgbClr val="FFFFFF"/>
                </a:solidFill>
                <a:latin typeface="+mn-lt"/>
                <a:ea typeface="Times New Roman"/>
                <a:cs typeface="Times New Roman"/>
                <a:sym typeface="Times New Roman"/>
              </a:rPr>
              <a:t> </a:t>
            </a:r>
            <a:r>
              <a:rPr lang="en-US" sz="1600" dirty="0" smtClean="0">
                <a:solidFill>
                  <a:srgbClr val="FFFFFF"/>
                </a:solidFill>
                <a:latin typeface="+mn-lt"/>
                <a:ea typeface="Times New Roman"/>
                <a:cs typeface="Times New Roman"/>
                <a:sym typeface="Times New Roman"/>
              </a:rPr>
              <a:t>Relationship </a:t>
            </a:r>
            <a:r>
              <a:rPr lang="en-US" sz="1600" dirty="0">
                <a:solidFill>
                  <a:srgbClr val="FFFFFF"/>
                </a:solidFill>
                <a:latin typeface="+mn-lt"/>
                <a:ea typeface="Times New Roman"/>
                <a:cs typeface="Times New Roman"/>
                <a:sym typeface="Times New Roman"/>
              </a:rPr>
              <a:t>Satisfaction</a:t>
            </a:r>
          </a:p>
          <a:p>
            <a:pPr lvl="0">
              <a:spcBef>
                <a:spcPts val="0"/>
              </a:spcBef>
              <a:buNone/>
            </a:pPr>
            <a:endParaRPr sz="1600" dirty="0"/>
          </a:p>
        </p:txBody>
      </p:sp>
    </p:spTree>
    <p:extLst>
      <p:ext uri="{BB962C8B-B14F-4D97-AF65-F5344CB8AC3E}">
        <p14:creationId xmlns:p14="http://schemas.microsoft.com/office/powerpoint/2010/main" val="121791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Decision</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Tree</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Outline</a:t>
            </a:r>
            <a:endParaRPr lang="en-US" sz="3600" b="1" u="none" strike="noStrike" cap="none" dirty="0">
              <a:solidFill>
                <a:srgbClr val="39C0BA"/>
              </a:solidFill>
              <a:latin typeface="+mj-lt"/>
              <a:ea typeface="Times New Roman" charset="0"/>
              <a:cs typeface="Times New Roman" charset="0"/>
              <a:sym typeface="Quicksand"/>
            </a:endParaRPr>
          </a:p>
        </p:txBody>
      </p:sp>
      <p:pic>
        <p:nvPicPr>
          <p:cNvPr id="4" name="Shape 115"/>
          <p:cNvPicPr preferRelativeResize="0"/>
          <p:nvPr/>
        </p:nvPicPr>
        <p:blipFill>
          <a:blip r:embed="rId3">
            <a:extLst>
              <a:ext uri="{28A0092B-C50C-407E-A947-70E740481C1C}">
                <a14:useLocalDpi xmlns:a14="http://schemas.microsoft.com/office/drawing/2010/main" val="0"/>
              </a:ext>
            </a:extLst>
          </a:blip>
          <a:stretch>
            <a:fillRect/>
          </a:stretch>
        </p:blipFill>
        <p:spPr>
          <a:xfrm>
            <a:off x="1297459" y="1421027"/>
            <a:ext cx="7500552" cy="5169393"/>
          </a:xfrm>
          <a:prstGeom prst="rect">
            <a:avLst/>
          </a:prstGeom>
          <a:noFill/>
          <a:ln>
            <a:noFill/>
          </a:ln>
        </p:spPr>
      </p:pic>
    </p:spTree>
    <p:extLst>
      <p:ext uri="{BB962C8B-B14F-4D97-AF65-F5344CB8AC3E}">
        <p14:creationId xmlns:p14="http://schemas.microsoft.com/office/powerpoint/2010/main" val="614955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a:latin typeface="+mj-lt"/>
                <a:ea typeface="Times New Roman" charset="0"/>
                <a:cs typeface="Times New Roman" charset="0"/>
              </a:rPr>
              <a:t>D</a:t>
            </a:r>
            <a:r>
              <a:rPr lang="en-US" altLang="zh-CN" sz="3600" b="1" dirty="0" smtClean="0">
                <a:latin typeface="+mj-lt"/>
                <a:ea typeface="Times New Roman" charset="0"/>
                <a:cs typeface="Times New Roman" charset="0"/>
              </a:rPr>
              <a:t>ecision</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Tree</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Evaluation</a:t>
            </a:r>
            <a:endParaRPr lang="en-US" sz="3600" b="1" u="none" strike="noStrike" cap="none" dirty="0">
              <a:solidFill>
                <a:srgbClr val="39C0BA"/>
              </a:solidFill>
              <a:latin typeface="+mj-lt"/>
              <a:ea typeface="Times New Roman" charset="0"/>
              <a:cs typeface="Times New Roman" charset="0"/>
              <a:sym typeface="Quicksand"/>
            </a:endParaRPr>
          </a:p>
        </p:txBody>
      </p:sp>
      <p:graphicFrame>
        <p:nvGraphicFramePr>
          <p:cNvPr id="3" name="Table 2"/>
          <p:cNvGraphicFramePr>
            <a:graphicFrameLocks noGrp="1"/>
          </p:cNvGraphicFramePr>
          <p:nvPr>
            <p:extLst>
              <p:ext uri="{D42A27DB-BD31-4B8C-83A1-F6EECF244321}">
                <p14:modId xmlns:p14="http://schemas.microsoft.com/office/powerpoint/2010/main" val="1581537509"/>
              </p:ext>
            </p:extLst>
          </p:nvPr>
        </p:nvGraphicFramePr>
        <p:xfrm>
          <a:off x="1368345" y="1598882"/>
          <a:ext cx="3061152" cy="1697768"/>
        </p:xfrm>
        <a:graphic>
          <a:graphicData uri="http://schemas.openxmlformats.org/drawingml/2006/table">
            <a:tbl>
              <a:tblPr firstRow="1" bandRow="1">
                <a:tableStyleId>{F123B42C-391D-47FD-BDC4-FF6C4605E2E3}</a:tableStyleId>
              </a:tblPr>
              <a:tblGrid>
                <a:gridCol w="765288"/>
                <a:gridCol w="765288"/>
                <a:gridCol w="765288"/>
                <a:gridCol w="765288"/>
              </a:tblGrid>
              <a:tr h="478568">
                <a:tc rowSpan="2" gridSpan="2">
                  <a:txBody>
                    <a:bodyPr/>
                    <a:lstStyle/>
                    <a:p>
                      <a:pPr algn="ctr"/>
                      <a:r>
                        <a:rPr lang="en-US" altLang="zh-CN" sz="2000" b="1" dirty="0" smtClean="0">
                          <a:solidFill>
                            <a:schemeClr val="accent4"/>
                          </a:solidFill>
                        </a:rPr>
                        <a:t>Training</a:t>
                      </a:r>
                      <a:r>
                        <a:rPr lang="zh-CN" altLang="en-US" sz="2000" b="1" baseline="0" dirty="0" smtClean="0">
                          <a:solidFill>
                            <a:schemeClr val="accent4"/>
                          </a:solidFill>
                        </a:rPr>
                        <a:t> </a:t>
                      </a:r>
                      <a:endParaRPr lang="en-US" altLang="zh-CN" sz="2000" b="1" baseline="0" dirty="0" smtClean="0">
                        <a:solidFill>
                          <a:schemeClr val="accent4"/>
                        </a:solidFill>
                      </a:endParaRPr>
                    </a:p>
                    <a:p>
                      <a:pPr algn="ctr"/>
                      <a:r>
                        <a:rPr lang="en-US" altLang="zh-CN" sz="2000" b="1" baseline="0" dirty="0" smtClean="0">
                          <a:solidFill>
                            <a:schemeClr val="accent4"/>
                          </a:solidFill>
                        </a:rPr>
                        <a:t>Data</a:t>
                      </a:r>
                      <a:endParaRPr lang="en-US" sz="2000" b="1" dirty="0">
                        <a:solidFill>
                          <a:schemeClr val="accent4"/>
                        </a:solidFill>
                      </a:endParaRPr>
                    </a:p>
                  </a:txBody>
                  <a:tcPr/>
                </a:tc>
                <a:tc rowSpan="2" hMerge="1">
                  <a:txBody>
                    <a:bodyPr/>
                    <a:lstStyle/>
                    <a:p>
                      <a:endParaRPr lang="en-US" sz="2400" dirty="0">
                        <a:solidFill>
                          <a:schemeClr val="bg1"/>
                        </a:solidFill>
                        <a:latin typeface="+mn-lt"/>
                      </a:endParaRPr>
                    </a:p>
                  </a:txBody>
                  <a:tcPr/>
                </a:tc>
                <a:tc gridSpan="2">
                  <a:txBody>
                    <a:bodyPr/>
                    <a:lstStyle/>
                    <a:p>
                      <a:pPr algn="ctr"/>
                      <a:r>
                        <a:rPr lang="en-US" altLang="zh-CN" sz="2400" dirty="0" smtClean="0">
                          <a:solidFill>
                            <a:schemeClr val="bg1"/>
                          </a:solidFill>
                          <a:latin typeface="+mn-lt"/>
                        </a:rPr>
                        <a:t>Predicted</a:t>
                      </a:r>
                      <a:endParaRPr lang="en-US" sz="2400" dirty="0">
                        <a:solidFill>
                          <a:schemeClr val="bg1"/>
                        </a:solidFill>
                        <a:latin typeface="+mn-lt"/>
                      </a:endParaRPr>
                    </a:p>
                  </a:txBody>
                  <a:tcPr/>
                </a:tc>
                <a:tc hMerge="1">
                  <a:txBody>
                    <a:bodyPr/>
                    <a:lstStyle/>
                    <a:p>
                      <a:endParaRPr lang="en-US" dirty="0"/>
                    </a:p>
                  </a:txBody>
                  <a:tcPr/>
                </a:tc>
              </a:tr>
              <a:tr h="388171">
                <a:tc gridSpan="2" vMerge="1">
                  <a:txBody>
                    <a:bodyPr/>
                    <a:lstStyle/>
                    <a:p>
                      <a:endParaRPr lang="en-US"/>
                    </a:p>
                  </a:txBody>
                  <a:tcPr/>
                </a:tc>
                <a:tc hMerge="1" vMerge="1">
                  <a:txBody>
                    <a:bodyPr/>
                    <a:lstStyle/>
                    <a:p>
                      <a:endParaRPr lang="en-US" dirty="0"/>
                    </a:p>
                  </a:txBody>
                  <a:tcPr/>
                </a:tc>
                <a:tc>
                  <a:txBody>
                    <a:bodyPr/>
                    <a:lstStyle/>
                    <a:p>
                      <a:pPr algn="ctr"/>
                      <a:r>
                        <a:rPr lang="en-US" altLang="zh-CN" sz="2000" dirty="0" smtClean="0">
                          <a:solidFill>
                            <a:schemeClr val="accent4"/>
                          </a:solidFill>
                        </a:rPr>
                        <a:t>NO</a:t>
                      </a:r>
                      <a:endParaRPr lang="en-US" sz="2000" dirty="0">
                        <a:solidFill>
                          <a:schemeClr val="accent4"/>
                        </a:solidFill>
                      </a:endParaRPr>
                    </a:p>
                  </a:txBody>
                  <a:tcPr/>
                </a:tc>
                <a:tc>
                  <a:txBody>
                    <a:bodyPr/>
                    <a:lstStyle/>
                    <a:p>
                      <a:pPr algn="ctr"/>
                      <a:r>
                        <a:rPr lang="en-US" altLang="zh-CN" sz="2000" dirty="0" smtClean="0">
                          <a:solidFill>
                            <a:schemeClr val="accent4"/>
                          </a:solidFill>
                        </a:rPr>
                        <a:t>YES</a:t>
                      </a:r>
                      <a:endParaRPr lang="en-US" sz="2000" dirty="0">
                        <a:solidFill>
                          <a:schemeClr val="accent4"/>
                        </a:solidFill>
                      </a:endParaRPr>
                    </a:p>
                  </a:txBody>
                  <a:tcPr/>
                </a:tc>
              </a:tr>
              <a:tr h="388171">
                <a:tc rowSpan="2">
                  <a:txBody>
                    <a:bodyPr/>
                    <a:lstStyle/>
                    <a:p>
                      <a:pPr algn="ctr"/>
                      <a:r>
                        <a:rPr lang="en-US" altLang="zh-CN" sz="2400" dirty="0" smtClean="0">
                          <a:solidFill>
                            <a:schemeClr val="bg1"/>
                          </a:solidFill>
                        </a:rPr>
                        <a:t>Actual</a:t>
                      </a:r>
                      <a:endParaRPr lang="en-US" sz="2400" dirty="0">
                        <a:solidFill>
                          <a:schemeClr val="bg1"/>
                        </a:solidFill>
                      </a:endParaRPr>
                    </a:p>
                  </a:txBody>
                  <a:tcPr/>
                </a:tc>
                <a:tc>
                  <a:txBody>
                    <a:bodyPr/>
                    <a:lstStyle/>
                    <a:p>
                      <a:pPr algn="ctr"/>
                      <a:r>
                        <a:rPr lang="en-US" altLang="zh-CN" sz="2000" dirty="0" smtClean="0">
                          <a:solidFill>
                            <a:schemeClr val="accent4"/>
                          </a:solidFill>
                        </a:rPr>
                        <a:t>NO</a:t>
                      </a:r>
                      <a:endParaRPr lang="en-US" sz="2000" dirty="0">
                        <a:solidFill>
                          <a:schemeClr val="accent4"/>
                        </a:solidFill>
                      </a:endParaRPr>
                    </a:p>
                  </a:txBody>
                  <a:tcPr/>
                </a:tc>
                <a:tc>
                  <a:txBody>
                    <a:bodyPr/>
                    <a:lstStyle/>
                    <a:p>
                      <a:pPr algn="ctr"/>
                      <a:r>
                        <a:rPr lang="en-US" altLang="zh-CN" sz="2000" dirty="0" smtClean="0">
                          <a:solidFill>
                            <a:schemeClr val="bg1"/>
                          </a:solidFill>
                        </a:rPr>
                        <a:t>813</a:t>
                      </a:r>
                      <a:endParaRPr lang="en-US" sz="2000" dirty="0">
                        <a:solidFill>
                          <a:schemeClr val="bg1"/>
                        </a:solidFill>
                      </a:endParaRPr>
                    </a:p>
                  </a:txBody>
                  <a:tcPr/>
                </a:tc>
                <a:tc>
                  <a:txBody>
                    <a:bodyPr/>
                    <a:lstStyle/>
                    <a:p>
                      <a:pPr algn="ctr"/>
                      <a:r>
                        <a:rPr lang="en-US" altLang="zh-CN" sz="2000" dirty="0" smtClean="0">
                          <a:solidFill>
                            <a:schemeClr val="bg1"/>
                          </a:solidFill>
                        </a:rPr>
                        <a:t>16</a:t>
                      </a:r>
                      <a:endParaRPr lang="en-US" sz="2000" dirty="0">
                        <a:solidFill>
                          <a:schemeClr val="bg1"/>
                        </a:solidFill>
                      </a:endParaRPr>
                    </a:p>
                  </a:txBody>
                  <a:tcPr/>
                </a:tc>
              </a:tr>
              <a:tr h="388171">
                <a:tc vMerge="1">
                  <a:txBody>
                    <a:bodyPr/>
                    <a:lstStyle/>
                    <a:p>
                      <a:endParaRPr lang="en-US" dirty="0"/>
                    </a:p>
                  </a:txBody>
                  <a:tcPr/>
                </a:tc>
                <a:tc>
                  <a:txBody>
                    <a:bodyPr/>
                    <a:lstStyle/>
                    <a:p>
                      <a:pPr algn="ctr"/>
                      <a:r>
                        <a:rPr lang="en-US" altLang="zh-CN" sz="2000" dirty="0" smtClean="0">
                          <a:solidFill>
                            <a:schemeClr val="accent4"/>
                          </a:solidFill>
                        </a:rPr>
                        <a:t>YES</a:t>
                      </a:r>
                      <a:endParaRPr lang="en-US" sz="2000" dirty="0">
                        <a:solidFill>
                          <a:schemeClr val="accent4"/>
                        </a:solidFill>
                      </a:endParaRPr>
                    </a:p>
                  </a:txBody>
                  <a:tcPr/>
                </a:tc>
                <a:tc>
                  <a:txBody>
                    <a:bodyPr/>
                    <a:lstStyle/>
                    <a:p>
                      <a:pPr algn="ctr"/>
                      <a:r>
                        <a:rPr lang="en-US" altLang="zh-CN" sz="2000" dirty="0" smtClean="0">
                          <a:solidFill>
                            <a:schemeClr val="bg1"/>
                          </a:solidFill>
                        </a:rPr>
                        <a:t>95</a:t>
                      </a:r>
                      <a:endParaRPr lang="en-US" sz="2000" dirty="0">
                        <a:solidFill>
                          <a:schemeClr val="bg1"/>
                        </a:solidFill>
                      </a:endParaRPr>
                    </a:p>
                  </a:txBody>
                  <a:tcPr/>
                </a:tc>
                <a:tc>
                  <a:txBody>
                    <a:bodyPr/>
                    <a:lstStyle/>
                    <a:p>
                      <a:pPr algn="ctr"/>
                      <a:r>
                        <a:rPr lang="en-US" altLang="zh-CN" sz="2000" dirty="0" smtClean="0">
                          <a:solidFill>
                            <a:schemeClr val="bg1"/>
                          </a:solidFill>
                        </a:rPr>
                        <a:t>56</a:t>
                      </a:r>
                      <a:endParaRPr lang="en-US" sz="2000" dirty="0">
                        <a:solidFill>
                          <a:schemeClr val="bg1"/>
                        </a:solidFill>
                      </a:endParaRPr>
                    </a:p>
                  </a:txBody>
                  <a:tcPr/>
                </a:tc>
              </a:tr>
            </a:tbl>
          </a:graphicData>
        </a:graphic>
      </p:graphicFrame>
      <p:sp>
        <p:nvSpPr>
          <p:cNvPr id="5" name="Text Placeholder 1"/>
          <p:cNvSpPr>
            <a:spLocks noGrp="1"/>
          </p:cNvSpPr>
          <p:nvPr/>
        </p:nvSpPr>
        <p:spPr>
          <a:xfrm>
            <a:off x="1143000" y="945150"/>
            <a:ext cx="6858000" cy="49677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19050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L="0" marR="0" lvl="1"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L="0" marR="0" lvl="2"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3pPr>
            <a:lvl4pPr marL="0" marR="0" lvl="3"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4pPr>
            <a:lvl5pPr marL="0" marR="0" lvl="4"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5pPr>
            <a:lvl6pPr marL="0" marR="0" lvl="5"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6pPr>
            <a:lvl7pPr marL="0" marR="0" lvl="6"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7pPr>
            <a:lvl8pPr marL="0" marR="0" lvl="7"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8pPr>
            <a:lvl9pPr marL="0" marR="0" lvl="8"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9pPr>
          </a:lstStyle>
          <a:p>
            <a:endParaRPr lang="en-US"/>
          </a:p>
        </p:txBody>
      </p:sp>
      <p:sp>
        <p:nvSpPr>
          <p:cNvPr id="6" name="Text Placeholder 1"/>
          <p:cNvSpPr>
            <a:spLocks noGrp="1"/>
          </p:cNvSpPr>
          <p:nvPr/>
        </p:nvSpPr>
        <p:spPr>
          <a:xfrm>
            <a:off x="1295400" y="1097550"/>
            <a:ext cx="6858000" cy="49677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19050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L="0" marR="0" lvl="1"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L="0" marR="0" lvl="2" indent="152400"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3pPr>
            <a:lvl4pPr marL="0" marR="0" lvl="3"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4pPr>
            <a:lvl5pPr marL="0" marR="0" lvl="4"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5pPr>
            <a:lvl6pPr marL="0" marR="0" lvl="5"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6pPr>
            <a:lvl7pPr marL="0" marR="0" lvl="6"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7pPr>
            <a:lvl8pPr marL="0" marR="0" lvl="7"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8pPr>
            <a:lvl9pPr marL="0" marR="0" lvl="8" indent="114300" algn="l" rtl="0">
              <a:lnSpc>
                <a:spcPct val="100000"/>
              </a:lnSpc>
              <a:spcBef>
                <a:spcPts val="360"/>
              </a:spcBef>
              <a:spcAft>
                <a:spcPts val="0"/>
              </a:spcAft>
              <a:buClr>
                <a:srgbClr val="F3F3F3"/>
              </a:buClr>
              <a:buSzPct val="100000"/>
              <a:buFont typeface="Quicksand"/>
              <a:buChar char="■"/>
              <a:defRPr sz="1800" b="0" i="0" u="none" strike="noStrike" cap="none">
                <a:solidFill>
                  <a:srgbClr val="F3F3F3"/>
                </a:solidFill>
                <a:latin typeface="Quicksand"/>
                <a:ea typeface="Quicksand"/>
                <a:cs typeface="Quicksand"/>
                <a:sym typeface="Quicksand"/>
              </a:defRPr>
            </a:lvl9p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73325052"/>
              </p:ext>
            </p:extLst>
          </p:nvPr>
        </p:nvGraphicFramePr>
        <p:xfrm>
          <a:off x="5286000" y="1598881"/>
          <a:ext cx="3019800" cy="1724475"/>
        </p:xfrm>
        <a:graphic>
          <a:graphicData uri="http://schemas.openxmlformats.org/drawingml/2006/table">
            <a:tbl>
              <a:tblPr firstRow="1" bandRow="1">
                <a:tableStyleId>{F123B42C-391D-47FD-BDC4-FF6C4605E2E3}</a:tableStyleId>
              </a:tblPr>
              <a:tblGrid>
                <a:gridCol w="754950"/>
                <a:gridCol w="754950"/>
                <a:gridCol w="754950"/>
                <a:gridCol w="754950"/>
              </a:tblGrid>
              <a:tr h="422425">
                <a:tc rowSpan="2" gridSpan="2">
                  <a:txBody>
                    <a:bodyPr/>
                    <a:lstStyle/>
                    <a:p>
                      <a:pPr algn="ctr"/>
                      <a:r>
                        <a:rPr lang="en-US" altLang="zh-CN" sz="2000" b="1" dirty="0" smtClean="0">
                          <a:solidFill>
                            <a:schemeClr val="accent4"/>
                          </a:solidFill>
                        </a:rPr>
                        <a:t>Test</a:t>
                      </a:r>
                      <a:r>
                        <a:rPr lang="zh-CN" altLang="en-US" sz="2000" b="1" dirty="0" smtClean="0">
                          <a:solidFill>
                            <a:schemeClr val="accent4"/>
                          </a:solidFill>
                        </a:rPr>
                        <a:t> </a:t>
                      </a:r>
                      <a:endParaRPr lang="en-US" altLang="zh-CN" sz="2000" b="1" dirty="0" smtClean="0">
                        <a:solidFill>
                          <a:schemeClr val="accent4"/>
                        </a:solidFill>
                      </a:endParaRPr>
                    </a:p>
                    <a:p>
                      <a:pPr algn="ctr"/>
                      <a:r>
                        <a:rPr lang="en-US" altLang="zh-CN" sz="2000" b="1" dirty="0" smtClean="0">
                          <a:solidFill>
                            <a:schemeClr val="accent4"/>
                          </a:solidFill>
                        </a:rPr>
                        <a:t>Data</a:t>
                      </a:r>
                      <a:endParaRPr lang="en-US" sz="2000" b="1" dirty="0">
                        <a:solidFill>
                          <a:schemeClr val="accent4"/>
                        </a:solidFill>
                      </a:endParaRPr>
                    </a:p>
                  </a:txBody>
                  <a:tcPr/>
                </a:tc>
                <a:tc rowSpan="2" hMerge="1">
                  <a:txBody>
                    <a:bodyPr/>
                    <a:lstStyle/>
                    <a:p>
                      <a:endParaRPr lang="en-US" dirty="0"/>
                    </a:p>
                  </a:txBody>
                  <a:tcPr/>
                </a:tc>
                <a:tc gridSpan="2">
                  <a:txBody>
                    <a:bodyPr/>
                    <a:lstStyle/>
                    <a:p>
                      <a:pPr algn="ctr"/>
                      <a:r>
                        <a:rPr lang="en-US" altLang="zh-CN" sz="2400" dirty="0" smtClean="0">
                          <a:solidFill>
                            <a:schemeClr val="bg1"/>
                          </a:solidFill>
                        </a:rPr>
                        <a:t>Predicted</a:t>
                      </a:r>
                      <a:endParaRPr lang="en-US" sz="2400" dirty="0">
                        <a:solidFill>
                          <a:schemeClr val="bg1"/>
                        </a:solidFill>
                      </a:endParaRPr>
                    </a:p>
                  </a:txBody>
                  <a:tcPr/>
                </a:tc>
                <a:tc hMerge="1">
                  <a:txBody>
                    <a:bodyPr/>
                    <a:lstStyle/>
                    <a:p>
                      <a:endParaRPr lang="en-US" dirty="0"/>
                    </a:p>
                  </a:txBody>
                  <a:tcPr/>
                </a:tc>
              </a:tr>
              <a:tr h="422425">
                <a:tc gridSpan="2" vMerge="1">
                  <a:txBody>
                    <a:bodyPr/>
                    <a:lstStyle/>
                    <a:p>
                      <a:endParaRPr lang="en-US"/>
                    </a:p>
                  </a:txBody>
                  <a:tcPr/>
                </a:tc>
                <a:tc hMerge="1" vMerge="1">
                  <a:txBody>
                    <a:bodyPr/>
                    <a:lstStyle/>
                    <a:p>
                      <a:endParaRPr lang="en-US" dirty="0"/>
                    </a:p>
                  </a:txBody>
                  <a:tcPr/>
                </a:tc>
                <a:tc>
                  <a:txBody>
                    <a:bodyPr/>
                    <a:lstStyle/>
                    <a:p>
                      <a:pPr algn="ctr"/>
                      <a:r>
                        <a:rPr lang="en-US" altLang="zh-CN" sz="2000" dirty="0" smtClean="0">
                          <a:solidFill>
                            <a:schemeClr val="accent4"/>
                          </a:solidFill>
                        </a:rPr>
                        <a:t>NO</a:t>
                      </a:r>
                      <a:endParaRPr lang="en-US" sz="2000" dirty="0">
                        <a:solidFill>
                          <a:schemeClr val="accent4"/>
                        </a:solidFill>
                      </a:endParaRPr>
                    </a:p>
                  </a:txBody>
                  <a:tcPr/>
                </a:tc>
                <a:tc>
                  <a:txBody>
                    <a:bodyPr/>
                    <a:lstStyle/>
                    <a:p>
                      <a:pPr algn="ctr"/>
                      <a:r>
                        <a:rPr lang="en-US" altLang="zh-CN" sz="2000" dirty="0" smtClean="0">
                          <a:solidFill>
                            <a:schemeClr val="accent4"/>
                          </a:solidFill>
                        </a:rPr>
                        <a:t>YES</a:t>
                      </a:r>
                      <a:endParaRPr lang="en-US" sz="2000" dirty="0">
                        <a:solidFill>
                          <a:schemeClr val="accent4"/>
                        </a:solidFill>
                      </a:endParaRPr>
                    </a:p>
                  </a:txBody>
                  <a:tcPr/>
                </a:tc>
              </a:tr>
              <a:tr h="422425">
                <a:tc rowSpan="2">
                  <a:txBody>
                    <a:bodyPr/>
                    <a:lstStyle/>
                    <a:p>
                      <a:pPr algn="ctr"/>
                      <a:r>
                        <a:rPr lang="en-US" altLang="zh-CN" sz="2400" dirty="0" smtClean="0">
                          <a:solidFill>
                            <a:schemeClr val="bg1"/>
                          </a:solidFill>
                        </a:rPr>
                        <a:t>Actual</a:t>
                      </a:r>
                      <a:endParaRPr lang="en-US" sz="2400" dirty="0">
                        <a:solidFill>
                          <a:schemeClr val="bg1"/>
                        </a:solidFill>
                      </a:endParaRPr>
                    </a:p>
                  </a:txBody>
                  <a:tcPr/>
                </a:tc>
                <a:tc>
                  <a:txBody>
                    <a:bodyPr/>
                    <a:lstStyle/>
                    <a:p>
                      <a:pPr algn="ctr"/>
                      <a:r>
                        <a:rPr lang="en-US" altLang="zh-CN" sz="2000" dirty="0" smtClean="0">
                          <a:solidFill>
                            <a:schemeClr val="accent4"/>
                          </a:solidFill>
                        </a:rPr>
                        <a:t>NO</a:t>
                      </a:r>
                      <a:endParaRPr lang="en-US" sz="2000" dirty="0">
                        <a:solidFill>
                          <a:schemeClr val="accent4"/>
                        </a:solidFill>
                      </a:endParaRPr>
                    </a:p>
                  </a:txBody>
                  <a:tcPr/>
                </a:tc>
                <a:tc>
                  <a:txBody>
                    <a:bodyPr/>
                    <a:lstStyle/>
                    <a:p>
                      <a:pPr algn="ctr"/>
                      <a:r>
                        <a:rPr lang="en-US" altLang="zh-CN" sz="2000" dirty="0" smtClean="0">
                          <a:solidFill>
                            <a:schemeClr val="bg1"/>
                          </a:solidFill>
                        </a:rPr>
                        <a:t>324</a:t>
                      </a:r>
                      <a:endParaRPr lang="en-US" sz="2000" dirty="0">
                        <a:solidFill>
                          <a:schemeClr val="bg1"/>
                        </a:solidFill>
                      </a:endParaRPr>
                    </a:p>
                  </a:txBody>
                  <a:tcPr/>
                </a:tc>
                <a:tc>
                  <a:txBody>
                    <a:bodyPr/>
                    <a:lstStyle/>
                    <a:p>
                      <a:pPr algn="ctr"/>
                      <a:r>
                        <a:rPr lang="en-US" altLang="zh-CN" sz="2000" dirty="0" smtClean="0">
                          <a:solidFill>
                            <a:schemeClr val="bg1"/>
                          </a:solidFill>
                        </a:rPr>
                        <a:t>16</a:t>
                      </a:r>
                      <a:endParaRPr lang="en-US" sz="2000" dirty="0">
                        <a:solidFill>
                          <a:schemeClr val="bg1"/>
                        </a:solidFill>
                      </a:endParaRPr>
                    </a:p>
                  </a:txBody>
                  <a:tcPr/>
                </a:tc>
              </a:tr>
              <a:tr h="422425">
                <a:tc vMerge="1">
                  <a:txBody>
                    <a:bodyPr/>
                    <a:lstStyle/>
                    <a:p>
                      <a:endParaRPr lang="en-US" dirty="0"/>
                    </a:p>
                  </a:txBody>
                  <a:tcPr/>
                </a:tc>
                <a:tc>
                  <a:txBody>
                    <a:bodyPr/>
                    <a:lstStyle/>
                    <a:p>
                      <a:pPr algn="ctr"/>
                      <a:r>
                        <a:rPr lang="en-US" altLang="zh-CN" sz="2000" dirty="0" smtClean="0">
                          <a:solidFill>
                            <a:schemeClr val="accent4"/>
                          </a:solidFill>
                        </a:rPr>
                        <a:t>YES</a:t>
                      </a:r>
                      <a:endParaRPr lang="en-US" sz="2000" dirty="0">
                        <a:solidFill>
                          <a:schemeClr val="accent4"/>
                        </a:solidFill>
                      </a:endParaRPr>
                    </a:p>
                  </a:txBody>
                  <a:tcPr/>
                </a:tc>
                <a:tc>
                  <a:txBody>
                    <a:bodyPr/>
                    <a:lstStyle/>
                    <a:p>
                      <a:pPr algn="ctr"/>
                      <a:r>
                        <a:rPr lang="en-US" altLang="zh-CN" sz="2000" dirty="0" smtClean="0">
                          <a:solidFill>
                            <a:schemeClr val="bg1"/>
                          </a:solidFill>
                        </a:rPr>
                        <a:t>57</a:t>
                      </a:r>
                      <a:endParaRPr lang="en-US" sz="2000" dirty="0">
                        <a:solidFill>
                          <a:schemeClr val="bg1"/>
                        </a:solidFill>
                      </a:endParaRPr>
                    </a:p>
                  </a:txBody>
                  <a:tcPr/>
                </a:tc>
                <a:tc>
                  <a:txBody>
                    <a:bodyPr/>
                    <a:lstStyle/>
                    <a:p>
                      <a:pPr algn="ctr"/>
                      <a:r>
                        <a:rPr lang="en-US" altLang="zh-CN" sz="2000" dirty="0" smtClean="0">
                          <a:solidFill>
                            <a:schemeClr val="bg1"/>
                          </a:solidFill>
                        </a:rPr>
                        <a:t>24</a:t>
                      </a:r>
                      <a:endParaRPr lang="en-US" sz="2000" dirty="0">
                        <a:solidFill>
                          <a:schemeClr val="bg1"/>
                        </a:solidFill>
                      </a:endParaRPr>
                    </a:p>
                  </a:txBody>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345" y="4085355"/>
            <a:ext cx="3251909" cy="17677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000" y="4085355"/>
            <a:ext cx="3276109" cy="1780026"/>
          </a:xfrm>
          <a:prstGeom prst="rect">
            <a:avLst/>
          </a:prstGeom>
        </p:spPr>
      </p:pic>
      <p:sp>
        <p:nvSpPr>
          <p:cNvPr id="2" name="TextBox 1"/>
          <p:cNvSpPr txBox="1"/>
          <p:nvPr/>
        </p:nvSpPr>
        <p:spPr>
          <a:xfrm>
            <a:off x="3622713" y="3489164"/>
            <a:ext cx="3301341" cy="461665"/>
          </a:xfrm>
          <a:prstGeom prst="rect">
            <a:avLst/>
          </a:prstGeom>
          <a:noFill/>
        </p:spPr>
        <p:txBody>
          <a:bodyPr wrap="square" rtlCol="0">
            <a:spAutoFit/>
          </a:bodyPr>
          <a:lstStyle/>
          <a:p>
            <a:r>
              <a:rPr lang="en-US" altLang="zh-CN" sz="2400" b="1" dirty="0" smtClean="0">
                <a:solidFill>
                  <a:schemeClr val="bg1"/>
                </a:solidFill>
              </a:rPr>
              <a:t>Confusion</a:t>
            </a:r>
            <a:r>
              <a:rPr lang="zh-CN" altLang="en-US" sz="2400" b="1" dirty="0" smtClean="0">
                <a:solidFill>
                  <a:schemeClr val="bg1"/>
                </a:solidFill>
              </a:rPr>
              <a:t> </a:t>
            </a:r>
            <a:r>
              <a:rPr lang="en-US" altLang="zh-CN" sz="2400" b="1" dirty="0" smtClean="0">
                <a:solidFill>
                  <a:schemeClr val="bg1"/>
                </a:solidFill>
              </a:rPr>
              <a:t>Matrix</a:t>
            </a:r>
            <a:endParaRPr lang="en-US" sz="2400" b="1" dirty="0">
              <a:solidFill>
                <a:schemeClr val="bg1"/>
              </a:solidFill>
            </a:endParaRPr>
          </a:p>
        </p:txBody>
      </p:sp>
    </p:spTree>
    <p:extLst>
      <p:ext uri="{BB962C8B-B14F-4D97-AF65-F5344CB8AC3E}">
        <p14:creationId xmlns:p14="http://schemas.microsoft.com/office/powerpoint/2010/main" val="985160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65475" y="392581"/>
            <a:ext cx="6858000" cy="905100"/>
          </a:xfrm>
          <a:prstGeom prst="rect">
            <a:avLst/>
          </a:prstGeom>
          <a:noFill/>
          <a:ln>
            <a:noFill/>
          </a:ln>
        </p:spPr>
        <p:txBody>
          <a:bodyPr wrap="square" lIns="91425" tIns="91425" rIns="91425" bIns="91425" anchor="b" anchorCtr="0">
            <a:noAutofit/>
          </a:bodyPr>
          <a:lstStyle/>
          <a:p>
            <a:pPr marL="0" marR="0" lvl="0" indent="-177800" algn="l" rtl="0">
              <a:lnSpc>
                <a:spcPct val="100000"/>
              </a:lnSpc>
              <a:spcBef>
                <a:spcPts val="0"/>
              </a:spcBef>
              <a:spcAft>
                <a:spcPts val="0"/>
              </a:spcAft>
              <a:buClr>
                <a:srgbClr val="39C0BA"/>
              </a:buClr>
              <a:buSzPct val="58333"/>
              <a:buFont typeface="Quicksand"/>
              <a:buNone/>
            </a:pPr>
            <a:r>
              <a:rPr lang="en-US" altLang="zh-CN" sz="3600" b="1" dirty="0" smtClean="0">
                <a:latin typeface="+mj-lt"/>
                <a:ea typeface="Times New Roman" charset="0"/>
                <a:cs typeface="Times New Roman" charset="0"/>
              </a:rPr>
              <a:t>Logistic</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Regression</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a:t>
            </a:r>
            <a:r>
              <a:rPr lang="zh-CN" altLang="en-US" sz="3600" b="1" dirty="0" smtClean="0">
                <a:latin typeface="+mj-lt"/>
                <a:ea typeface="Times New Roman" charset="0"/>
                <a:cs typeface="Times New Roman" charset="0"/>
              </a:rPr>
              <a:t> </a:t>
            </a:r>
            <a:r>
              <a:rPr lang="en-US" altLang="zh-CN" sz="3600" b="1" dirty="0" smtClean="0">
                <a:latin typeface="+mj-lt"/>
                <a:ea typeface="Times New Roman" charset="0"/>
                <a:cs typeface="Times New Roman" charset="0"/>
              </a:rPr>
              <a:t>Process</a:t>
            </a:r>
            <a:endParaRPr lang="en-US" sz="3600" b="1" u="none" strike="noStrike" cap="none" dirty="0">
              <a:solidFill>
                <a:srgbClr val="39C0BA"/>
              </a:solidFill>
              <a:latin typeface="+mj-lt"/>
              <a:ea typeface="Times New Roman" charset="0"/>
              <a:cs typeface="Times New Roman" charset="0"/>
              <a:sym typeface="Quicksand"/>
            </a:endParaRPr>
          </a:p>
        </p:txBody>
      </p:sp>
      <p:sp>
        <p:nvSpPr>
          <p:cNvPr id="4" name="Shape 121"/>
          <p:cNvSpPr txBox="1">
            <a:spLocks noGrp="1"/>
          </p:cNvSpPr>
          <p:nvPr>
            <p:ph type="body" idx="1"/>
          </p:nvPr>
        </p:nvSpPr>
        <p:spPr>
          <a:xfrm>
            <a:off x="1165475" y="1457696"/>
            <a:ext cx="6858000" cy="4967700"/>
          </a:xfrm>
          <a:prstGeom prst="rect">
            <a:avLst/>
          </a:prstGeom>
          <a:noFill/>
          <a:ln>
            <a:noFill/>
          </a:ln>
        </p:spPr>
        <p:txBody>
          <a:bodyPr wrap="square" lIns="91425" tIns="91425" rIns="91425" bIns="91425" anchor="t" anchorCtr="0">
            <a:noAutofit/>
          </a:bodyPr>
          <a:lstStyle/>
          <a:p>
            <a:pPr marL="457200" marR="0" lvl="0" indent="-419100" algn="l" rtl="0">
              <a:lnSpc>
                <a:spcPts val="3800"/>
              </a:lnSpc>
              <a:spcBef>
                <a:spcPts val="0"/>
              </a:spcBef>
              <a:spcAft>
                <a:spcPts val="0"/>
              </a:spcAft>
              <a:buSzPct val="100000"/>
            </a:pPr>
            <a:r>
              <a:rPr lang="en-US" sz="2400" b="1" dirty="0">
                <a:latin typeface="+mn-lt"/>
              </a:rPr>
              <a:t>Establish &amp; Modify The Model</a:t>
            </a:r>
          </a:p>
          <a:p>
            <a:pPr marL="914400" lvl="0" indent="-381000" rtl="0">
              <a:lnSpc>
                <a:spcPts val="3800"/>
              </a:lnSpc>
              <a:spcBef>
                <a:spcPts val="0"/>
              </a:spcBef>
              <a:spcAft>
                <a:spcPts val="0"/>
              </a:spcAft>
              <a:buSzPct val="100000"/>
            </a:pPr>
            <a:r>
              <a:rPr lang="en-US" sz="2400" dirty="0" smtClean="0">
                <a:latin typeface="+mn-lt"/>
              </a:rPr>
              <a:t>Screen </a:t>
            </a:r>
            <a:r>
              <a:rPr lang="en-US" sz="2400" dirty="0">
                <a:latin typeface="+mn-lt"/>
              </a:rPr>
              <a:t>Variables</a:t>
            </a:r>
          </a:p>
          <a:p>
            <a:pPr marL="914400" lvl="0" indent="-381000" rtl="0">
              <a:lnSpc>
                <a:spcPts val="3800"/>
              </a:lnSpc>
              <a:spcBef>
                <a:spcPts val="0"/>
              </a:spcBef>
              <a:spcAft>
                <a:spcPts val="0"/>
              </a:spcAft>
              <a:buSzPct val="100000"/>
            </a:pPr>
            <a:r>
              <a:rPr lang="en-US" sz="2400" dirty="0">
                <a:latin typeface="+mn-lt"/>
              </a:rPr>
              <a:t>Build Logistic Regression Model</a:t>
            </a:r>
          </a:p>
          <a:p>
            <a:pPr marL="914400" lvl="0" indent="-381000" rtl="0">
              <a:lnSpc>
                <a:spcPts val="3800"/>
              </a:lnSpc>
              <a:spcBef>
                <a:spcPts val="0"/>
              </a:spcBef>
              <a:spcAft>
                <a:spcPts val="0"/>
              </a:spcAft>
              <a:buSzPct val="100000"/>
            </a:pPr>
            <a:r>
              <a:rPr lang="en-US" sz="2400" dirty="0">
                <a:latin typeface="+mn-lt"/>
              </a:rPr>
              <a:t>Eliminate insignificant Variables</a:t>
            </a:r>
          </a:p>
          <a:p>
            <a:pPr marL="914400" lvl="0" indent="-381000" rtl="0">
              <a:lnSpc>
                <a:spcPts val="3800"/>
              </a:lnSpc>
              <a:spcBef>
                <a:spcPts val="0"/>
              </a:spcBef>
              <a:spcAft>
                <a:spcPts val="0"/>
              </a:spcAft>
              <a:buSzPct val="100000"/>
            </a:pPr>
            <a:r>
              <a:rPr lang="en-US" sz="2400" dirty="0">
                <a:latin typeface="+mn-lt"/>
              </a:rPr>
              <a:t>Reach Final Model</a:t>
            </a:r>
          </a:p>
          <a:p>
            <a:pPr marL="457200" lvl="0" indent="-419100" rtl="0">
              <a:lnSpc>
                <a:spcPts val="3800"/>
              </a:lnSpc>
              <a:spcBef>
                <a:spcPts val="0"/>
              </a:spcBef>
              <a:buSzPct val="100000"/>
            </a:pPr>
            <a:r>
              <a:rPr lang="en-US" sz="2400" b="1" dirty="0">
                <a:latin typeface="+mn-lt"/>
              </a:rPr>
              <a:t>Model Performance </a:t>
            </a:r>
            <a:r>
              <a:rPr lang="en-US" sz="2400" b="1" dirty="0" smtClean="0">
                <a:latin typeface="+mn-lt"/>
              </a:rPr>
              <a:t>Test</a:t>
            </a:r>
            <a:endParaRPr lang="en-US" sz="2400" b="1" dirty="0">
              <a:latin typeface="+mn-lt"/>
            </a:endParaRPr>
          </a:p>
          <a:p>
            <a:pPr marL="914400" lvl="0" indent="-381000" rtl="0">
              <a:lnSpc>
                <a:spcPts val="3800"/>
              </a:lnSpc>
              <a:spcBef>
                <a:spcPts val="0"/>
              </a:spcBef>
              <a:spcAft>
                <a:spcPts val="0"/>
              </a:spcAft>
              <a:buSzPct val="100000"/>
            </a:pPr>
            <a:r>
              <a:rPr lang="en-US" sz="2400" dirty="0">
                <a:latin typeface="+mn-lt"/>
              </a:rPr>
              <a:t>Significance Test</a:t>
            </a:r>
          </a:p>
          <a:p>
            <a:pPr marL="914400" lvl="0" indent="-381000" rtl="0">
              <a:lnSpc>
                <a:spcPts val="3800"/>
              </a:lnSpc>
              <a:spcBef>
                <a:spcPts val="0"/>
              </a:spcBef>
              <a:spcAft>
                <a:spcPts val="0"/>
              </a:spcAft>
              <a:buSzPct val="100000"/>
            </a:pPr>
            <a:r>
              <a:rPr lang="en-US" sz="2400" dirty="0" smtClean="0">
                <a:latin typeface="+mn-lt"/>
              </a:rPr>
              <a:t>Go</a:t>
            </a:r>
            <a:r>
              <a:rPr lang="en-US" altLang="zh-CN" sz="2400" dirty="0" smtClean="0">
                <a:latin typeface="+mn-lt"/>
              </a:rPr>
              <a:t>o</a:t>
            </a:r>
            <a:r>
              <a:rPr lang="en-US" sz="2400" dirty="0" smtClean="0">
                <a:latin typeface="+mn-lt"/>
              </a:rPr>
              <a:t>d</a:t>
            </a:r>
            <a:r>
              <a:rPr lang="en-US" altLang="zh-CN" sz="2400" dirty="0" smtClean="0">
                <a:latin typeface="+mn-lt"/>
              </a:rPr>
              <a:t>ness</a:t>
            </a:r>
            <a:r>
              <a:rPr lang="en-US" sz="2400" dirty="0" smtClean="0">
                <a:latin typeface="+mn-lt"/>
              </a:rPr>
              <a:t> </a:t>
            </a:r>
            <a:r>
              <a:rPr lang="en-US" sz="2400" dirty="0">
                <a:latin typeface="+mn-lt"/>
              </a:rPr>
              <a:t>of </a:t>
            </a:r>
            <a:r>
              <a:rPr lang="en-US" sz="2400" dirty="0" smtClean="0">
                <a:latin typeface="+mn-lt"/>
              </a:rPr>
              <a:t>fit </a:t>
            </a:r>
            <a:r>
              <a:rPr lang="en-US" sz="2400" dirty="0">
                <a:latin typeface="+mn-lt"/>
              </a:rPr>
              <a:t>Test</a:t>
            </a:r>
          </a:p>
          <a:p>
            <a:pPr marL="914400" lvl="0" indent="-381000" rtl="0">
              <a:lnSpc>
                <a:spcPts val="3800"/>
              </a:lnSpc>
              <a:spcBef>
                <a:spcPts val="0"/>
              </a:spcBef>
              <a:spcAft>
                <a:spcPts val="0"/>
              </a:spcAft>
              <a:buSzPct val="100000"/>
            </a:pPr>
            <a:r>
              <a:rPr lang="en-US" sz="2400" dirty="0">
                <a:latin typeface="+mn-lt"/>
              </a:rPr>
              <a:t>Prediction Accuracy</a:t>
            </a:r>
          </a:p>
          <a:p>
            <a:pPr marL="457200" lvl="0" indent="-419100" rtl="0">
              <a:lnSpc>
                <a:spcPts val="3800"/>
              </a:lnSpc>
              <a:spcBef>
                <a:spcPts val="0"/>
              </a:spcBef>
              <a:buSzPct val="100000"/>
            </a:pPr>
            <a:r>
              <a:rPr lang="en-US" sz="2400" b="1" dirty="0">
                <a:latin typeface="+mn-lt"/>
              </a:rPr>
              <a:t>Conclusion</a:t>
            </a:r>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66666"/>
              <a:buFont typeface="Quicksand"/>
              <a:buNone/>
            </a:pPr>
            <a:endParaRPr sz="1800" dirty="0"/>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00000"/>
              <a:buFont typeface="Quicksand"/>
              <a:buNone/>
            </a:pPr>
            <a:endParaRPr dirty="0"/>
          </a:p>
          <a:p>
            <a:pPr marL="0" marR="0" lvl="0" indent="-190500" algn="l" rtl="0">
              <a:lnSpc>
                <a:spcPct val="100000"/>
              </a:lnSpc>
              <a:spcBef>
                <a:spcPts val="0"/>
              </a:spcBef>
              <a:spcAft>
                <a:spcPts val="0"/>
              </a:spcAft>
              <a:buClr>
                <a:srgbClr val="F3F3F3"/>
              </a:buClr>
              <a:buSzPct val="100000"/>
              <a:buFont typeface="Quicksand"/>
              <a:buNone/>
            </a:pPr>
            <a:endParaRPr dirty="0"/>
          </a:p>
        </p:txBody>
      </p:sp>
    </p:spTree>
    <p:extLst>
      <p:ext uri="{BB962C8B-B14F-4D97-AF65-F5344CB8AC3E}">
        <p14:creationId xmlns:p14="http://schemas.microsoft.com/office/powerpoint/2010/main" val="16290959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873</TotalTime>
  <Words>3104</Words>
  <Application>Microsoft Macintosh PowerPoint</Application>
  <PresentationFormat>On-screen Show (4:3)</PresentationFormat>
  <Paragraphs>328</Paragraphs>
  <Slides>26</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 Unicode MS</vt:lpstr>
      <vt:lpstr>Corbel</vt:lpstr>
      <vt:lpstr>Elephant</vt:lpstr>
      <vt:lpstr>Quicksand</vt:lpstr>
      <vt:lpstr>Times New Roman</vt:lpstr>
      <vt:lpstr>华文楷体</vt:lpstr>
      <vt:lpstr>宋体</vt:lpstr>
      <vt:lpstr>微软雅黑</vt:lpstr>
      <vt:lpstr>Arial</vt:lpstr>
      <vt:lpstr>Eleanor template</vt:lpstr>
      <vt:lpstr>Parallax</vt:lpstr>
      <vt:lpstr>Analysis of  Employee Attrition           —— IBM Example </vt:lpstr>
      <vt:lpstr>Project Background</vt:lpstr>
      <vt:lpstr>Data Description</vt:lpstr>
      <vt:lpstr>Executive Summary</vt:lpstr>
      <vt:lpstr>PCA Analysis – Scree Plot</vt:lpstr>
      <vt:lpstr>PCA Analysis - Components</vt:lpstr>
      <vt:lpstr>Decision Tree - Outline</vt:lpstr>
      <vt:lpstr>Decision Tree - Evaluation</vt:lpstr>
      <vt:lpstr>Logistic Regression - Process</vt:lpstr>
      <vt:lpstr>Logistic Regression – Establish &amp; Modify</vt:lpstr>
      <vt:lpstr>Logistic Regression - Performance</vt:lpstr>
      <vt:lpstr>Logistic Regression - Performance</vt:lpstr>
      <vt:lpstr>Logistic Regression – Conclusion</vt:lpstr>
      <vt:lpstr>Solutions</vt:lpstr>
      <vt:lpstr>Thanks!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IBM Employee Attrition </dc:title>
  <cp:lastModifiedBy>User</cp:lastModifiedBy>
  <cp:revision>49</cp:revision>
  <dcterms:modified xsi:type="dcterms:W3CDTF">2019-03-27T05:42:23Z</dcterms:modified>
</cp:coreProperties>
</file>