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310" r:id="rId14"/>
    <p:sldId id="292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293" r:id="rId23"/>
    <p:sldId id="306" r:id="rId24"/>
    <p:sldId id="307" r:id="rId25"/>
    <p:sldId id="308" r:id="rId26"/>
    <p:sldId id="295" r:id="rId27"/>
    <p:sldId id="296" r:id="rId28"/>
    <p:sldId id="297" r:id="rId29"/>
    <p:sldId id="309" r:id="rId30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1pPr>
    <a:lvl2pPr marL="0" lvl="1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2pPr>
    <a:lvl3pPr marL="0" lvl="2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3pPr>
    <a:lvl4pPr marL="0" lvl="3" indent="1371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4pPr>
    <a:lvl5pPr marL="0" lvl="4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5pPr>
    <a:lvl6pPr marL="2286000" lvl="5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6pPr>
    <a:lvl7pPr marL="2743200" lvl="6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7pPr>
    <a:lvl8pPr marL="3200400" lvl="7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8pPr>
    <a:lvl9pPr marL="3657600" lvl="8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4" autoAdjust="0"/>
  </p:normalViewPr>
  <p:slideViewPr>
    <p:cSldViewPr showGuides="1">
      <p:cViewPr varScale="1">
        <p:scale>
          <a:sx n="77" d="100"/>
          <a:sy n="77" d="100"/>
        </p:scale>
        <p:origin x="16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40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8" name="文本占位符 40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1pPr>
    <a:lvl2pPr marL="0" lvl="1" indent="228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2pPr>
    <a:lvl3pPr marL="0" lvl="2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3pPr>
    <a:lvl4pPr marL="0" lvl="3" indent="685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4pPr>
    <a:lvl5pPr marL="0" lvl="4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5pPr>
    <a:lvl6pPr marL="2286000" lvl="5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6pPr>
    <a:lvl7pPr marL="2743200" lvl="6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7pPr>
    <a:lvl8pPr marL="3200400" lvl="7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8pPr>
    <a:lvl9pPr marL="3657600" lvl="8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sql%E8%AF%AD%E5%8F%A5&amp;spm=1001.2101.3001.702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33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1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实现思路：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前面我们已经实现了移动端菜品查看功能，对应的服务端方法为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方法，此方法会根据前端提交的查询条件进行数据库查询操作。在高并发的情况下，频繁查询数据库会导致系统性能下降，服务端响应时间增长。现在需要对此方法进行缓存优化，提高系统的性能。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具体的实现思路如下：</a:t>
            </a: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方法，先从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中获取菜品数据，如果有则直接返回，无需查询数据库；如果没有则查询数据库，并将查询到的菜品数据放入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、在使用缓存过程中，要注意保证数据库中的数据和缓存中的数据一致，如果数据库中的数据发生变化，需要及时清理缓存数据。因此需要改造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方法，加入清理缓存的逻辑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7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在报表中尤其重要。由于部分报表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sql语句"/>
              </a:rPr>
              <a:t>sql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 tooltip="sql语句"/>
              </a:rPr>
              <a:t>语句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非常的慢，导致锁表，影响前台服务。如果前台使用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，报表使用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slave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，那么报表</a:t>
            </a:r>
            <a:r>
              <a:rPr lang="en-US" altLang="zh-CN" sz="1800" dirty="0" err="1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将不会造成前台锁，保证了前台速度。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5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我们项目组的成员在整个过程中快速学习巩固了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SSM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框架下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Spring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SpringBoot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Maven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SpringMVC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MyBatis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项目开发知识技能，熟练掌握了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Github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等团队开发工具，同时对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企业级开发、软件开发的整体流程有了清晰的认知。过程中感谢老师细心的讲解与演示，项目搭建过程中问题的解答指导，让我们项目组少走了许多弯路。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最终，系统功能完全达到预期需求，在试运行过程中对界面进行了美化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,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按计划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2022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年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7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4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日进行顺利验收。美中不足的是，由于项目开发期较短，最终实现的功能都还比较基础，我们项目组希望在本次实训的基础上进一步深入研究，继续完善食为天（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）外卖平台，完成初期设想的更趋于实际的功能，使项目更能普遍适用。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2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4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5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7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0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 descr="矩形 4"/>
          <p:cNvSpPr/>
          <p:nvPr/>
        </p:nvSpPr>
        <p:spPr>
          <a:xfrm>
            <a:off x="0" y="0"/>
            <a:ext cx="12192000" cy="6899275"/>
          </a:xfrm>
          <a:prstGeom prst="rect">
            <a:avLst/>
          </a:prstGeom>
          <a:solidFill>
            <a:srgbClr val="3D516A">
              <a:alpha val="100000"/>
            </a:srgbClr>
          </a:solidFill>
          <a:ln w="12700">
            <a:noFill/>
          </a:ln>
        </p:spPr>
        <p:txBody>
          <a:bodyPr vert="horz" wrap="square" lIns="45720" tIns="45720" rIns="45720" bIns="45720" anchor="ctr"/>
          <a:lstStyle/>
          <a:p>
            <a:pPr lvl="0" algn="ctr">
              <a:buNone/>
            </a:pPr>
            <a:endParaRPr sz="1800" b="0" i="0" u="none"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2050" name="灯片编号占位符 2049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media1.mp3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5121" descr="图片 3"/>
          <p:cNvPicPr>
            <a:picLocks noChangeAspect="1"/>
          </p:cNvPicPr>
          <p:nvPr/>
        </p:nvPicPr>
        <p:blipFill>
          <a:blip r:embed="rId4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文本框 5122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5127" name="文本框 5126" descr="文本框 5"/>
          <p:cNvSpPr txBox="1"/>
          <p:nvPr/>
        </p:nvSpPr>
        <p:spPr>
          <a:xfrm>
            <a:off x="1774534" y="2704868"/>
            <a:ext cx="8641344" cy="987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食为天（</a:t>
            </a:r>
            <a:r>
              <a:rPr lang="en-US" altLang="zh-CN" sz="5400" dirty="0">
                <a:solidFill>
                  <a:srgbClr val="FFFFFF"/>
                </a:solidFill>
                <a:ea typeface="+mn-ea"/>
              </a:rPr>
              <a:t>SWT</a:t>
            </a: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）外卖平台</a:t>
            </a:r>
            <a:endParaRPr lang="zh-CN" altLang="en-US" sz="54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5128" name="文本框 5127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5130" name="直接连接符 5129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1" name="直接连接符 5130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5132" name="组合 5131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5133" name="直接连接符 5132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4" name="直接连接符 5133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5135" name="矩形 5134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5D04606C-8EC8-9552-F843-C5A44FE71CAC}"/>
              </a:ext>
            </a:extLst>
          </p:cNvPr>
          <p:cNvSpPr txBox="1"/>
          <p:nvPr/>
        </p:nvSpPr>
        <p:spPr>
          <a:xfrm>
            <a:off x="897691" y="1531577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前置任务包括配置管理计划、软件需求规约、项目开发计划、项目进度计划、先启同行评审报告、先启阶段里程碑评审报告。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前置任务帮助了后续工作的有序进行。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0736919A-8C94-8277-53A0-C603FD9E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429000"/>
            <a:ext cx="4133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7496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C089F-5F69-8F25-9D4D-533592C0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4" y="1989068"/>
            <a:ext cx="11316812" cy="4409654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106611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基础功能框架</a:t>
            </a:r>
          </a:p>
        </p:txBody>
      </p:sp>
    </p:spTree>
    <p:extLst>
      <p:ext uri="{BB962C8B-B14F-4D97-AF65-F5344CB8AC3E}">
        <p14:creationId xmlns:p14="http://schemas.microsoft.com/office/powerpoint/2010/main" val="3939015007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73690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JAVA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5C057-68A7-61AE-3D5C-3C5809B6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2" y="1347929"/>
            <a:ext cx="3373665" cy="5027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62EC0-703F-EB97-B685-36CF5B65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19" y="1342194"/>
            <a:ext cx="3126712" cy="5027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B5656D-2FC0-6894-F2E9-D8E7399D3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332" y="1342194"/>
            <a:ext cx="2849692" cy="5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4604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2.1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登陆页面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742384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登录页面包含登录、退出、邮箱验证以及邮箱验证码发送功能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49A57-2A35-3D6E-D6B7-306EE358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1" y="1955905"/>
            <a:ext cx="7766079" cy="3735581"/>
          </a:xfrm>
          <a:prstGeom prst="rect">
            <a:avLst/>
          </a:prstGeom>
        </p:spPr>
      </p:pic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EC968449-0466-1296-7674-B0E6DD2F49A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负责人员：王正霆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E7B7C-6353-6C9E-35CE-4DC97F03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771" y="1976504"/>
            <a:ext cx="2809720" cy="36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37"/>
      </p:ext>
    </p:extLst>
  </p:cSld>
  <p:clrMapOvr>
    <a:masterClrMapping/>
  </p:clrMapOvr>
  <p:transition spd="slow" advClick="0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2.2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员工管理界面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员工管理界面包含新增员工、员工信息分类查询、启用禁用员工账号、编辑员工信息功能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46" y="2110290"/>
            <a:ext cx="9387535" cy="3578155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9EBCDF39-B344-C4D7-2BF1-6D764B4699F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负责人员：王开发</a:t>
            </a:r>
          </a:p>
        </p:txBody>
      </p:sp>
    </p:spTree>
    <p:extLst>
      <p:ext uri="{BB962C8B-B14F-4D97-AF65-F5344CB8AC3E}">
        <p14:creationId xmlns:p14="http://schemas.microsoft.com/office/powerpoint/2010/main" val="1418659920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2.3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分类管理界面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0" y="1008283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分类管理界面包括新增分类、分类信息分页查询、删除分类功能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02165-974F-2373-E3C3-34EF1E50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0" y="1725655"/>
            <a:ext cx="7571110" cy="4124062"/>
          </a:xfrm>
          <a:prstGeom prst="rect">
            <a:avLst/>
          </a:prstGeom>
        </p:spPr>
      </p:pic>
      <p:sp>
        <p:nvSpPr>
          <p:cNvPr id="12" name="文本框 11" descr="Text Box 3">
            <a:extLst>
              <a:ext uri="{FF2B5EF4-FFF2-40B4-BE49-F238E27FC236}">
                <a16:creationId xmlns:a16="http://schemas.microsoft.com/office/drawing/2014/main" id="{EEBF47D5-EFFC-71C8-3DC4-224E78DA7BC5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负责人员：崔晋</a:t>
            </a:r>
          </a:p>
        </p:txBody>
      </p:sp>
    </p:spTree>
    <p:extLst>
      <p:ext uri="{BB962C8B-B14F-4D97-AF65-F5344CB8AC3E}">
        <p14:creationId xmlns:p14="http://schemas.microsoft.com/office/powerpoint/2010/main" val="493300059"/>
      </p:ext>
    </p:extLst>
  </p:cSld>
  <p:clrMapOvr>
    <a:masterClrMapping/>
  </p:clrMapOvr>
  <p:transition spd="slow" advClick="0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2.4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菜品管理界面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菜品管理界面包含文件上传下载、新增菜品、菜单信息分页查询、修改菜品功能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08AD9894-9589-661C-AE4D-3F421905E139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8D341E-B1E1-5122-1B84-623A346C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77" y="2201052"/>
            <a:ext cx="7671245" cy="41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5527"/>
      </p:ext>
    </p:extLst>
  </p:cSld>
  <p:clrMapOvr>
    <a:masterClrMapping/>
  </p:clrMapOvr>
  <p:transition spd="slow" advClick="0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2.5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套餐管理界面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6311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套餐管理界面包含新增套餐、套餐信息分页查询、删除套餐功能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037759"/>
            <a:ext cx="9612570" cy="3663930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BFB9C663-DB42-FA22-FCAE-214869D73BCE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负责人员：黄豪</a:t>
            </a:r>
          </a:p>
        </p:txBody>
      </p:sp>
    </p:spTree>
    <p:extLst>
      <p:ext uri="{BB962C8B-B14F-4D97-AF65-F5344CB8AC3E}">
        <p14:creationId xmlns:p14="http://schemas.microsoft.com/office/powerpoint/2010/main" val="2178340713"/>
      </p:ext>
    </p:extLst>
  </p:cSld>
  <p:clrMapOvr>
    <a:masterClrMapping/>
  </p:clrMapOvr>
  <p:transition spd="slow" advClick="0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2.6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订单界面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订单界面包含导入用户地址、菜品展示、购物车、用户下单功能</a:t>
            </a:r>
          </a:p>
        </p:txBody>
      </p:sp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538721BB-AC25-3318-993F-6D7AF6DE9651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F6AD2E-97A4-B54A-BD5B-506E8292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12" y="1824482"/>
            <a:ext cx="2728210" cy="4366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8FE0AC-210C-1BFD-9858-960B5A15A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96" y="1832688"/>
            <a:ext cx="2179067" cy="43581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EBB21D-73B0-47B0-FFF1-A9BA3A93E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63" y="1824481"/>
            <a:ext cx="2209823" cy="43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20057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2.7 UI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设计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包含对网页管理端和小程序用户端的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UI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设计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11" name="文本框 10" descr="Text Box 3">
            <a:extLst>
              <a:ext uri="{FF2B5EF4-FFF2-40B4-BE49-F238E27FC236}">
                <a16:creationId xmlns:a16="http://schemas.microsoft.com/office/drawing/2014/main" id="{31BAB7F9-B506-36EA-E6F0-7D4B643CC700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4EE1C226-DA87-3EE8-72D4-B3D7699A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" y="2241071"/>
            <a:ext cx="4259424" cy="3533163"/>
          </a:xfrm>
          <a:prstGeom prst="rect">
            <a:avLst/>
          </a:prstGeom>
        </p:spPr>
      </p:pic>
      <p:pic>
        <p:nvPicPr>
          <p:cNvPr id="12" name="图片 11" descr="图片包含 游戏机, 体育&#10;&#10;描述已自动生成">
            <a:extLst>
              <a:ext uri="{FF2B5EF4-FFF2-40B4-BE49-F238E27FC236}">
                <a16:creationId xmlns:a16="http://schemas.microsoft.com/office/drawing/2014/main" id="{00E5E042-9765-4E6F-E4B7-B8FED4BA2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7" y="2003343"/>
            <a:ext cx="4860756" cy="40319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1CE79B-FA12-BC98-CEB4-105204A17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102" y="1549247"/>
            <a:ext cx="1581710" cy="4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6764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144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8575"/>
            <a:ext cx="11952287" cy="6799263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6146" name="组合 6145"/>
          <p:cNvGrpSpPr/>
          <p:nvPr/>
        </p:nvGrpSpPr>
        <p:grpSpPr>
          <a:xfrm>
            <a:off x="6634163" y="1006097"/>
            <a:ext cx="4322594" cy="461665"/>
            <a:chOff x="0" y="139593"/>
            <a:chExt cx="4321995" cy="461629"/>
          </a:xfrm>
        </p:grpSpPr>
        <p:sp>
          <p:nvSpPr>
            <p:cNvPr id="6147" name="椭圆 6146" descr="椭圆 3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48" name="文本框 6147" descr="文本框 4"/>
            <p:cNvSpPr txBox="1"/>
            <p:nvPr/>
          </p:nvSpPr>
          <p:spPr>
            <a:xfrm>
              <a:off x="703117" y="139593"/>
              <a:ext cx="3618878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项目介绍</a:t>
              </a:r>
              <a:r>
                <a:rPr lang="en-US" altLang="zh-CN" sz="2400" dirty="0">
                  <a:solidFill>
                    <a:srgbClr val="3D516A"/>
                  </a:solidFill>
                  <a:ea typeface="+mn-ea"/>
                </a:rPr>
                <a:t>&amp;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团队成员介绍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6150" name="组合 6149"/>
          <p:cNvGrpSpPr/>
          <p:nvPr/>
        </p:nvGrpSpPr>
        <p:grpSpPr>
          <a:xfrm>
            <a:off x="6623178" y="1777919"/>
            <a:ext cx="4007544" cy="461665"/>
            <a:chOff x="0" y="92350"/>
            <a:chExt cx="4006989" cy="461629"/>
          </a:xfrm>
        </p:grpSpPr>
        <p:sp>
          <p:nvSpPr>
            <p:cNvPr id="6151" name="椭圆 6150" descr="椭圆 8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2" name="文本框 6151" descr="文本框 9"/>
            <p:cNvSpPr txBox="1"/>
            <p:nvPr/>
          </p:nvSpPr>
          <p:spPr>
            <a:xfrm>
              <a:off x="703117" y="92350"/>
              <a:ext cx="3303872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技术选型</a:t>
              </a:r>
              <a:r>
                <a:rPr lang="en-US" altLang="zh-CN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&amp;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版本管理</a:t>
              </a:r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6623178" y="2572803"/>
            <a:ext cx="3287432" cy="461665"/>
            <a:chOff x="0" y="92350"/>
            <a:chExt cx="3286977" cy="461629"/>
          </a:xfrm>
        </p:grpSpPr>
        <p:sp>
          <p:nvSpPr>
            <p:cNvPr id="6155" name="椭圆 6154" descr="椭圆 12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6" name="文本框 6155" descr="文本框 13"/>
            <p:cNvSpPr txBox="1"/>
            <p:nvPr/>
          </p:nvSpPr>
          <p:spPr>
            <a:xfrm>
              <a:off x="703117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项目搭建</a:t>
              </a:r>
            </a:p>
          </p:txBody>
        </p:sp>
      </p:grpSp>
      <p:grpSp>
        <p:nvGrpSpPr>
          <p:cNvPr id="6158" name="组合 6157"/>
          <p:cNvGrpSpPr/>
          <p:nvPr/>
        </p:nvGrpSpPr>
        <p:grpSpPr>
          <a:xfrm>
            <a:off x="6650893" y="4141803"/>
            <a:ext cx="3377446" cy="461665"/>
            <a:chOff x="0" y="93938"/>
            <a:chExt cx="3376978" cy="461629"/>
          </a:xfrm>
        </p:grpSpPr>
        <p:sp>
          <p:nvSpPr>
            <p:cNvPr id="6159" name="椭圆 6158" descr="椭圆 21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60" name="文本框 6159" descr="文本框 22"/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实机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演示</a:t>
              </a:r>
            </a:p>
          </p:txBody>
        </p:sp>
      </p:grpSp>
      <p:sp>
        <p:nvSpPr>
          <p:cNvPr id="6162" name="文本框 6161" descr="文本框 24"/>
          <p:cNvSpPr txBox="1"/>
          <p:nvPr/>
        </p:nvSpPr>
        <p:spPr>
          <a:xfrm>
            <a:off x="4460875" y="2203450"/>
            <a:ext cx="874713" cy="26320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spAutoFit/>
          </a:bodyPr>
          <a:lstStyle/>
          <a:p>
            <a:r>
              <a:rPr lang="zh-CN" altLang="en-US" sz="7200"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CB5B65-018F-8B3D-CD04-D930F1BF6A94}"/>
              </a:ext>
            </a:extLst>
          </p:cNvPr>
          <p:cNvGrpSpPr/>
          <p:nvPr/>
        </p:nvGrpSpPr>
        <p:grpSpPr>
          <a:xfrm>
            <a:off x="6650893" y="4903294"/>
            <a:ext cx="3377446" cy="461665"/>
            <a:chOff x="0" y="93938"/>
            <a:chExt cx="3376978" cy="461629"/>
          </a:xfrm>
        </p:grpSpPr>
        <p:sp>
          <p:nvSpPr>
            <p:cNvPr id="23" name="椭圆 22" descr="椭圆 21">
              <a:extLst>
                <a:ext uri="{FF2B5EF4-FFF2-40B4-BE49-F238E27FC236}">
                  <a16:creationId xmlns:a16="http://schemas.microsoft.com/office/drawing/2014/main" id="{25C63D10-96CE-791D-47E4-922C2E780D00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4" name="文本框 23" descr="文本框 22">
              <a:extLst>
                <a:ext uri="{FF2B5EF4-FFF2-40B4-BE49-F238E27FC236}">
                  <a16:creationId xmlns:a16="http://schemas.microsoft.com/office/drawing/2014/main" id="{3F606611-F820-08C1-72FD-AE7806B7E6C3}"/>
                </a:ext>
              </a:extLst>
            </p:cNvPr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总结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884D52-0E5A-1F9C-D411-C8C119E09808}"/>
              </a:ext>
            </a:extLst>
          </p:cNvPr>
          <p:cNvGrpSpPr/>
          <p:nvPr/>
        </p:nvGrpSpPr>
        <p:grpSpPr>
          <a:xfrm>
            <a:off x="6623178" y="3336097"/>
            <a:ext cx="3287431" cy="461665"/>
            <a:chOff x="0" y="92350"/>
            <a:chExt cx="3286976" cy="461629"/>
          </a:xfrm>
        </p:grpSpPr>
        <p:sp>
          <p:nvSpPr>
            <p:cNvPr id="20" name="椭圆 19" descr="椭圆 12">
              <a:extLst>
                <a:ext uri="{FF2B5EF4-FFF2-40B4-BE49-F238E27FC236}">
                  <a16:creationId xmlns:a16="http://schemas.microsoft.com/office/drawing/2014/main" id="{34FDFCFF-EF25-CF1C-C558-5BA91C784142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1" name="文本框 20" descr="文本框 13">
              <a:extLst>
                <a:ext uri="{FF2B5EF4-FFF2-40B4-BE49-F238E27FC236}">
                  <a16:creationId xmlns:a16="http://schemas.microsoft.com/office/drawing/2014/main" id="{E9F9AC33-8248-6EBA-5F8C-8F8C1DE0DA2E}"/>
                </a:ext>
              </a:extLst>
            </p:cNvPr>
            <p:cNvSpPr txBox="1"/>
            <p:nvPr/>
          </p:nvSpPr>
          <p:spPr>
            <a:xfrm>
              <a:off x="703116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项目优化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67864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第四节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26875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745782" y="2468256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主从复制，读写分离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28098-6616-DD6B-7324-F56A0BDC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19" y="1328399"/>
            <a:ext cx="5064781" cy="42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754"/>
      </p:ext>
    </p:extLst>
  </p:cSld>
  <p:clrMapOvr>
    <a:masterClrMapping/>
  </p:clrMapOvr>
  <p:transition spd="slow" advClick="0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7612256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737288"/>
            <a:ext cx="10396618" cy="12751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邮件发送验证码时间太长，用线程池异步发送来减低单次返回登录信息的时间。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448DF-1A5B-96ED-B1EE-F30A8E7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7" y="2012445"/>
            <a:ext cx="7096465" cy="48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4024"/>
      </p:ext>
    </p:extLst>
  </p:cSld>
  <p:clrMapOvr>
    <a:masterClrMapping/>
  </p:clrMapOvr>
  <p:transition spd="slow" advClick="0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11617879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849646" y="1497766"/>
            <a:ext cx="10396618" cy="38624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在高并发的情况下，频繁查询数据库会导致系统性能下降，服务端响应时间增长。需要对服务端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方法进行缓存优化，提高系统的性能。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具体的实现思路如下：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改造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注意保证数据库中的数据和缓存中的数据一致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222961"/>
      </p:ext>
    </p:extLst>
  </p:cSld>
  <p:clrMapOvr>
    <a:masterClrMapping/>
  </p:clrMapOvr>
  <p:transition spd="slow" advClick="0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1039661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3.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 </a:t>
            </a:r>
            <a:r>
              <a:rPr lang="en-US" altLang="zh-CN" sz="3600" b="1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主从复制、读写分离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1043629"/>
            <a:ext cx="11952983" cy="5153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1.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主从复制是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本身自带的一个功能，不需要额外的第三方软件就可以实现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由此带来的好处：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数据更安全：做了数据冗余，不会因为单台服务器的宕机而丢失数据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性能大大提升：一主多从，不同用户从不同数据库读取，性能提升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扩展性更优：流量增大时，可以方便的增加从服务器，不影响系统使用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负载均衡：一主多从相当于分担了主机任务，做了负载均衡</a:t>
            </a: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3.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基于主从复制可以实现读写分离：读写分离，使数据库能支撑更大的并发</a:t>
            </a:r>
          </a:p>
        </p:txBody>
      </p:sp>
    </p:spTree>
    <p:extLst>
      <p:ext uri="{BB962C8B-B14F-4D97-AF65-F5344CB8AC3E}">
        <p14:creationId xmlns:p14="http://schemas.microsoft.com/office/powerpoint/2010/main" val="3046658569"/>
      </p:ext>
    </p:extLst>
  </p:cSld>
  <p:clrMapOvr>
    <a:masterClrMapping/>
  </p:clrMapOvr>
  <p:transition spd="slow" advClick="0" advTm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第五节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项目实际演示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7897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第六节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总结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42546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总结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390462B1-7E45-433F-54CA-6E0B3DC16284}"/>
              </a:ext>
            </a:extLst>
          </p:cNvPr>
          <p:cNvSpPr txBox="1"/>
          <p:nvPr/>
        </p:nvSpPr>
        <p:spPr>
          <a:xfrm>
            <a:off x="380108" y="5319294"/>
            <a:ext cx="11431779" cy="165603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在本次毕业实训过程中，食为天（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）外卖平台团队共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6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人，经过短短半个月完成项目开发，在时间紧迫，人力资源匮乏和中途减员的条件下完成了本次实训任务。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DCDEE0"/>
              </a:solidFill>
              <a:ea typeface="+mn-ea"/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683E26C1-8EB7-42C8-1558-8ED929C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89" y="742384"/>
            <a:ext cx="5252815" cy="46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712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30720" descr="图片 3"/>
          <p:cNvPicPr>
            <a:picLocks noChangeAspect="1"/>
          </p:cNvPicPr>
          <p:nvPr/>
        </p:nvPicPr>
        <p:blipFill>
          <a:blip r:embed="rId2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22" name="文本框 30721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30726" name="文本框 30725" descr="文本框 5"/>
          <p:cNvSpPr txBox="1"/>
          <p:nvPr/>
        </p:nvSpPr>
        <p:spPr>
          <a:xfrm>
            <a:off x="3736149" y="2519213"/>
            <a:ext cx="4637153" cy="153194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8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谢谢</a:t>
            </a:r>
            <a:r>
              <a:rPr lang="zh-CN" altLang="en-US" sz="8800" dirty="0">
                <a:solidFill>
                  <a:srgbClr val="FFFFFF"/>
                </a:solidFill>
                <a:ea typeface="+mn-ea"/>
              </a:rPr>
              <a:t>观看</a:t>
            </a:r>
            <a:endParaRPr lang="zh-CN" altLang="en-US" sz="88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0727" name="文本框 30726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30728" name="组合 30727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30729" name="直接连接符 30728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0" name="直接连接符 30729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30731" name="组合 30730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30732" name="直接连接符 30731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3" name="直接连接符 30732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30734" name="矩形 30733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30735" name="图片 30734" descr="216a5e667111a2d05e3a29b1ff0a4a86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-1387475"/>
            <a:ext cx="571500" cy="5715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361862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7168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0" name="文本框 7169" descr="TextBox 4"/>
          <p:cNvSpPr txBox="1"/>
          <p:nvPr/>
        </p:nvSpPr>
        <p:spPr>
          <a:xfrm>
            <a:off x="4287044" y="254326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第一节</a:t>
            </a:r>
          </a:p>
        </p:txBody>
      </p:sp>
      <p:sp>
        <p:nvSpPr>
          <p:cNvPr id="7171" name="文本框 7170" descr="TextBox 4"/>
          <p:cNvSpPr txBox="1"/>
          <p:nvPr/>
        </p:nvSpPr>
        <p:spPr>
          <a:xfrm>
            <a:off x="2427929" y="3609028"/>
            <a:ext cx="7336141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sp>
        <p:nvSpPr>
          <p:cNvPr id="7173" name="矩形 7172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34719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</a:p>
        </p:txBody>
      </p:sp>
      <p:grpSp>
        <p:nvGrpSpPr>
          <p:cNvPr id="14354" name="组合 14353"/>
          <p:cNvGrpSpPr/>
          <p:nvPr/>
        </p:nvGrpSpPr>
        <p:grpSpPr>
          <a:xfrm flipH="1">
            <a:off x="6964474" y="1476720"/>
            <a:ext cx="5062537" cy="3838575"/>
            <a:chOff x="0" y="0"/>
            <a:chExt cx="5061347" cy="3837782"/>
          </a:xfrm>
        </p:grpSpPr>
        <p:pic>
          <p:nvPicPr>
            <p:cNvPr id="14355" name="图片 14354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61347" cy="38377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6" name="任意多边形 14355"/>
            <p:cNvSpPr/>
            <p:nvPr/>
          </p:nvSpPr>
          <p:spPr>
            <a:xfrm>
              <a:off x="0" y="0"/>
              <a:ext cx="5061347" cy="3837782"/>
            </a:xfrm>
            <a:custGeom>
              <a:avLst/>
              <a:gdLst/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0" t="0" r="0" b="0"/>
              <a:pathLst>
                <a:path w="21600" h="21600">
                  <a:moveTo>
                    <a:pt x="2453" y="0"/>
                  </a:moveTo>
                  <a:cubicBezTo>
                    <a:pt x="1098" y="0"/>
                    <a:pt x="0" y="1612"/>
                    <a:pt x="0" y="3601"/>
                  </a:cubicBezTo>
                  <a:lnTo>
                    <a:pt x="0" y="17999"/>
                  </a:lnTo>
                  <a:cubicBezTo>
                    <a:pt x="0" y="19988"/>
                    <a:pt x="1098" y="21600"/>
                    <a:pt x="2453" y="21600"/>
                  </a:cubicBezTo>
                  <a:lnTo>
                    <a:pt x="19147" y="21600"/>
                  </a:lnTo>
                  <a:cubicBezTo>
                    <a:pt x="20502" y="21600"/>
                    <a:pt x="21600" y="19988"/>
                    <a:pt x="21600" y="17999"/>
                  </a:cubicBezTo>
                  <a:lnTo>
                    <a:pt x="21600" y="3601"/>
                  </a:lnTo>
                  <a:cubicBezTo>
                    <a:pt x="21600" y="1612"/>
                    <a:pt x="20502" y="0"/>
                    <a:pt x="19147" y="0"/>
                  </a:cubicBezTo>
                  <a:lnTo>
                    <a:pt x="245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030D8EDB-2ADD-5F6B-EA47-B008EAFD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4" y="1019938"/>
            <a:ext cx="5760896" cy="4778624"/>
          </a:xfrm>
          <a:prstGeom prst="rect">
            <a:avLst/>
          </a:prstGeom>
        </p:spPr>
      </p:pic>
      <p:sp>
        <p:nvSpPr>
          <p:cNvPr id="24" name="文本框 23" descr="Text Box 3">
            <a:extLst>
              <a:ext uri="{FF2B5EF4-FFF2-40B4-BE49-F238E27FC236}">
                <a16:creationId xmlns:a16="http://schemas.microsoft.com/office/drawing/2014/main" id="{E1B435D6-3A01-7B11-3F51-A0A200605A9E}"/>
              </a:ext>
            </a:extLst>
          </p:cNvPr>
          <p:cNvSpPr txBox="1"/>
          <p:nvPr/>
        </p:nvSpPr>
        <p:spPr>
          <a:xfrm>
            <a:off x="769189" y="1406334"/>
            <a:ext cx="5496926" cy="44242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项目（食为天外卖平台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</a:p>
        </p:txBody>
      </p:sp>
    </p:spTree>
    <p:extLst>
      <p:ext uri="{BB962C8B-B14F-4D97-AF65-F5344CB8AC3E}">
        <p14:creationId xmlns:p14="http://schemas.microsoft.com/office/powerpoint/2010/main" val="294841537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3156563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A3504-8D34-069C-3A9C-F03D4A63D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11" y="0"/>
            <a:ext cx="1215189" cy="100799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349C40B-1E00-3D8E-E0A3-51346740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83593"/>
              </p:ext>
            </p:extLst>
          </p:nvPr>
        </p:nvGraphicFramePr>
        <p:xfrm>
          <a:off x="1887846" y="768331"/>
          <a:ext cx="8416308" cy="600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36">
                  <a:extLst>
                    <a:ext uri="{9D8B030D-6E8A-4147-A177-3AD203B41FA5}">
                      <a16:colId xmlns:a16="http://schemas.microsoft.com/office/drawing/2014/main" val="2111888709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4010010115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1497242329"/>
                    </a:ext>
                  </a:extLst>
                </a:gridCol>
              </a:tblGrid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姓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名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角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色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72222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王正霆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77183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王开发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系统分析员、系统工程师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241465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崔晋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71778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29874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黄豪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测试工程师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77202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杨寒壹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用户界面设计员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8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69836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3312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3314" name="文本框 13313" descr="TextBox 4"/>
          <p:cNvSpPr txBox="1"/>
          <p:nvPr/>
        </p:nvSpPr>
        <p:spPr>
          <a:xfrm>
            <a:off x="4235449" y="2389187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第二节</a:t>
            </a:r>
          </a:p>
        </p:txBody>
      </p:sp>
      <p:sp>
        <p:nvSpPr>
          <p:cNvPr id="13315" name="文本框 13314" descr="TextBox 4"/>
          <p:cNvSpPr txBox="1"/>
          <p:nvPr/>
        </p:nvSpPr>
        <p:spPr>
          <a:xfrm>
            <a:off x="3443287" y="3429000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sp>
        <p:nvSpPr>
          <p:cNvPr id="13317" name="矩形 13316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7192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B879D7-B0BE-0FA2-C23B-B0568B4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" y="1381181"/>
            <a:ext cx="12043001" cy="40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8486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F41760B-FDAD-6132-A2FA-CE1EB848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8" y="439737"/>
            <a:ext cx="4063219" cy="1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 descr="Text Box 3">
            <a:extLst>
              <a:ext uri="{FF2B5EF4-FFF2-40B4-BE49-F238E27FC236}">
                <a16:creationId xmlns:a16="http://schemas.microsoft.com/office/drawing/2014/main" id="{62A94B3C-6B71-2D06-E807-6F349CDD43C4}"/>
              </a:ext>
            </a:extLst>
          </p:cNvPr>
          <p:cNvSpPr txBox="1"/>
          <p:nvPr/>
        </p:nvSpPr>
        <p:spPr>
          <a:xfrm>
            <a:off x="856031" y="2616566"/>
            <a:ext cx="10479935" cy="16248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本项目使用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来进行版本管理，功能包括代码回溯、版本切换，多人协作，远程备份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FB1D7D21-59D9-3CF7-A165-79610F8DA087}"/>
              </a:ext>
            </a:extLst>
          </p:cNvPr>
          <p:cNvSpPr txBox="1"/>
          <p:nvPr/>
        </p:nvSpPr>
        <p:spPr>
          <a:xfrm>
            <a:off x="1466975" y="6044179"/>
            <a:ext cx="925804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仓库地址：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https://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github.com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Wangzt670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swt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57494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56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58" name="文本框 19457" descr="TextBox 4"/>
          <p:cNvSpPr txBox="1"/>
          <p:nvPr/>
        </p:nvSpPr>
        <p:spPr>
          <a:xfrm>
            <a:off x="4286250" y="199390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第三节</a:t>
            </a:r>
          </a:p>
        </p:txBody>
      </p:sp>
      <p:sp>
        <p:nvSpPr>
          <p:cNvPr id="19459" name="文本框 19458" descr="TextBox 4"/>
          <p:cNvSpPr txBox="1"/>
          <p:nvPr/>
        </p:nvSpPr>
        <p:spPr>
          <a:xfrm>
            <a:off x="3442493" y="3161268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项目搭建阶段</a:t>
            </a:r>
          </a:p>
        </p:txBody>
      </p:sp>
      <p:sp>
        <p:nvSpPr>
          <p:cNvPr id="19461" name="矩形 19460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84781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- 空白 0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1210</Words>
  <Application>Microsoft Office PowerPoint</Application>
  <PresentationFormat>宽屏</PresentationFormat>
  <Paragraphs>111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思源黑体 CN Medium</vt:lpstr>
      <vt:lpstr>宋体</vt:lpstr>
      <vt:lpstr>字体视界-一风尚黑体</vt:lpstr>
      <vt:lpstr>Arial</vt:lpstr>
      <vt:lpstr>Office 主题​​</vt:lpstr>
      <vt:lpstr>Office 主题​​ - 空白 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Orange_ Mint</dc:creator>
  <cp:lastModifiedBy>KM48170</cp:lastModifiedBy>
  <cp:revision>122</cp:revision>
  <dcterms:created xsi:type="dcterms:W3CDTF">2021-04-23T06:01:38Z</dcterms:created>
  <dcterms:modified xsi:type="dcterms:W3CDTF">2022-07-01T02:36:58Z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