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30"/>
  </p:notesMasterIdLst>
  <p:sldIdLst>
    <p:sldId id="256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303" r:id="rId13"/>
    <p:sldId id="292" r:id="rId14"/>
    <p:sldId id="298" r:id="rId15"/>
    <p:sldId id="299" r:id="rId16"/>
    <p:sldId id="300" r:id="rId17"/>
    <p:sldId id="301" r:id="rId18"/>
    <p:sldId id="302" r:id="rId19"/>
    <p:sldId id="304" r:id="rId20"/>
    <p:sldId id="305" r:id="rId21"/>
    <p:sldId id="293" r:id="rId22"/>
    <p:sldId id="306" r:id="rId23"/>
    <p:sldId id="307" r:id="rId24"/>
    <p:sldId id="308" r:id="rId25"/>
    <p:sldId id="295" r:id="rId26"/>
    <p:sldId id="296" r:id="rId27"/>
    <p:sldId id="297" r:id="rId28"/>
    <p:sldId id="309" r:id="rId29"/>
  </p:sldIdLst>
  <p:sldSz cx="12192000" cy="6858000"/>
  <p:notesSz cx="6858000" cy="9144000"/>
  <p:defaultTextStyle>
    <a:defPPr>
      <a:defRPr lang="en-US"/>
    </a:defPPr>
    <a:lvl1pPr marL="0" lvl="0" indent="0" algn="l" defTabSz="914400" rtl="0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0000"/>
        </a:solidFill>
        <a:latin typeface="字体视界-一风尚黑体" charset="0"/>
        <a:ea typeface="字体视界-一风尚黑体" charset="0"/>
        <a:cs typeface="+mn-cs"/>
        <a:sym typeface="字体视界-一风尚黑体" charset="0"/>
      </a:defRPr>
    </a:lvl1pPr>
    <a:lvl2pPr marL="0" lvl="1" indent="457200" algn="l" defTabSz="914400" rtl="0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0000"/>
        </a:solidFill>
        <a:latin typeface="字体视界-一风尚黑体" charset="0"/>
        <a:ea typeface="字体视界-一风尚黑体" charset="0"/>
        <a:cs typeface="+mn-cs"/>
        <a:sym typeface="字体视界-一风尚黑体" charset="0"/>
      </a:defRPr>
    </a:lvl2pPr>
    <a:lvl3pPr marL="0" lvl="2" indent="914400" algn="l" defTabSz="914400" rtl="0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0000"/>
        </a:solidFill>
        <a:latin typeface="字体视界-一风尚黑体" charset="0"/>
        <a:ea typeface="字体视界-一风尚黑体" charset="0"/>
        <a:cs typeface="+mn-cs"/>
        <a:sym typeface="字体视界-一风尚黑体" charset="0"/>
      </a:defRPr>
    </a:lvl3pPr>
    <a:lvl4pPr marL="0" lvl="3" indent="1371600" algn="l" defTabSz="914400" rtl="0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0000"/>
        </a:solidFill>
        <a:latin typeface="字体视界-一风尚黑体" charset="0"/>
        <a:ea typeface="字体视界-一风尚黑体" charset="0"/>
        <a:cs typeface="+mn-cs"/>
        <a:sym typeface="字体视界-一风尚黑体" charset="0"/>
      </a:defRPr>
    </a:lvl4pPr>
    <a:lvl5pPr marL="0" lvl="4" indent="1828800" algn="l" defTabSz="914400" rtl="0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0000"/>
        </a:solidFill>
        <a:latin typeface="字体视界-一风尚黑体" charset="0"/>
        <a:ea typeface="字体视界-一风尚黑体" charset="0"/>
        <a:cs typeface="+mn-cs"/>
        <a:sym typeface="字体视界-一风尚黑体" charset="0"/>
      </a:defRPr>
    </a:lvl5pPr>
    <a:lvl6pPr marL="2286000" lvl="5" indent="1828800" algn="l" defTabSz="914400" rtl="0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0000"/>
        </a:solidFill>
        <a:latin typeface="字体视界-一风尚黑体" charset="0"/>
        <a:ea typeface="字体视界-一风尚黑体" charset="0"/>
        <a:cs typeface="+mn-cs"/>
        <a:sym typeface="字体视界-一风尚黑体" charset="0"/>
      </a:defRPr>
    </a:lvl6pPr>
    <a:lvl7pPr marL="2743200" lvl="6" indent="1828800" algn="l" defTabSz="914400" rtl="0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0000"/>
        </a:solidFill>
        <a:latin typeface="字体视界-一风尚黑体" charset="0"/>
        <a:ea typeface="字体视界-一风尚黑体" charset="0"/>
        <a:cs typeface="+mn-cs"/>
        <a:sym typeface="字体视界-一风尚黑体" charset="0"/>
      </a:defRPr>
    </a:lvl7pPr>
    <a:lvl8pPr marL="3200400" lvl="7" indent="1828800" algn="l" defTabSz="914400" rtl="0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0000"/>
        </a:solidFill>
        <a:latin typeface="字体视界-一风尚黑体" charset="0"/>
        <a:ea typeface="字体视界-一风尚黑体" charset="0"/>
        <a:cs typeface="+mn-cs"/>
        <a:sym typeface="字体视界-一风尚黑体" charset="0"/>
      </a:defRPr>
    </a:lvl8pPr>
    <a:lvl9pPr marL="3657600" lvl="8" indent="1828800" algn="l" defTabSz="914400" rtl="0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0000"/>
        </a:solidFill>
        <a:latin typeface="字体视界-一风尚黑体" charset="0"/>
        <a:ea typeface="字体视界-一风尚黑体" charset="0"/>
        <a:cs typeface="+mn-cs"/>
        <a:sym typeface="字体视界-一风尚黑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111" autoAdjust="0"/>
  </p:normalViewPr>
  <p:slideViewPr>
    <p:cSldViewPr showGuides="1">
      <p:cViewPr varScale="1">
        <p:scale>
          <a:sx n="54" d="100"/>
          <a:sy n="54" d="100"/>
        </p:scale>
        <p:origin x="58" y="4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7" cy="45007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幻灯片图像占位符 409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4098" name="文本占位符 409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rtl="0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200" b="0" i="0" u="none" kern="1200" baseline="0">
        <a:solidFill>
          <a:srgbClr val="000000"/>
        </a:solidFill>
        <a:latin typeface="等线" panose="02010600030101010101" charset="-122"/>
        <a:ea typeface="等线" panose="02010600030101010101" charset="-122"/>
        <a:sym typeface="等线" panose="02010600030101010101" charset="-122"/>
      </a:defRPr>
    </a:lvl1pPr>
    <a:lvl2pPr marL="0" lvl="1" indent="228600" algn="l" defTabSz="914400" rtl="0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200" b="0" i="0" u="none" kern="1200" baseline="0">
        <a:solidFill>
          <a:srgbClr val="000000"/>
        </a:solidFill>
        <a:latin typeface="等线" panose="02010600030101010101" charset="-122"/>
        <a:ea typeface="等线" panose="02010600030101010101" charset="-122"/>
        <a:sym typeface="等线" panose="02010600030101010101" charset="-122"/>
      </a:defRPr>
    </a:lvl2pPr>
    <a:lvl3pPr marL="0" lvl="2" indent="457200" algn="l" defTabSz="914400" rtl="0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200" b="0" i="0" u="none" kern="1200" baseline="0">
        <a:solidFill>
          <a:srgbClr val="000000"/>
        </a:solidFill>
        <a:latin typeface="等线" panose="02010600030101010101" charset="-122"/>
        <a:ea typeface="等线" panose="02010600030101010101" charset="-122"/>
        <a:sym typeface="等线" panose="02010600030101010101" charset="-122"/>
      </a:defRPr>
    </a:lvl3pPr>
    <a:lvl4pPr marL="0" lvl="3" indent="685800" algn="l" defTabSz="914400" rtl="0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200" b="0" i="0" u="none" kern="1200" baseline="0">
        <a:solidFill>
          <a:srgbClr val="000000"/>
        </a:solidFill>
        <a:latin typeface="等线" panose="02010600030101010101" charset="-122"/>
        <a:ea typeface="等线" panose="02010600030101010101" charset="-122"/>
        <a:sym typeface="等线" panose="02010600030101010101" charset="-122"/>
      </a:defRPr>
    </a:lvl4pPr>
    <a:lvl5pPr marL="0" lvl="4" indent="914400" algn="l" defTabSz="914400" rtl="0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200" b="0" i="0" u="none" kern="1200" baseline="0">
        <a:solidFill>
          <a:srgbClr val="000000"/>
        </a:solidFill>
        <a:latin typeface="等线" panose="02010600030101010101" charset="-122"/>
        <a:ea typeface="等线" panose="02010600030101010101" charset="-122"/>
        <a:sym typeface="等线" panose="02010600030101010101" charset="-122"/>
      </a:defRPr>
    </a:lvl5pPr>
    <a:lvl6pPr marL="2286000" lvl="5" indent="914400" algn="l" defTabSz="914400" rtl="0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200" b="0" i="0" u="none" kern="1200" baseline="0">
        <a:solidFill>
          <a:srgbClr val="000000"/>
        </a:solidFill>
        <a:latin typeface="等线" panose="02010600030101010101" charset="-122"/>
        <a:ea typeface="等线" panose="02010600030101010101" charset="-122"/>
        <a:sym typeface="等线" panose="02010600030101010101" charset="-122"/>
      </a:defRPr>
    </a:lvl6pPr>
    <a:lvl7pPr marL="2743200" lvl="6" indent="914400" algn="l" defTabSz="914400" rtl="0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200" b="0" i="0" u="none" kern="1200" baseline="0">
        <a:solidFill>
          <a:srgbClr val="000000"/>
        </a:solidFill>
        <a:latin typeface="等线" panose="02010600030101010101" charset="-122"/>
        <a:ea typeface="等线" panose="02010600030101010101" charset="-122"/>
        <a:sym typeface="等线" panose="02010600030101010101" charset="-122"/>
      </a:defRPr>
    </a:lvl7pPr>
    <a:lvl8pPr marL="3200400" lvl="7" indent="914400" algn="l" defTabSz="914400" rtl="0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200" b="0" i="0" u="none" kern="1200" baseline="0">
        <a:solidFill>
          <a:srgbClr val="000000"/>
        </a:solidFill>
        <a:latin typeface="等线" panose="02010600030101010101" charset="-122"/>
        <a:ea typeface="等线" panose="02010600030101010101" charset="-122"/>
        <a:sym typeface="等线" panose="02010600030101010101" charset="-122"/>
      </a:defRPr>
    </a:lvl8pPr>
    <a:lvl9pPr marL="3657600" lvl="8" indent="914400" algn="l" defTabSz="914400" rtl="0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200" b="0" i="0" u="none" kern="1200" baseline="0">
        <a:solidFill>
          <a:srgbClr val="000000"/>
        </a:solidFill>
        <a:latin typeface="等线" panose="02010600030101010101" charset="-122"/>
        <a:ea typeface="等线" panose="02010600030101010101" charset="-122"/>
        <a:sym typeface="等线" panose="02010600030101010101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.csdn.net/so/search?q=sql%E8%AF%AD%E5%8F%A5&amp;spm=1001.2101.3001.7020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23398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实现思路：</a:t>
            </a:r>
          </a:p>
          <a:p>
            <a:pPr marL="228600"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前面我们已经实现了移动端菜品查看功能，对应的服务端方法为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DishController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setmeal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list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方法，此方法会根据前端提交的查询条件进行数据库查询操作。在高并发的情况下，频繁查询数据库会导致系统性能下降，服务端响应时间增长。现在需要对此方法进行缓存优化，提高系统的性能。</a:t>
            </a:r>
          </a:p>
          <a:p>
            <a:pPr marL="228600"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具体的实现思路如下：</a:t>
            </a:r>
          </a:p>
          <a:p>
            <a:pPr marL="228600"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、改造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DishController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SetMealController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list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方法，先从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Redis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中获取菜品数据，如果有则直接返回，无需查询数据库；如果没有则查询数据库，并将查询到的菜品数据放入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Redis.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28600"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、在使用缓存过程中，要注意保证数据库中的数据和缓存中的数据一致，如果数据库中的数据发生变化，需要及时清理缓存数据。因此需要改造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DishController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SetMealController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save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update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方法，加入清理缓存的逻辑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74788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800" dirty="0">
                <a:solidFill>
                  <a:srgbClr val="FE2C24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在报表中尤其重要。由于部分报表</a:t>
            </a:r>
            <a:r>
              <a:rPr lang="en-US" altLang="zh-CN" sz="1800" u="sng" dirty="0" err="1">
                <a:solidFill>
                  <a:srgbClr val="4EA1DB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  <a:hlinkClick r:id="rId3" tooltip="sql语句"/>
              </a:rPr>
              <a:t>sql</a:t>
            </a:r>
            <a:r>
              <a:rPr lang="en-US" altLang="zh-CN" sz="1800" u="sng" dirty="0" err="1">
                <a:solidFill>
                  <a:srgbClr val="4EA1DB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hlinkClick r:id="rId3" tooltip="sql语句"/>
              </a:rPr>
              <a:t>语句</a:t>
            </a:r>
            <a:r>
              <a:rPr lang="zh-CN" altLang="zh-CN" sz="1800" dirty="0">
                <a:solidFill>
                  <a:srgbClr val="FE2C24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非常的慢，导致锁表，影响前台服务。如果前台使用</a:t>
            </a:r>
            <a:r>
              <a:rPr lang="en-US" altLang="zh-CN" sz="1800" dirty="0">
                <a:solidFill>
                  <a:srgbClr val="FE2C24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master</a:t>
            </a:r>
            <a:r>
              <a:rPr lang="zh-CN" altLang="zh-CN" sz="1800" dirty="0">
                <a:solidFill>
                  <a:srgbClr val="FE2C24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，报表使用</a:t>
            </a:r>
            <a:r>
              <a:rPr lang="en-US" altLang="zh-CN" sz="1800" dirty="0">
                <a:solidFill>
                  <a:srgbClr val="FE2C24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slave</a:t>
            </a:r>
            <a:r>
              <a:rPr lang="zh-CN" altLang="zh-CN" sz="1800" dirty="0">
                <a:solidFill>
                  <a:srgbClr val="FE2C24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，那么报表</a:t>
            </a:r>
            <a:r>
              <a:rPr lang="en-US" altLang="zh-CN" sz="1800" dirty="0" err="1">
                <a:solidFill>
                  <a:srgbClr val="FE2C24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sql</a:t>
            </a:r>
            <a:r>
              <a:rPr lang="zh-CN" altLang="zh-CN" sz="1800" dirty="0">
                <a:solidFill>
                  <a:srgbClr val="FE2C24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将不会造成前台锁，保证了前台速度。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25520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DCDEE0"/>
                </a:solidFill>
                <a:ea typeface="+mn-ea"/>
              </a:rPr>
              <a:t>我们项目组的成员在整个过程中快速学习巩固了</a:t>
            </a:r>
            <a:r>
              <a:rPr lang="en-US" altLang="zh-CN" sz="1200" dirty="0" err="1">
                <a:solidFill>
                  <a:srgbClr val="DCDEE0"/>
                </a:solidFill>
                <a:ea typeface="+mn-ea"/>
              </a:rPr>
              <a:t>SSM</a:t>
            </a:r>
            <a:r>
              <a:rPr lang="zh-CN" altLang="en-US" sz="1200" dirty="0">
                <a:solidFill>
                  <a:srgbClr val="DCDEE0"/>
                </a:solidFill>
                <a:ea typeface="+mn-ea"/>
              </a:rPr>
              <a:t>框架下</a:t>
            </a:r>
            <a:r>
              <a:rPr lang="en-US" altLang="zh-CN" sz="1200" dirty="0">
                <a:solidFill>
                  <a:srgbClr val="DCDEE0"/>
                </a:solidFill>
                <a:ea typeface="+mn-ea"/>
              </a:rPr>
              <a:t>Spring</a:t>
            </a:r>
            <a:r>
              <a:rPr lang="zh-CN" altLang="en-US" sz="1200" dirty="0">
                <a:solidFill>
                  <a:srgbClr val="DCDEE0"/>
                </a:solidFill>
                <a:ea typeface="+mn-ea"/>
              </a:rPr>
              <a:t>、</a:t>
            </a:r>
            <a:r>
              <a:rPr lang="en-US" altLang="zh-CN" sz="1200" dirty="0" err="1">
                <a:solidFill>
                  <a:srgbClr val="DCDEE0"/>
                </a:solidFill>
                <a:ea typeface="+mn-ea"/>
              </a:rPr>
              <a:t>SpringBoot</a:t>
            </a:r>
            <a:r>
              <a:rPr lang="zh-CN" altLang="en-US" sz="1200" dirty="0">
                <a:solidFill>
                  <a:srgbClr val="DCDEE0"/>
                </a:solidFill>
                <a:ea typeface="+mn-ea"/>
              </a:rPr>
              <a:t>、</a:t>
            </a:r>
            <a:r>
              <a:rPr lang="en-US" altLang="zh-CN" sz="1200" dirty="0">
                <a:solidFill>
                  <a:srgbClr val="DCDEE0"/>
                </a:solidFill>
                <a:ea typeface="+mn-ea"/>
              </a:rPr>
              <a:t>Maven</a:t>
            </a:r>
            <a:r>
              <a:rPr lang="zh-CN" altLang="en-US" sz="1200" dirty="0">
                <a:solidFill>
                  <a:srgbClr val="DCDEE0"/>
                </a:solidFill>
                <a:ea typeface="+mn-ea"/>
              </a:rPr>
              <a:t>、</a:t>
            </a:r>
            <a:r>
              <a:rPr lang="en-US" altLang="zh-CN" sz="1200" dirty="0" err="1">
                <a:solidFill>
                  <a:srgbClr val="DCDEE0"/>
                </a:solidFill>
                <a:ea typeface="+mn-ea"/>
              </a:rPr>
              <a:t>SpringMVC</a:t>
            </a:r>
            <a:r>
              <a:rPr lang="zh-CN" altLang="en-US" sz="1200" dirty="0">
                <a:solidFill>
                  <a:srgbClr val="DCDEE0"/>
                </a:solidFill>
                <a:ea typeface="+mn-ea"/>
              </a:rPr>
              <a:t>、</a:t>
            </a:r>
            <a:r>
              <a:rPr lang="en-US" altLang="zh-CN" sz="1200" dirty="0" err="1">
                <a:solidFill>
                  <a:srgbClr val="DCDEE0"/>
                </a:solidFill>
                <a:ea typeface="+mn-ea"/>
              </a:rPr>
              <a:t>MyBatis</a:t>
            </a:r>
            <a:r>
              <a:rPr lang="zh-CN" altLang="en-US" sz="1200" dirty="0">
                <a:solidFill>
                  <a:srgbClr val="DCDEE0"/>
                </a:solidFill>
                <a:ea typeface="+mn-ea"/>
              </a:rPr>
              <a:t>等</a:t>
            </a:r>
            <a:r>
              <a:rPr lang="en-US" altLang="zh-CN" sz="1200" dirty="0">
                <a:solidFill>
                  <a:srgbClr val="DCDEE0"/>
                </a:solidFill>
                <a:ea typeface="+mn-ea"/>
              </a:rPr>
              <a:t>Java</a:t>
            </a:r>
            <a:r>
              <a:rPr lang="zh-CN" altLang="en-US" sz="1200" dirty="0">
                <a:solidFill>
                  <a:srgbClr val="DCDEE0"/>
                </a:solidFill>
                <a:ea typeface="+mn-ea"/>
              </a:rPr>
              <a:t>项目开发知识技能，熟练掌握了</a:t>
            </a:r>
            <a:r>
              <a:rPr lang="en-US" altLang="zh-CN" sz="1200" dirty="0">
                <a:solidFill>
                  <a:srgbClr val="DCDEE0"/>
                </a:solidFill>
                <a:ea typeface="+mn-ea"/>
              </a:rPr>
              <a:t>Git</a:t>
            </a:r>
            <a:r>
              <a:rPr lang="zh-CN" altLang="en-US" sz="1200" dirty="0">
                <a:solidFill>
                  <a:srgbClr val="DCDEE0"/>
                </a:solidFill>
                <a:ea typeface="+mn-ea"/>
              </a:rPr>
              <a:t>、</a:t>
            </a:r>
            <a:r>
              <a:rPr lang="en-US" altLang="zh-CN" sz="1200" dirty="0" err="1">
                <a:solidFill>
                  <a:srgbClr val="DCDEE0"/>
                </a:solidFill>
                <a:ea typeface="+mn-ea"/>
              </a:rPr>
              <a:t>Github</a:t>
            </a:r>
            <a:r>
              <a:rPr lang="zh-CN" altLang="en-US" sz="1200" dirty="0">
                <a:solidFill>
                  <a:srgbClr val="DCDEE0"/>
                </a:solidFill>
                <a:ea typeface="+mn-ea"/>
              </a:rPr>
              <a:t>等团队开发工具，同时对</a:t>
            </a:r>
            <a:r>
              <a:rPr lang="en-US" altLang="zh-CN" sz="1200" dirty="0">
                <a:solidFill>
                  <a:srgbClr val="DCDEE0"/>
                </a:solidFill>
                <a:ea typeface="+mn-ea"/>
              </a:rPr>
              <a:t>Java</a:t>
            </a:r>
            <a:r>
              <a:rPr lang="zh-CN" altLang="en-US" sz="1200" dirty="0">
                <a:solidFill>
                  <a:srgbClr val="DCDEE0"/>
                </a:solidFill>
                <a:ea typeface="+mn-ea"/>
              </a:rPr>
              <a:t>企业级开发、软件开发的整体流程有了清晰的认知。过程中感谢老师细心的讲解与演示，项目搭建过程中问题的解答指导，让我们项目组少走了许多弯路。</a:t>
            </a:r>
            <a:endParaRPr lang="zh-CN" altLang="en-US" sz="1200" baseline="0" dirty="0">
              <a:solidFill>
                <a:srgbClr val="DCDEE0"/>
              </a:solidFill>
              <a:latin typeface="字体视界-一风尚黑体" charset="0"/>
              <a:ea typeface="+mn-ea"/>
              <a:sym typeface="字体视界-一风尚黑体" charset="0"/>
            </a:endParaRPr>
          </a:p>
          <a:p>
            <a:endParaRPr lang="en-US" altLang="zh-CN" dirty="0"/>
          </a:p>
          <a:p>
            <a:pPr marL="0" marR="0" lvl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DCDEE0"/>
                </a:solidFill>
                <a:ea typeface="+mn-ea"/>
              </a:rPr>
              <a:t>最终，系统功能完全达到预期需求，在试运行过程中对界面进行了美化</a:t>
            </a:r>
            <a:r>
              <a:rPr lang="en-US" altLang="zh-CN" sz="1200" dirty="0">
                <a:solidFill>
                  <a:srgbClr val="DCDEE0"/>
                </a:solidFill>
                <a:ea typeface="+mn-ea"/>
              </a:rPr>
              <a:t>,</a:t>
            </a:r>
            <a:r>
              <a:rPr lang="zh-CN" altLang="en-US" sz="1200" dirty="0">
                <a:solidFill>
                  <a:srgbClr val="DCDEE0"/>
                </a:solidFill>
                <a:ea typeface="+mn-ea"/>
              </a:rPr>
              <a:t>按计划</a:t>
            </a:r>
            <a:r>
              <a:rPr lang="en-US" altLang="zh-CN" sz="1200" dirty="0">
                <a:solidFill>
                  <a:srgbClr val="DCDEE0"/>
                </a:solidFill>
                <a:ea typeface="+mn-ea"/>
              </a:rPr>
              <a:t>2022</a:t>
            </a:r>
            <a:r>
              <a:rPr lang="zh-CN" altLang="en-US" sz="1200" dirty="0">
                <a:solidFill>
                  <a:srgbClr val="DCDEE0"/>
                </a:solidFill>
                <a:ea typeface="+mn-ea"/>
              </a:rPr>
              <a:t>年</a:t>
            </a:r>
            <a:r>
              <a:rPr lang="en-US" altLang="zh-CN" sz="1200" dirty="0">
                <a:solidFill>
                  <a:srgbClr val="DCDEE0"/>
                </a:solidFill>
                <a:ea typeface="+mn-ea"/>
              </a:rPr>
              <a:t>7</a:t>
            </a:r>
            <a:r>
              <a:rPr lang="zh-CN" altLang="en-US" sz="1200" dirty="0">
                <a:solidFill>
                  <a:srgbClr val="DCDEE0"/>
                </a:solidFill>
                <a:ea typeface="+mn-ea"/>
              </a:rPr>
              <a:t>月</a:t>
            </a:r>
            <a:r>
              <a:rPr lang="en-US" altLang="zh-CN" sz="1200" dirty="0">
                <a:solidFill>
                  <a:srgbClr val="DCDEE0"/>
                </a:solidFill>
                <a:ea typeface="+mn-ea"/>
              </a:rPr>
              <a:t>4</a:t>
            </a:r>
            <a:r>
              <a:rPr lang="zh-CN" altLang="en-US" sz="1200" dirty="0">
                <a:solidFill>
                  <a:srgbClr val="DCDEE0"/>
                </a:solidFill>
                <a:ea typeface="+mn-ea"/>
              </a:rPr>
              <a:t>日进行顺利验收。美中不足的是，由于项目开发期较短，最终实现的功能都还比较基础，我们项目组希望在本次实训的基础上进一步深入研究，继续完善食为天（</a:t>
            </a:r>
            <a:r>
              <a:rPr lang="en-US" altLang="zh-CN" sz="1200" dirty="0">
                <a:solidFill>
                  <a:srgbClr val="DCDEE0"/>
                </a:solidFill>
                <a:ea typeface="+mn-ea"/>
              </a:rPr>
              <a:t>SWT</a:t>
            </a:r>
            <a:r>
              <a:rPr lang="zh-CN" altLang="en-US" sz="1200" dirty="0">
                <a:solidFill>
                  <a:srgbClr val="DCDEE0"/>
                </a:solidFill>
                <a:ea typeface="+mn-ea"/>
              </a:rPr>
              <a:t>）外卖平台，完成初期设想的更趋于实际的功能，使项目更能普遍适用。</a:t>
            </a:r>
            <a:endParaRPr lang="zh-CN" altLang="en-US" sz="1200" baseline="0" dirty="0">
              <a:solidFill>
                <a:srgbClr val="DCDEE0"/>
              </a:solidFill>
              <a:latin typeface="字体视界-一风尚黑体" charset="0"/>
              <a:ea typeface="+mn-ea"/>
              <a:sym typeface="字体视界-一风尚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593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2433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548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9953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2175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0903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5904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8961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4016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>
                <a:latin typeface="字体视界-一风尚黑体" charset="0"/>
                <a:ea typeface="+mn-ea"/>
              </a:rPr>
              <a:t>‹#›</a:t>
            </a:fld>
            <a:endParaRPr lang="zh-CN" altLang="en-US">
              <a:latin typeface="字体视界-一风尚黑体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>
                <a:latin typeface="字体视界-一风尚黑体" charset="0"/>
                <a:ea typeface="+mn-ea"/>
              </a:rPr>
              <a:t>‹#›</a:t>
            </a:fld>
            <a:endParaRPr lang="zh-CN" altLang="en-US">
              <a:latin typeface="字体视界-一风尚黑体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>
                <a:latin typeface="字体视界-一风尚黑体" charset="0"/>
                <a:ea typeface="+mn-ea"/>
              </a:rPr>
              <a:t>‹#›</a:t>
            </a:fld>
            <a:endParaRPr lang="zh-CN" altLang="en-US">
              <a:latin typeface="字体视界-一风尚黑体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>
                <a:latin typeface="字体视界-一风尚黑体" charset="0"/>
                <a:ea typeface="+mn-ea"/>
              </a:rPr>
              <a:t>‹#›</a:t>
            </a:fld>
            <a:endParaRPr lang="zh-CN" altLang="en-US">
              <a:latin typeface="字体视界-一风尚黑体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>
                <a:latin typeface="字体视界-一风尚黑体" charset="0"/>
                <a:ea typeface="+mn-ea"/>
              </a:rPr>
              <a:t>‹#›</a:t>
            </a:fld>
            <a:endParaRPr lang="zh-CN" altLang="en-US">
              <a:latin typeface="字体视界-一风尚黑体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>
                <a:latin typeface="字体视界-一风尚黑体" charset="0"/>
                <a:ea typeface="+mn-ea"/>
              </a:rPr>
              <a:t>‹#›</a:t>
            </a:fld>
            <a:endParaRPr lang="zh-CN" altLang="en-US">
              <a:latin typeface="字体视界-一风尚黑体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>
                <a:latin typeface="字体视界-一风尚黑体" charset="0"/>
                <a:ea typeface="+mn-ea"/>
              </a:rPr>
              <a:t>‹#›</a:t>
            </a:fld>
            <a:endParaRPr lang="zh-CN" altLang="en-US">
              <a:latin typeface="字体视界-一风尚黑体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>
                <a:latin typeface="字体视界-一风尚黑体" charset="0"/>
                <a:ea typeface="+mn-ea"/>
              </a:rPr>
              <a:t>‹#›</a:t>
            </a:fld>
            <a:endParaRPr lang="zh-CN" altLang="en-US">
              <a:latin typeface="字体视界-一风尚黑体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>
                <a:latin typeface="字体视界-一风尚黑体" charset="0"/>
                <a:ea typeface="+mn-ea"/>
              </a:rPr>
              <a:t>‹#›</a:t>
            </a:fld>
            <a:endParaRPr lang="zh-CN" altLang="en-US">
              <a:latin typeface="字体视界-一风尚黑体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>
                <a:latin typeface="字体视界-一风尚黑体" charset="0"/>
                <a:ea typeface="+mn-ea"/>
              </a:rPr>
              <a:t>‹#›</a:t>
            </a:fld>
            <a:endParaRPr lang="zh-CN" altLang="en-US">
              <a:latin typeface="字体视界-一风尚黑体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>
                <a:latin typeface="字体视界-一风尚黑体" charset="0"/>
                <a:ea typeface="+mn-ea"/>
              </a:rPr>
              <a:t>‹#›</a:t>
            </a:fld>
            <a:endParaRPr lang="zh-CN" altLang="en-US">
              <a:latin typeface="字体视界-一风尚黑体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>
                <a:latin typeface="字体视界-一风尚黑体" charset="0"/>
                <a:ea typeface="+mn-ea"/>
              </a:rPr>
              <a:t>‹#›</a:t>
            </a:fld>
            <a:endParaRPr lang="zh-CN" altLang="en-US">
              <a:latin typeface="字体视界-一风尚黑体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>
                <a:latin typeface="字体视界-一风尚黑体" charset="0"/>
                <a:ea typeface="+mn-ea"/>
              </a:rPr>
              <a:t>‹#›</a:t>
            </a:fld>
            <a:endParaRPr lang="zh-CN" altLang="en-US">
              <a:latin typeface="字体视界-一风尚黑体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>
                <a:latin typeface="字体视界-一风尚黑体" charset="0"/>
                <a:ea typeface="+mn-ea"/>
              </a:rPr>
              <a:t>‹#›</a:t>
            </a:fld>
            <a:endParaRPr lang="zh-CN" altLang="en-US">
              <a:latin typeface="字体视界-一风尚黑体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>
                <a:latin typeface="字体视界-一风尚黑体" charset="0"/>
                <a:ea typeface="+mn-ea"/>
              </a:rPr>
              <a:t>‹#›</a:t>
            </a:fld>
            <a:endParaRPr lang="zh-CN" altLang="en-US">
              <a:latin typeface="字体视界-一风尚黑体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>
                <a:latin typeface="字体视界-一风尚黑体" charset="0"/>
                <a:ea typeface="+mn-ea"/>
              </a:rPr>
              <a:t>‹#›</a:t>
            </a:fld>
            <a:endParaRPr lang="zh-CN" altLang="en-US">
              <a:latin typeface="字体视界-一风尚黑体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>
                <a:latin typeface="字体视界-一风尚黑体" charset="0"/>
                <a:ea typeface="+mn-ea"/>
              </a:rPr>
              <a:t>‹#›</a:t>
            </a:fld>
            <a:endParaRPr lang="zh-CN" altLang="en-US">
              <a:latin typeface="字体视界-一风尚黑体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>
                <a:latin typeface="字体视界-一风尚黑体" charset="0"/>
                <a:ea typeface="+mn-ea"/>
              </a:rPr>
              <a:t>‹#›</a:t>
            </a:fld>
            <a:endParaRPr lang="zh-CN" altLang="en-US">
              <a:latin typeface="字体视界-一风尚黑体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>
                <a:latin typeface="字体视界-一风尚黑体" charset="0"/>
                <a:ea typeface="+mn-ea"/>
              </a:rPr>
              <a:t>‹#›</a:t>
            </a:fld>
            <a:endParaRPr lang="zh-CN" altLang="en-US">
              <a:latin typeface="字体视界-一风尚黑体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>
                <a:latin typeface="字体视界-一风尚黑体" charset="0"/>
                <a:ea typeface="+mn-ea"/>
              </a:rPr>
              <a:t>‹#›</a:t>
            </a:fld>
            <a:endParaRPr lang="zh-CN" altLang="en-US">
              <a:latin typeface="字体视界-一风尚黑体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>
                <a:latin typeface="字体视界-一风尚黑体" charset="0"/>
                <a:ea typeface="+mn-ea"/>
              </a:rPr>
              <a:t>‹#›</a:t>
            </a:fld>
            <a:endParaRPr lang="zh-CN" altLang="en-US">
              <a:latin typeface="字体视界-一风尚黑体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>
                <a:latin typeface="字体视界-一风尚黑体" charset="0"/>
                <a:ea typeface="+mn-ea"/>
              </a:rPr>
              <a:t>‹#›</a:t>
            </a:fld>
            <a:endParaRPr lang="zh-CN" altLang="en-US">
              <a:latin typeface="字体视界-一风尚黑体" charset="0"/>
              <a:ea typeface="+mn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标题 102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45720" tIns="45720" rIns="45720" bIns="45720" anchor="ctr">
            <a:normAutofit/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6" name="文本占位符 1025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45720" tIns="45720" rIns="45720" bIns="45720" anchor="t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7" name="灯片编号占位符 1026"/>
          <p:cNvSpPr>
            <a:spLocks noGrp="1"/>
          </p:cNvSpPr>
          <p:nvPr>
            <p:ph type="sldNum" sz="quarter" idx="2"/>
          </p:nvPr>
        </p:nvSpPr>
        <p:spPr>
          <a:xfrm>
            <a:off x="11079163" y="6403975"/>
            <a:ext cx="274637" cy="268288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45720" tIns="45720" rIns="45720" bIns="45720" anchor="ctr"/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 lvl="0">
              <a:buNone/>
            </a:pPr>
            <a:fld id="{9A0DB2DC-4C9A-4742-B13C-FB6460FD3503}" type="slidenum">
              <a:rPr lang="zh-CN" altLang="en-US">
                <a:latin typeface="字体视界-一风尚黑体" charset="0"/>
                <a:ea typeface="+mn-ea"/>
              </a:rPr>
              <a:t>‹#›</a:t>
            </a:fld>
            <a:endParaRPr lang="zh-CN" altLang="en-US">
              <a:latin typeface="字体视界-一风尚黑体" charset="0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rtl="0" eaLnBrk="1" fontAlgn="base" latinLnBrk="0" hangingPunct="0">
        <a:lnSpc>
          <a:spcPct val="9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rgbClr val="000000"/>
          </a:solidFill>
          <a:latin typeface="+mj-lt"/>
          <a:ea typeface="+mj-ea"/>
          <a:cs typeface="+mj-cs"/>
          <a:sym typeface="字体视界-一风尚黑体" charset="0"/>
        </a:defRPr>
      </a:lvl1pPr>
    </p:titleStyle>
    <p:bodyStyle>
      <a:lvl1pPr marL="228600" lvl="0" indent="-228600" algn="l" defTabSz="914400" rtl="0" eaLnBrk="1" fontAlgn="base" latinLnBrk="0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 b="0" i="0" u="none" kern="1200" baseline="0">
          <a:solidFill>
            <a:srgbClr val="000000"/>
          </a:solidFill>
          <a:latin typeface="+mn-lt"/>
          <a:ea typeface="+mn-ea"/>
          <a:cs typeface="+mn-cs"/>
          <a:sym typeface="字体视界-一风尚黑体" charset="0"/>
        </a:defRPr>
      </a:lvl1pPr>
      <a:lvl2pPr marL="723900" lvl="1" indent="-266700" algn="l" defTabSz="914400" rtl="0" eaLnBrk="1" fontAlgn="base" latinLnBrk="0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 b="0" i="0" u="none" kern="1200" baseline="0">
          <a:solidFill>
            <a:srgbClr val="000000"/>
          </a:solidFill>
          <a:latin typeface="+mn-lt"/>
          <a:ea typeface="+mn-ea"/>
          <a:cs typeface="+mn-cs"/>
          <a:sym typeface="字体视界-一风尚黑体" charset="0"/>
        </a:defRPr>
      </a:lvl2pPr>
      <a:lvl3pPr marL="1233805" lvl="2" indent="-319405" algn="l" defTabSz="914400" rtl="0" eaLnBrk="1" fontAlgn="base" latinLnBrk="0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 b="0" i="0" u="none" kern="1200" baseline="0">
          <a:solidFill>
            <a:srgbClr val="000000"/>
          </a:solidFill>
          <a:latin typeface="+mn-lt"/>
          <a:ea typeface="+mn-ea"/>
          <a:cs typeface="+mn-cs"/>
          <a:sym typeface="字体视界-一风尚黑体" charset="0"/>
        </a:defRPr>
      </a:lvl3pPr>
      <a:lvl4pPr marL="1727200" lvl="3" indent="-355600" algn="l" defTabSz="914400" rtl="0" eaLnBrk="1" fontAlgn="base" latinLnBrk="0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 b="0" i="0" u="none" kern="1200" baseline="0">
          <a:solidFill>
            <a:srgbClr val="000000"/>
          </a:solidFill>
          <a:latin typeface="+mn-lt"/>
          <a:ea typeface="+mn-ea"/>
          <a:cs typeface="+mn-cs"/>
          <a:sym typeface="字体视界-一风尚黑体" charset="0"/>
        </a:defRPr>
      </a:lvl4pPr>
      <a:lvl5pPr marL="2184400" lvl="4" indent="-355600" algn="l" defTabSz="914400" rtl="0" eaLnBrk="1" fontAlgn="base" latinLnBrk="0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 b="0" i="0" u="none" kern="1200" baseline="0">
          <a:solidFill>
            <a:srgbClr val="000000"/>
          </a:solidFill>
          <a:latin typeface="+mn-lt"/>
          <a:ea typeface="+mn-ea"/>
          <a:cs typeface="+mn-cs"/>
          <a:sym typeface="字体视界-一风尚黑体" charset="0"/>
        </a:defRPr>
      </a:lvl5pPr>
      <a:lvl6pPr marL="2514600" lvl="5" indent="-228600" algn="l" defTabSz="914400" rtl="0" eaLnBrk="1" fontAlgn="base" latinLnBrk="0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 b="0" i="0" u="none" kern="1200" baseline="0">
          <a:solidFill>
            <a:srgbClr val="000000"/>
          </a:solidFill>
          <a:latin typeface="+mn-lt"/>
          <a:ea typeface="+mn-ea"/>
          <a:cs typeface="+mn-cs"/>
          <a:sym typeface="字体视界-一风尚黑体" charset="0"/>
        </a:defRPr>
      </a:lvl6pPr>
      <a:lvl7pPr marL="2971800" lvl="6" indent="-228600" algn="l" defTabSz="914400" rtl="0" eaLnBrk="1" fontAlgn="base" latinLnBrk="0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 b="0" i="0" u="none" kern="1200" baseline="0">
          <a:solidFill>
            <a:srgbClr val="000000"/>
          </a:solidFill>
          <a:latin typeface="+mn-lt"/>
          <a:ea typeface="+mn-ea"/>
          <a:cs typeface="+mn-cs"/>
          <a:sym typeface="字体视界-一风尚黑体" charset="0"/>
        </a:defRPr>
      </a:lvl7pPr>
      <a:lvl8pPr marL="3429000" lvl="7" indent="-228600" algn="l" defTabSz="914400" rtl="0" eaLnBrk="1" fontAlgn="base" latinLnBrk="0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 b="0" i="0" u="none" kern="1200" baseline="0">
          <a:solidFill>
            <a:srgbClr val="000000"/>
          </a:solidFill>
          <a:latin typeface="+mn-lt"/>
          <a:ea typeface="+mn-ea"/>
          <a:cs typeface="+mn-cs"/>
          <a:sym typeface="字体视界-一风尚黑体" charset="0"/>
        </a:defRPr>
      </a:lvl8pPr>
      <a:lvl9pPr marL="3886200" lvl="8" indent="-228600" algn="l" defTabSz="914400" rtl="0" eaLnBrk="1" fontAlgn="base" latinLnBrk="0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 b="0" i="0" u="none" kern="1200" baseline="0">
          <a:solidFill>
            <a:srgbClr val="000000"/>
          </a:solidFill>
          <a:latin typeface="+mn-lt"/>
          <a:ea typeface="+mn-ea"/>
          <a:cs typeface="+mn-cs"/>
          <a:sym typeface="字体视界-一风尚黑体" charset="0"/>
        </a:defRPr>
      </a:lvl9pPr>
    </p:bodyStyle>
    <p:otherStyle>
      <a:lvl1pPr marL="0" lvl="0" indent="0" algn="l" defTabSz="914400" rtl="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  <a:sym typeface="字体视界-一风尚黑体" charset="0"/>
        </a:defRPr>
      </a:lvl1pPr>
      <a:lvl2pPr marL="0" lvl="1" indent="457200" algn="l" defTabSz="914400" rtl="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rgbClr val="000000"/>
          </a:solidFill>
          <a:latin typeface="字体视界-一风尚黑体" charset="0"/>
          <a:ea typeface="字体视界-一风尚黑体" charset="0"/>
          <a:cs typeface="+mn-cs"/>
          <a:sym typeface="字体视界-一风尚黑体" charset="0"/>
        </a:defRPr>
      </a:lvl2pPr>
      <a:lvl3pPr marL="0" lvl="2" indent="914400" algn="l" defTabSz="914400" rtl="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rgbClr val="000000"/>
          </a:solidFill>
          <a:latin typeface="字体视界-一风尚黑体" charset="0"/>
          <a:ea typeface="字体视界-一风尚黑体" charset="0"/>
          <a:cs typeface="+mn-cs"/>
          <a:sym typeface="字体视界-一风尚黑体" charset="0"/>
        </a:defRPr>
      </a:lvl3pPr>
      <a:lvl4pPr marL="0" lvl="3" indent="1371600" algn="l" defTabSz="914400" rtl="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rgbClr val="000000"/>
          </a:solidFill>
          <a:latin typeface="字体视界-一风尚黑体" charset="0"/>
          <a:ea typeface="字体视界-一风尚黑体" charset="0"/>
          <a:cs typeface="+mn-cs"/>
          <a:sym typeface="字体视界-一风尚黑体" charset="0"/>
        </a:defRPr>
      </a:lvl4pPr>
      <a:lvl5pPr marL="0" lvl="4" indent="1828800" algn="l" defTabSz="914400" rtl="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rgbClr val="000000"/>
          </a:solidFill>
          <a:latin typeface="字体视界-一风尚黑体" charset="0"/>
          <a:ea typeface="字体视界-一风尚黑体" charset="0"/>
          <a:cs typeface="+mn-cs"/>
          <a:sym typeface="字体视界-一风尚黑体" charset="0"/>
        </a:defRPr>
      </a:lvl5pPr>
      <a:lvl6pPr marL="2286000" lvl="5" indent="1828800" algn="l" defTabSz="914400" rtl="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rgbClr val="000000"/>
          </a:solidFill>
          <a:latin typeface="字体视界-一风尚黑体" charset="0"/>
          <a:ea typeface="字体视界-一风尚黑体" charset="0"/>
          <a:cs typeface="+mn-cs"/>
          <a:sym typeface="字体视界-一风尚黑体" charset="0"/>
        </a:defRPr>
      </a:lvl6pPr>
      <a:lvl7pPr marL="2743200" lvl="6" indent="1828800" algn="l" defTabSz="914400" rtl="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rgbClr val="000000"/>
          </a:solidFill>
          <a:latin typeface="字体视界-一风尚黑体" charset="0"/>
          <a:ea typeface="字体视界-一风尚黑体" charset="0"/>
          <a:cs typeface="+mn-cs"/>
          <a:sym typeface="字体视界-一风尚黑体" charset="0"/>
        </a:defRPr>
      </a:lvl7pPr>
      <a:lvl8pPr marL="3200400" lvl="7" indent="1828800" algn="l" defTabSz="914400" rtl="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rgbClr val="000000"/>
          </a:solidFill>
          <a:latin typeface="字体视界-一风尚黑体" charset="0"/>
          <a:ea typeface="字体视界-一风尚黑体" charset="0"/>
          <a:cs typeface="+mn-cs"/>
          <a:sym typeface="字体视界-一风尚黑体" charset="0"/>
        </a:defRPr>
      </a:lvl8pPr>
      <a:lvl9pPr marL="3657600" lvl="8" indent="1828800" algn="l" defTabSz="914400" rtl="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rgbClr val="000000"/>
          </a:solidFill>
          <a:latin typeface="字体视界-一风尚黑体" charset="0"/>
          <a:ea typeface="字体视界-一风尚黑体" charset="0"/>
          <a:cs typeface="+mn-cs"/>
          <a:sym typeface="字体视界-一风尚黑体" charset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矩形 2048" descr="矩形 4"/>
          <p:cNvSpPr/>
          <p:nvPr/>
        </p:nvSpPr>
        <p:spPr>
          <a:xfrm>
            <a:off x="0" y="0"/>
            <a:ext cx="12192000" cy="6899275"/>
          </a:xfrm>
          <a:prstGeom prst="rect">
            <a:avLst/>
          </a:prstGeom>
          <a:solidFill>
            <a:srgbClr val="3D516A">
              <a:alpha val="100000"/>
            </a:srgbClr>
          </a:solidFill>
          <a:ln w="12700">
            <a:noFill/>
          </a:ln>
        </p:spPr>
        <p:txBody>
          <a:bodyPr vert="horz" wrap="square" lIns="45720" tIns="45720" rIns="45720" bIns="45720" anchor="ctr"/>
          <a:lstStyle/>
          <a:p>
            <a:pPr lvl="0" algn="ctr">
              <a:buNone/>
            </a:pPr>
            <a:endParaRPr sz="1800" b="0" i="0" u="none" baseline="0">
              <a:solidFill>
                <a:srgbClr val="FFFFFF"/>
              </a:solidFill>
              <a:latin typeface="字体视界-一风尚黑体" charset="0"/>
              <a:ea typeface="+mn-ea"/>
              <a:sym typeface="字体视界-一风尚黑体" charset="0"/>
            </a:endParaRPr>
          </a:p>
        </p:txBody>
      </p:sp>
      <p:sp>
        <p:nvSpPr>
          <p:cNvPr id="2050" name="灯片编号占位符 2049"/>
          <p:cNvSpPr>
            <a:spLocks noGrp="1"/>
          </p:cNvSpPr>
          <p:nvPr>
            <p:ph type="sldNum" sz="quarter" idx="2"/>
          </p:nvPr>
        </p:nvSpPr>
        <p:spPr>
          <a:xfrm>
            <a:off x="11079163" y="6403975"/>
            <a:ext cx="274637" cy="268288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45720" tIns="45720" rIns="45720" bIns="45720" anchor="ctr"/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 lvl="0">
              <a:buNone/>
            </a:pPr>
            <a:fld id="{9A0DB2DC-4C9A-4742-B13C-FB6460FD3503}" type="slidenum">
              <a:rPr lang="zh-CN" altLang="en-US">
                <a:latin typeface="字体视界-一风尚黑体" charset="0"/>
                <a:ea typeface="+mn-ea"/>
              </a:rPr>
              <a:t>‹#›</a:t>
            </a:fld>
            <a:endParaRPr lang="zh-CN" altLang="en-US">
              <a:latin typeface="字体视界-一风尚黑体" charset="0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l" defTabSz="914400" rtl="0" eaLnBrk="1" fontAlgn="base" latinLnBrk="0" hangingPunct="0">
        <a:lnSpc>
          <a:spcPct val="9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rgbClr val="000000"/>
          </a:solidFill>
          <a:latin typeface="+mj-lt"/>
          <a:ea typeface="+mj-ea"/>
          <a:cs typeface="+mj-cs"/>
          <a:sym typeface="字体视界-一风尚黑体" charset="0"/>
        </a:defRPr>
      </a:lvl1pPr>
    </p:titleStyle>
    <p:bodyStyle>
      <a:lvl1pPr marL="228600" lvl="0" indent="-228600" algn="l" defTabSz="914400" rtl="0" eaLnBrk="1" fontAlgn="base" latinLnBrk="0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 b="0" i="0" u="none" kern="1200" baseline="0">
          <a:solidFill>
            <a:srgbClr val="000000"/>
          </a:solidFill>
          <a:latin typeface="+mn-lt"/>
          <a:ea typeface="+mn-ea"/>
          <a:cs typeface="+mn-cs"/>
          <a:sym typeface="字体视界-一风尚黑体" charset="0"/>
        </a:defRPr>
      </a:lvl1pPr>
      <a:lvl2pPr marL="723900" lvl="1" indent="-266700" algn="l" defTabSz="914400" rtl="0" eaLnBrk="1" fontAlgn="base" latinLnBrk="0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 b="0" i="0" u="none" kern="1200" baseline="0">
          <a:solidFill>
            <a:srgbClr val="000000"/>
          </a:solidFill>
          <a:latin typeface="+mn-lt"/>
          <a:ea typeface="+mn-ea"/>
          <a:cs typeface="+mn-cs"/>
          <a:sym typeface="字体视界-一风尚黑体" charset="0"/>
        </a:defRPr>
      </a:lvl2pPr>
      <a:lvl3pPr marL="1233805" lvl="2" indent="-319405" algn="l" defTabSz="914400" rtl="0" eaLnBrk="1" fontAlgn="base" latinLnBrk="0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 b="0" i="0" u="none" kern="1200" baseline="0">
          <a:solidFill>
            <a:srgbClr val="000000"/>
          </a:solidFill>
          <a:latin typeface="+mn-lt"/>
          <a:ea typeface="+mn-ea"/>
          <a:cs typeface="+mn-cs"/>
          <a:sym typeface="字体视界-一风尚黑体" charset="0"/>
        </a:defRPr>
      </a:lvl3pPr>
      <a:lvl4pPr marL="1727200" lvl="3" indent="-355600" algn="l" defTabSz="914400" rtl="0" eaLnBrk="1" fontAlgn="base" latinLnBrk="0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 b="0" i="0" u="none" kern="1200" baseline="0">
          <a:solidFill>
            <a:srgbClr val="000000"/>
          </a:solidFill>
          <a:latin typeface="+mn-lt"/>
          <a:ea typeface="+mn-ea"/>
          <a:cs typeface="+mn-cs"/>
          <a:sym typeface="字体视界-一风尚黑体" charset="0"/>
        </a:defRPr>
      </a:lvl4pPr>
      <a:lvl5pPr marL="2184400" lvl="4" indent="-355600" algn="l" defTabSz="914400" rtl="0" eaLnBrk="1" fontAlgn="base" latinLnBrk="0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 b="0" i="0" u="none" kern="1200" baseline="0">
          <a:solidFill>
            <a:srgbClr val="000000"/>
          </a:solidFill>
          <a:latin typeface="+mn-lt"/>
          <a:ea typeface="+mn-ea"/>
          <a:cs typeface="+mn-cs"/>
          <a:sym typeface="字体视界-一风尚黑体" charset="0"/>
        </a:defRPr>
      </a:lvl5pPr>
      <a:lvl6pPr marL="2514600" lvl="5" indent="-228600" algn="l" defTabSz="914400" rtl="0" eaLnBrk="1" fontAlgn="base" latinLnBrk="0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 b="0" i="0" u="none" kern="1200" baseline="0">
          <a:solidFill>
            <a:srgbClr val="000000"/>
          </a:solidFill>
          <a:latin typeface="+mn-lt"/>
          <a:ea typeface="+mn-ea"/>
          <a:cs typeface="+mn-cs"/>
          <a:sym typeface="字体视界-一风尚黑体" charset="0"/>
        </a:defRPr>
      </a:lvl6pPr>
      <a:lvl7pPr marL="2971800" lvl="6" indent="-228600" algn="l" defTabSz="914400" rtl="0" eaLnBrk="1" fontAlgn="base" latinLnBrk="0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 b="0" i="0" u="none" kern="1200" baseline="0">
          <a:solidFill>
            <a:srgbClr val="000000"/>
          </a:solidFill>
          <a:latin typeface="+mn-lt"/>
          <a:ea typeface="+mn-ea"/>
          <a:cs typeface="+mn-cs"/>
          <a:sym typeface="字体视界-一风尚黑体" charset="0"/>
        </a:defRPr>
      </a:lvl7pPr>
      <a:lvl8pPr marL="3429000" lvl="7" indent="-228600" algn="l" defTabSz="914400" rtl="0" eaLnBrk="1" fontAlgn="base" latinLnBrk="0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 b="0" i="0" u="none" kern="1200" baseline="0">
          <a:solidFill>
            <a:srgbClr val="000000"/>
          </a:solidFill>
          <a:latin typeface="+mn-lt"/>
          <a:ea typeface="+mn-ea"/>
          <a:cs typeface="+mn-cs"/>
          <a:sym typeface="字体视界-一风尚黑体" charset="0"/>
        </a:defRPr>
      </a:lvl8pPr>
      <a:lvl9pPr marL="3886200" lvl="8" indent="-228600" algn="l" defTabSz="914400" rtl="0" eaLnBrk="1" fontAlgn="base" latinLnBrk="0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 b="0" i="0" u="none" kern="1200" baseline="0">
          <a:solidFill>
            <a:srgbClr val="000000"/>
          </a:solidFill>
          <a:latin typeface="+mn-lt"/>
          <a:ea typeface="+mn-ea"/>
          <a:cs typeface="+mn-cs"/>
          <a:sym typeface="字体视界-一风尚黑体" charset="0"/>
        </a:defRPr>
      </a:lvl9pPr>
    </p:bodyStyle>
    <p:otherStyle>
      <a:lvl1pPr marL="0" lvl="0" indent="0" algn="l" defTabSz="914400" rtl="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  <a:sym typeface="字体视界-一风尚黑体" charset="0"/>
        </a:defRPr>
      </a:lvl1pPr>
      <a:lvl2pPr marL="0" lvl="1" indent="457200" algn="l" defTabSz="914400" rtl="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rgbClr val="000000"/>
          </a:solidFill>
          <a:latin typeface="字体视界-一风尚黑体" charset="0"/>
          <a:ea typeface="字体视界-一风尚黑体" charset="0"/>
          <a:cs typeface="+mn-cs"/>
          <a:sym typeface="字体视界-一风尚黑体" charset="0"/>
        </a:defRPr>
      </a:lvl2pPr>
      <a:lvl3pPr marL="0" lvl="2" indent="914400" algn="l" defTabSz="914400" rtl="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rgbClr val="000000"/>
          </a:solidFill>
          <a:latin typeface="字体视界-一风尚黑体" charset="0"/>
          <a:ea typeface="字体视界-一风尚黑体" charset="0"/>
          <a:cs typeface="+mn-cs"/>
          <a:sym typeface="字体视界-一风尚黑体" charset="0"/>
        </a:defRPr>
      </a:lvl3pPr>
      <a:lvl4pPr marL="0" lvl="3" indent="1371600" algn="l" defTabSz="914400" rtl="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rgbClr val="000000"/>
          </a:solidFill>
          <a:latin typeface="字体视界-一风尚黑体" charset="0"/>
          <a:ea typeface="字体视界-一风尚黑体" charset="0"/>
          <a:cs typeface="+mn-cs"/>
          <a:sym typeface="字体视界-一风尚黑体" charset="0"/>
        </a:defRPr>
      </a:lvl4pPr>
      <a:lvl5pPr marL="0" lvl="4" indent="1828800" algn="l" defTabSz="914400" rtl="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rgbClr val="000000"/>
          </a:solidFill>
          <a:latin typeface="字体视界-一风尚黑体" charset="0"/>
          <a:ea typeface="字体视界-一风尚黑体" charset="0"/>
          <a:cs typeface="+mn-cs"/>
          <a:sym typeface="字体视界-一风尚黑体" charset="0"/>
        </a:defRPr>
      </a:lvl5pPr>
      <a:lvl6pPr marL="2286000" lvl="5" indent="1828800" algn="l" defTabSz="914400" rtl="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rgbClr val="000000"/>
          </a:solidFill>
          <a:latin typeface="字体视界-一风尚黑体" charset="0"/>
          <a:ea typeface="字体视界-一风尚黑体" charset="0"/>
          <a:cs typeface="+mn-cs"/>
          <a:sym typeface="字体视界-一风尚黑体" charset="0"/>
        </a:defRPr>
      </a:lvl6pPr>
      <a:lvl7pPr marL="2743200" lvl="6" indent="1828800" algn="l" defTabSz="914400" rtl="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rgbClr val="000000"/>
          </a:solidFill>
          <a:latin typeface="字体视界-一风尚黑体" charset="0"/>
          <a:ea typeface="字体视界-一风尚黑体" charset="0"/>
          <a:cs typeface="+mn-cs"/>
          <a:sym typeface="字体视界-一风尚黑体" charset="0"/>
        </a:defRPr>
      </a:lvl7pPr>
      <a:lvl8pPr marL="3200400" lvl="7" indent="1828800" algn="l" defTabSz="914400" rtl="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rgbClr val="000000"/>
          </a:solidFill>
          <a:latin typeface="字体视界-一风尚黑体" charset="0"/>
          <a:ea typeface="字体视界-一风尚黑体" charset="0"/>
          <a:cs typeface="+mn-cs"/>
          <a:sym typeface="字体视界-一风尚黑体" charset="0"/>
        </a:defRPr>
      </a:lvl8pPr>
      <a:lvl9pPr marL="3657600" lvl="8" indent="1828800" algn="l" defTabSz="914400" rtl="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rgbClr val="000000"/>
          </a:solidFill>
          <a:latin typeface="字体视界-一风尚黑体" charset="0"/>
          <a:ea typeface="字体视界-一风尚黑体" charset="0"/>
          <a:cs typeface="+mn-cs"/>
          <a:sym typeface="字体视界-一风尚黑体" charset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图片 5120" descr="media1.mp3">
            <a:hlinkClick r:id="" action="ppaction://media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71500" cy="571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2" name="图片 5121" descr="图片 3"/>
          <p:cNvPicPr>
            <a:picLocks noChangeAspect="1"/>
          </p:cNvPicPr>
          <p:nvPr/>
        </p:nvPicPr>
        <p:blipFill>
          <a:blip r:embed="rId4"/>
          <a:srcRect l="15070" t="14888" r="14053" b="13350"/>
          <a:stretch>
            <a:fillRect/>
          </a:stretch>
        </p:blipFill>
        <p:spPr>
          <a:xfrm>
            <a:off x="0" y="-133350"/>
            <a:ext cx="12192000" cy="6989763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5123" name="文本框 5122" descr="文本框 32"/>
          <p:cNvSpPr txBox="1"/>
          <p:nvPr/>
        </p:nvSpPr>
        <p:spPr>
          <a:xfrm>
            <a:off x="2576513" y="1943100"/>
            <a:ext cx="7037387" cy="33482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43871" tIns="43871" rIns="43871" bIns="43871" anchor="t">
            <a:spAutoFit/>
          </a:bodyPr>
          <a:lstStyle/>
          <a:p>
            <a:pPr algn="ctr"/>
            <a:r>
              <a:rPr lang="en-US" altLang="zh-CN" sz="1600" baseline="0" dirty="0">
                <a:solidFill>
                  <a:srgbClr val="FFFFFF"/>
                </a:solidFill>
                <a:latin typeface="字体视界-一风尚黑体" charset="0"/>
                <a:ea typeface="+mn-ea"/>
                <a:sym typeface="字体视界-一风尚黑体" charset="0"/>
              </a:rPr>
              <a:t>2022.07.04</a:t>
            </a:r>
          </a:p>
        </p:txBody>
      </p:sp>
      <p:sp>
        <p:nvSpPr>
          <p:cNvPr id="5127" name="文本框 5126" descr="文本框 5"/>
          <p:cNvSpPr txBox="1"/>
          <p:nvPr/>
        </p:nvSpPr>
        <p:spPr>
          <a:xfrm>
            <a:off x="1774534" y="2704868"/>
            <a:ext cx="8641344" cy="98756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60953" tIns="60953" rIns="60953" bIns="60953" anchor="t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5400" dirty="0">
                <a:solidFill>
                  <a:srgbClr val="FFFFFF"/>
                </a:solidFill>
                <a:ea typeface="+mn-ea"/>
              </a:rPr>
              <a:t>食为天（</a:t>
            </a:r>
            <a:r>
              <a:rPr lang="en-US" altLang="zh-CN" sz="5400" dirty="0">
                <a:solidFill>
                  <a:srgbClr val="FFFFFF"/>
                </a:solidFill>
                <a:ea typeface="+mn-ea"/>
              </a:rPr>
              <a:t>SWT</a:t>
            </a:r>
            <a:r>
              <a:rPr lang="zh-CN" altLang="en-US" sz="5400" dirty="0">
                <a:solidFill>
                  <a:srgbClr val="FFFFFF"/>
                </a:solidFill>
                <a:ea typeface="+mn-ea"/>
              </a:rPr>
              <a:t>）外卖平台</a:t>
            </a:r>
            <a:endParaRPr lang="zh-CN" altLang="en-US" sz="5400" baseline="0" dirty="0">
              <a:solidFill>
                <a:srgbClr val="FFFFFF"/>
              </a:solidFill>
              <a:latin typeface="字体视界-一风尚黑体" charset="0"/>
              <a:ea typeface="+mn-ea"/>
              <a:sym typeface="字体视界-一风尚黑体" charset="0"/>
            </a:endParaRPr>
          </a:p>
        </p:txBody>
      </p:sp>
      <p:sp>
        <p:nvSpPr>
          <p:cNvPr id="5128" name="文本框 5127" descr="文本框 32"/>
          <p:cNvSpPr txBox="1"/>
          <p:nvPr/>
        </p:nvSpPr>
        <p:spPr>
          <a:xfrm>
            <a:off x="2555875" y="4141788"/>
            <a:ext cx="7037388" cy="33482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43871" tIns="43871" rIns="43871" bIns="43871" anchor="t">
            <a:spAutoFit/>
          </a:bodyPr>
          <a:lstStyle/>
          <a:p>
            <a:pPr algn="ctr"/>
            <a:r>
              <a:rPr lang="en-US" altLang="zh-CN" sz="1600" baseline="0" dirty="0">
                <a:solidFill>
                  <a:srgbClr val="FFFFFF"/>
                </a:solidFill>
                <a:latin typeface="字体视界-一风尚黑体" charset="0"/>
                <a:ea typeface="+mn-ea"/>
                <a:sym typeface="字体视界-一风尚黑体" charset="0"/>
              </a:rPr>
              <a:t>SWT</a:t>
            </a:r>
          </a:p>
        </p:txBody>
      </p:sp>
      <p:grpSp>
        <p:nvGrpSpPr>
          <p:cNvPr id="5129" name="组合 5128"/>
          <p:cNvGrpSpPr/>
          <p:nvPr/>
        </p:nvGrpSpPr>
        <p:grpSpPr>
          <a:xfrm>
            <a:off x="2571750" y="4324350"/>
            <a:ext cx="7005638" cy="0"/>
            <a:chOff x="0" y="0"/>
            <a:chExt cx="7006474" cy="0"/>
          </a:xfrm>
        </p:grpSpPr>
        <p:sp>
          <p:nvSpPr>
            <p:cNvPr id="5130" name="直接连接符 5129" descr="直接连接符 11"/>
            <p:cNvSpPr/>
            <p:nvPr/>
          </p:nvSpPr>
          <p:spPr>
            <a:xfrm>
              <a:off x="5746802" y="0"/>
              <a:ext cx="1259672" cy="0"/>
            </a:xfrm>
            <a:prstGeom prst="line">
              <a:avLst/>
            </a:prstGeom>
            <a:ln w="12700" cap="flat" cmpd="sng">
              <a:solidFill>
                <a:srgbClr val="FFFF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45720" tIns="45720" rIns="45720" bIns="45720" anchor="t"/>
            <a:lstStyle/>
            <a:p>
              <a:endParaRPr baseline="0">
                <a:latin typeface="字体视界-一风尚黑体" charset="0"/>
                <a:ea typeface="+mn-ea"/>
                <a:sym typeface="字体视界-一风尚黑体" charset="0"/>
              </a:endParaRPr>
            </a:p>
          </p:txBody>
        </p:sp>
        <p:sp>
          <p:nvSpPr>
            <p:cNvPr id="5131" name="直接连接符 5130" descr="直接连接符 12"/>
            <p:cNvSpPr/>
            <p:nvPr/>
          </p:nvSpPr>
          <p:spPr>
            <a:xfrm>
              <a:off x="0" y="0"/>
              <a:ext cx="1259671" cy="0"/>
            </a:xfrm>
            <a:prstGeom prst="line">
              <a:avLst/>
            </a:prstGeom>
            <a:ln w="12700" cap="flat" cmpd="sng">
              <a:solidFill>
                <a:srgbClr val="FFFF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45720" tIns="45720" rIns="45720" bIns="45720" anchor="t"/>
            <a:lstStyle/>
            <a:p>
              <a:endParaRPr baseline="0">
                <a:latin typeface="字体视界-一风尚黑体" charset="0"/>
                <a:ea typeface="+mn-ea"/>
                <a:sym typeface="字体视界-一风尚黑体" charset="0"/>
              </a:endParaRPr>
            </a:p>
          </p:txBody>
        </p:sp>
      </p:grpSp>
      <p:grpSp>
        <p:nvGrpSpPr>
          <p:cNvPr id="5132" name="组合 5131"/>
          <p:cNvGrpSpPr/>
          <p:nvPr/>
        </p:nvGrpSpPr>
        <p:grpSpPr>
          <a:xfrm>
            <a:off x="2605088" y="2133600"/>
            <a:ext cx="6980237" cy="0"/>
            <a:chOff x="0" y="0"/>
            <a:chExt cx="6978733" cy="0"/>
          </a:xfrm>
        </p:grpSpPr>
        <p:sp>
          <p:nvSpPr>
            <p:cNvPr id="5133" name="直接连接符 5132" descr="直接连接符 14"/>
            <p:cNvSpPr/>
            <p:nvPr/>
          </p:nvSpPr>
          <p:spPr>
            <a:xfrm>
              <a:off x="5179201" y="0"/>
              <a:ext cx="1799532" cy="0"/>
            </a:xfrm>
            <a:prstGeom prst="line">
              <a:avLst/>
            </a:prstGeom>
            <a:ln w="12700" cap="flat" cmpd="sng">
              <a:solidFill>
                <a:srgbClr val="FFFF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45720" tIns="45720" rIns="45720" bIns="45720" anchor="t"/>
            <a:lstStyle/>
            <a:p>
              <a:endParaRPr baseline="0">
                <a:latin typeface="字体视界-一风尚黑体" charset="0"/>
                <a:ea typeface="+mn-ea"/>
                <a:sym typeface="字体视界-一风尚黑体" charset="0"/>
              </a:endParaRPr>
            </a:p>
          </p:txBody>
        </p:sp>
        <p:sp>
          <p:nvSpPr>
            <p:cNvPr id="5134" name="直接连接符 5133" descr="直接连接符 15"/>
            <p:cNvSpPr/>
            <p:nvPr/>
          </p:nvSpPr>
          <p:spPr>
            <a:xfrm>
              <a:off x="0" y="0"/>
              <a:ext cx="1799531" cy="0"/>
            </a:xfrm>
            <a:prstGeom prst="line">
              <a:avLst/>
            </a:prstGeom>
            <a:ln w="12700" cap="flat" cmpd="sng">
              <a:solidFill>
                <a:srgbClr val="FFFF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45720" tIns="45720" rIns="45720" bIns="45720" anchor="t"/>
            <a:lstStyle/>
            <a:p>
              <a:endParaRPr baseline="0">
                <a:latin typeface="字体视界-一风尚黑体" charset="0"/>
                <a:ea typeface="+mn-ea"/>
                <a:sym typeface="字体视界-一风尚黑体" charset="0"/>
              </a:endParaRPr>
            </a:p>
          </p:txBody>
        </p:sp>
      </p:grpSp>
      <p:sp>
        <p:nvSpPr>
          <p:cNvPr id="5135" name="矩形 5134" descr="矩形 16"/>
          <p:cNvSpPr/>
          <p:nvPr/>
        </p:nvSpPr>
        <p:spPr>
          <a:xfrm>
            <a:off x="0" y="-133350"/>
            <a:ext cx="12192000" cy="6991350"/>
          </a:xfrm>
          <a:prstGeom prst="rect">
            <a:avLst/>
          </a:prstGeom>
          <a:noFill/>
          <a:ln w="174625" cap="flat" cmpd="sng">
            <a:solidFill>
              <a:srgbClr val="FFFFFF">
                <a:alpha val="10000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square" lIns="45720" tIns="45720" rIns="45720" bIns="45720" anchor="ctr"/>
          <a:lstStyle/>
          <a:p>
            <a:pPr algn="ctr"/>
            <a:endParaRPr baseline="0">
              <a:solidFill>
                <a:srgbClr val="FFFFFF"/>
              </a:solidFill>
              <a:latin typeface="字体视界-一风尚黑体" charset="0"/>
              <a:ea typeface="+mn-ea"/>
              <a:sym typeface="字体视界-一风尚黑体" charset="0"/>
            </a:endParaRPr>
          </a:p>
        </p:txBody>
      </p:sp>
    </p:spTree>
  </p:cSld>
  <p:clrMapOvr>
    <a:masterClrMapping/>
  </p:clrMapOvr>
  <p:transition spd="med" advClick="0" advTm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文本框 14336" descr="Text Box 3"/>
          <p:cNvSpPr txBox="1"/>
          <p:nvPr/>
        </p:nvSpPr>
        <p:spPr>
          <a:xfrm>
            <a:off x="239017" y="137090"/>
            <a:ext cx="2301430" cy="60529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r>
              <a:rPr lang="en-US" altLang="zh-CN" sz="3600" b="1" dirty="0">
                <a:solidFill>
                  <a:srgbClr val="DCDEE0"/>
                </a:solidFill>
                <a:ea typeface="+mn-ea"/>
              </a:rPr>
              <a:t>1.</a:t>
            </a:r>
            <a:r>
              <a:rPr lang="zh-CN" altLang="en-US" sz="3600" b="1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前置任务</a:t>
            </a:r>
          </a:p>
        </p:txBody>
      </p:sp>
      <p:sp>
        <p:nvSpPr>
          <p:cNvPr id="7" name="文本框 6" descr="Text Box 3">
            <a:extLst>
              <a:ext uri="{FF2B5EF4-FFF2-40B4-BE49-F238E27FC236}">
                <a16:creationId xmlns:a16="http://schemas.microsoft.com/office/drawing/2014/main" id="{5D04606C-8EC8-9552-F843-C5A44FE71CAC}"/>
              </a:ext>
            </a:extLst>
          </p:cNvPr>
          <p:cNvSpPr txBox="1"/>
          <p:nvPr/>
        </p:nvSpPr>
        <p:spPr>
          <a:xfrm>
            <a:off x="897691" y="1531577"/>
            <a:ext cx="10396618" cy="19214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前置任务包括配置管理计划、软件需求规约、项目开发计划、项目进度计划、先启同行评审报告、先启阶段里程碑评审报告。</a:t>
            </a:r>
            <a:endParaRPr lang="en-US" altLang="zh-CN" sz="2800" baseline="0" dirty="0">
              <a:solidFill>
                <a:srgbClr val="DCDEE0"/>
              </a:solidFill>
              <a:latin typeface="字体视界-一风尚黑体" charset="0"/>
              <a:ea typeface="+mn-ea"/>
              <a:sym typeface="字体视界-一风尚黑体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前置任务帮助了后续工作的有序进行。</a:t>
            </a:r>
          </a:p>
        </p:txBody>
      </p:sp>
      <p:pic>
        <p:nvPicPr>
          <p:cNvPr id="9" name="图片 8" descr="图片包含 游戏机&#10;&#10;描述已自动生成">
            <a:extLst>
              <a:ext uri="{FF2B5EF4-FFF2-40B4-BE49-F238E27FC236}">
                <a16:creationId xmlns:a16="http://schemas.microsoft.com/office/drawing/2014/main" id="{0736919A-8C94-8277-53A0-C603FD9E3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075" y="3429000"/>
            <a:ext cx="41338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137496"/>
      </p:ext>
    </p:extLst>
  </p:cSld>
  <p:clrMapOvr>
    <a:masterClrMapping/>
  </p:clrMapOvr>
  <p:transition spd="slow" advClick="0" advTm="0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文本框 14336" descr="Text Box 3"/>
          <p:cNvSpPr txBox="1"/>
          <p:nvPr/>
        </p:nvSpPr>
        <p:spPr>
          <a:xfrm>
            <a:off x="239017" y="137090"/>
            <a:ext cx="2841514" cy="60529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r>
              <a:rPr lang="en-US" altLang="zh-CN" sz="3600" b="1" dirty="0">
                <a:solidFill>
                  <a:srgbClr val="DCDEE0"/>
                </a:solidFill>
                <a:ea typeface="+mn-ea"/>
              </a:rPr>
              <a:t>2.</a:t>
            </a:r>
            <a:r>
              <a:rPr lang="zh-CN" altLang="en-US" sz="3600" b="1" dirty="0">
                <a:solidFill>
                  <a:srgbClr val="DCDEE0"/>
                </a:solidFill>
                <a:ea typeface="+mn-ea"/>
              </a:rPr>
              <a:t>基本功能</a:t>
            </a:r>
            <a:endParaRPr lang="zh-CN" altLang="en-US" sz="3600" b="1" baseline="0" dirty="0">
              <a:solidFill>
                <a:srgbClr val="DCDEE0"/>
              </a:solidFill>
              <a:latin typeface="字体视界-一风尚黑体" charset="0"/>
              <a:ea typeface="+mn-ea"/>
              <a:sym typeface="字体视界-一风尚黑体" charset="0"/>
            </a:endParaRPr>
          </a:p>
        </p:txBody>
      </p:sp>
      <p:sp>
        <p:nvSpPr>
          <p:cNvPr id="3" name="文本框 2" descr="Text Box 3">
            <a:extLst>
              <a:ext uri="{FF2B5EF4-FFF2-40B4-BE49-F238E27FC236}">
                <a16:creationId xmlns:a16="http://schemas.microsoft.com/office/drawing/2014/main" id="{7F17F1D9-8227-D96E-C98B-58A691D32358}"/>
              </a:ext>
            </a:extLst>
          </p:cNvPr>
          <p:cNvSpPr txBox="1"/>
          <p:nvPr/>
        </p:nvSpPr>
        <p:spPr>
          <a:xfrm>
            <a:off x="897691" y="1174601"/>
            <a:ext cx="3623064" cy="450879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2.1 </a:t>
            </a:r>
            <a:r>
              <a:rPr lang="zh-CN" altLang="en-US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登陆界面</a:t>
            </a:r>
            <a:endParaRPr lang="en-US" altLang="zh-CN" sz="2800" baseline="0" dirty="0">
              <a:solidFill>
                <a:srgbClr val="DCDEE0"/>
              </a:solidFill>
              <a:latin typeface="字体视界-一风尚黑体" charset="0"/>
              <a:ea typeface="+mn-ea"/>
              <a:sym typeface="字体视界-一风尚黑体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2.2 </a:t>
            </a:r>
            <a:r>
              <a:rPr lang="zh-CN" altLang="en-US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员工管理界面</a:t>
            </a:r>
            <a:endParaRPr lang="en-US" altLang="zh-CN" sz="2800" baseline="0" dirty="0">
              <a:solidFill>
                <a:srgbClr val="DCDEE0"/>
              </a:solidFill>
              <a:latin typeface="字体视界-一风尚黑体" charset="0"/>
              <a:ea typeface="+mn-ea"/>
              <a:sym typeface="字体视界-一风尚黑体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DCDEE0"/>
                </a:solidFill>
                <a:ea typeface="+mn-ea"/>
              </a:rPr>
              <a:t>2.3 </a:t>
            </a:r>
            <a:r>
              <a:rPr lang="zh-CN" altLang="en-US" sz="2800" dirty="0">
                <a:solidFill>
                  <a:srgbClr val="DCDEE0"/>
                </a:solidFill>
                <a:ea typeface="+mn-ea"/>
              </a:rPr>
              <a:t>分类管理界面</a:t>
            </a:r>
            <a:endParaRPr lang="en-US" altLang="zh-CN" sz="2800" dirty="0">
              <a:solidFill>
                <a:srgbClr val="DCDEE0"/>
              </a:solidFill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2.4 </a:t>
            </a:r>
            <a:r>
              <a:rPr lang="zh-CN" altLang="en-US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菜品管理界面</a:t>
            </a:r>
            <a:endParaRPr lang="en-US" altLang="zh-CN" sz="2800" baseline="0" dirty="0">
              <a:solidFill>
                <a:srgbClr val="DCDEE0"/>
              </a:solidFill>
              <a:latin typeface="字体视界-一风尚黑体" charset="0"/>
              <a:ea typeface="+mn-ea"/>
              <a:sym typeface="字体视界-一风尚黑体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DCDEE0"/>
                </a:solidFill>
                <a:ea typeface="+mn-ea"/>
              </a:rPr>
              <a:t>2.5 </a:t>
            </a:r>
            <a:r>
              <a:rPr lang="zh-CN" altLang="en-US" sz="2800" dirty="0">
                <a:solidFill>
                  <a:srgbClr val="DCDEE0"/>
                </a:solidFill>
                <a:ea typeface="+mn-ea"/>
              </a:rPr>
              <a:t>套餐管理界面</a:t>
            </a:r>
            <a:endParaRPr lang="en-US" altLang="zh-CN" sz="2800" dirty="0">
              <a:solidFill>
                <a:srgbClr val="DCDEE0"/>
              </a:solidFill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2.6 </a:t>
            </a:r>
            <a:r>
              <a:rPr lang="zh-CN" altLang="en-US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订单界面</a:t>
            </a:r>
            <a:endParaRPr lang="en-US" altLang="zh-CN" sz="2800" baseline="0" dirty="0">
              <a:solidFill>
                <a:srgbClr val="DCDEE0"/>
              </a:solidFill>
              <a:latin typeface="字体视界-一风尚黑体" charset="0"/>
              <a:ea typeface="+mn-ea"/>
              <a:sym typeface="字体视界-一风尚黑体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2.7 UI</a:t>
            </a:r>
            <a:r>
              <a:rPr lang="zh-CN" altLang="en-US" sz="2800" dirty="0">
                <a:solidFill>
                  <a:srgbClr val="DCDEE0"/>
                </a:solidFill>
                <a:ea typeface="+mn-ea"/>
              </a:rPr>
              <a:t>设计</a:t>
            </a:r>
            <a:endParaRPr lang="en-US" altLang="zh-CN" sz="2800" baseline="0" dirty="0">
              <a:solidFill>
                <a:srgbClr val="DCDEE0"/>
              </a:solidFill>
              <a:latin typeface="字体视界-一风尚黑体" charset="0"/>
              <a:ea typeface="+mn-ea"/>
              <a:sym typeface="字体视界-一风尚黑体" charset="0"/>
            </a:endParaRPr>
          </a:p>
        </p:txBody>
      </p:sp>
      <p:pic>
        <p:nvPicPr>
          <p:cNvPr id="4" name="图片 3" descr="图片包含 游戏机&#10;&#10;描述已自动生成">
            <a:extLst>
              <a:ext uri="{FF2B5EF4-FFF2-40B4-BE49-F238E27FC236}">
                <a16:creationId xmlns:a16="http://schemas.microsoft.com/office/drawing/2014/main" id="{9FCDA2CC-668E-E16C-71FD-324DDABE7B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334" y="251772"/>
            <a:ext cx="7660649" cy="635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015007"/>
      </p:ext>
    </p:extLst>
  </p:cSld>
  <p:clrMapOvr>
    <a:masterClrMapping/>
  </p:clrMapOvr>
  <p:transition spd="slow" advClick="0" advTm="0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文本框 14336" descr="Text Box 3"/>
          <p:cNvSpPr txBox="1"/>
          <p:nvPr/>
        </p:nvSpPr>
        <p:spPr>
          <a:xfrm>
            <a:off x="239017" y="137090"/>
            <a:ext cx="2841514" cy="60529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r>
              <a:rPr lang="en-US" altLang="zh-CN" sz="3600" b="1" dirty="0">
                <a:solidFill>
                  <a:srgbClr val="DCDEE0"/>
                </a:solidFill>
                <a:ea typeface="+mn-ea"/>
              </a:rPr>
              <a:t>2.1 </a:t>
            </a:r>
            <a:r>
              <a:rPr lang="zh-CN" altLang="en-US" sz="3600" b="1" dirty="0">
                <a:solidFill>
                  <a:srgbClr val="DCDEE0"/>
                </a:solidFill>
                <a:ea typeface="+mn-ea"/>
              </a:rPr>
              <a:t>登陆页面</a:t>
            </a:r>
            <a:endParaRPr lang="zh-CN" altLang="en-US" sz="3600" b="1" baseline="0" dirty="0">
              <a:solidFill>
                <a:srgbClr val="DCDEE0"/>
              </a:solidFill>
              <a:latin typeface="字体视界-一风尚黑体" charset="0"/>
              <a:ea typeface="+mn-ea"/>
              <a:sym typeface="字体视界-一风尚黑体" charset="0"/>
            </a:endParaRPr>
          </a:p>
        </p:txBody>
      </p:sp>
      <p:sp>
        <p:nvSpPr>
          <p:cNvPr id="3" name="文本框 2" descr="Text Box 3">
            <a:extLst>
              <a:ext uri="{FF2B5EF4-FFF2-40B4-BE49-F238E27FC236}">
                <a16:creationId xmlns:a16="http://schemas.microsoft.com/office/drawing/2014/main" id="{7F17F1D9-8227-D96E-C98B-58A691D32358}"/>
              </a:ext>
            </a:extLst>
          </p:cNvPr>
          <p:cNvSpPr txBox="1"/>
          <p:nvPr/>
        </p:nvSpPr>
        <p:spPr>
          <a:xfrm>
            <a:off x="897691" y="742384"/>
            <a:ext cx="10396618" cy="62882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登录页面包含登录、退出、邮箱验证以及邮箱验证码发送功能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6149A57-2A35-3D6E-D6B7-306EE358E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91" y="1404825"/>
            <a:ext cx="9541486" cy="4589574"/>
          </a:xfrm>
          <a:prstGeom prst="rect">
            <a:avLst/>
          </a:prstGeom>
        </p:spPr>
      </p:pic>
      <p:sp>
        <p:nvSpPr>
          <p:cNvPr id="8" name="文本框 7" descr="Text Box 3">
            <a:extLst>
              <a:ext uri="{FF2B5EF4-FFF2-40B4-BE49-F238E27FC236}">
                <a16:creationId xmlns:a16="http://schemas.microsoft.com/office/drawing/2014/main" id="{EC968449-0466-1296-7674-B0E6DD2F49A8}"/>
              </a:ext>
            </a:extLst>
          </p:cNvPr>
          <p:cNvSpPr txBox="1"/>
          <p:nvPr/>
        </p:nvSpPr>
        <p:spPr>
          <a:xfrm>
            <a:off x="9108102" y="6229174"/>
            <a:ext cx="3105483" cy="62882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负责人员：王正霆</a:t>
            </a:r>
          </a:p>
        </p:txBody>
      </p:sp>
    </p:spTree>
    <p:extLst>
      <p:ext uri="{BB962C8B-B14F-4D97-AF65-F5344CB8AC3E}">
        <p14:creationId xmlns:p14="http://schemas.microsoft.com/office/powerpoint/2010/main" val="11687137"/>
      </p:ext>
    </p:extLst>
  </p:cSld>
  <p:clrMapOvr>
    <a:masterClrMapping/>
  </p:clrMapOvr>
  <p:transition spd="slow" advClick="0" advTm="0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文本框 14336" descr="Text Box 3"/>
          <p:cNvSpPr txBox="1"/>
          <p:nvPr/>
        </p:nvSpPr>
        <p:spPr>
          <a:xfrm>
            <a:off x="239017" y="137090"/>
            <a:ext cx="4641794" cy="60529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r>
              <a:rPr lang="en-US" altLang="zh-CN" sz="3600" b="1" dirty="0">
                <a:solidFill>
                  <a:srgbClr val="DCDEE0"/>
                </a:solidFill>
                <a:ea typeface="+mn-ea"/>
              </a:rPr>
              <a:t>2.2 </a:t>
            </a:r>
            <a:r>
              <a:rPr lang="zh-CN" altLang="en-US" sz="3600" b="1" dirty="0">
                <a:solidFill>
                  <a:srgbClr val="DCDEE0"/>
                </a:solidFill>
                <a:ea typeface="+mn-ea"/>
              </a:rPr>
              <a:t>员工管理界面</a:t>
            </a:r>
            <a:endParaRPr lang="zh-CN" altLang="en-US" sz="3600" b="1" baseline="0" dirty="0">
              <a:solidFill>
                <a:srgbClr val="DCDEE0"/>
              </a:solidFill>
              <a:latin typeface="字体视界-一风尚黑体" charset="0"/>
              <a:ea typeface="+mn-ea"/>
              <a:sym typeface="字体视界-一风尚黑体" charset="0"/>
            </a:endParaRPr>
          </a:p>
        </p:txBody>
      </p:sp>
      <p:sp>
        <p:nvSpPr>
          <p:cNvPr id="3" name="文本框 2" descr="Text Box 3">
            <a:extLst>
              <a:ext uri="{FF2B5EF4-FFF2-40B4-BE49-F238E27FC236}">
                <a16:creationId xmlns:a16="http://schemas.microsoft.com/office/drawing/2014/main" id="{7F17F1D9-8227-D96E-C98B-58A691D32358}"/>
              </a:ext>
            </a:extLst>
          </p:cNvPr>
          <p:cNvSpPr txBox="1"/>
          <p:nvPr/>
        </p:nvSpPr>
        <p:spPr>
          <a:xfrm>
            <a:off x="897691" y="833146"/>
            <a:ext cx="10396618" cy="127714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员工管理界面包含新增员工、员工信息分类查询、启用禁用员工账号、编辑员工信息功能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7439734-BC3F-AA34-5F7D-A46320ED5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246" y="2110290"/>
            <a:ext cx="9387535" cy="3578155"/>
          </a:xfrm>
          <a:prstGeom prst="rect">
            <a:avLst/>
          </a:prstGeom>
        </p:spPr>
      </p:pic>
      <p:sp>
        <p:nvSpPr>
          <p:cNvPr id="7" name="文本框 6" descr="Text Box 3">
            <a:extLst>
              <a:ext uri="{FF2B5EF4-FFF2-40B4-BE49-F238E27FC236}">
                <a16:creationId xmlns:a16="http://schemas.microsoft.com/office/drawing/2014/main" id="{9EBCDF39-B344-C4D7-2BF1-6D764B4699F8}"/>
              </a:ext>
            </a:extLst>
          </p:cNvPr>
          <p:cNvSpPr txBox="1"/>
          <p:nvPr/>
        </p:nvSpPr>
        <p:spPr>
          <a:xfrm>
            <a:off x="9108102" y="6229174"/>
            <a:ext cx="3105483" cy="62882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负责人员：王开发</a:t>
            </a:r>
          </a:p>
        </p:txBody>
      </p:sp>
    </p:spTree>
    <p:extLst>
      <p:ext uri="{BB962C8B-B14F-4D97-AF65-F5344CB8AC3E}">
        <p14:creationId xmlns:p14="http://schemas.microsoft.com/office/powerpoint/2010/main" val="1418659920"/>
      </p:ext>
    </p:extLst>
  </p:cSld>
  <p:clrMapOvr>
    <a:masterClrMapping/>
  </p:clrMapOvr>
  <p:transition spd="slow" advClick="0" advTm="0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文本框 14336" descr="Text Box 3"/>
          <p:cNvSpPr txBox="1"/>
          <p:nvPr/>
        </p:nvSpPr>
        <p:spPr>
          <a:xfrm>
            <a:off x="239017" y="137090"/>
            <a:ext cx="4641794" cy="60529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r>
              <a:rPr lang="en-US" altLang="zh-CN" sz="3600" b="1" dirty="0">
                <a:solidFill>
                  <a:srgbClr val="DCDEE0"/>
                </a:solidFill>
                <a:ea typeface="+mn-ea"/>
              </a:rPr>
              <a:t>2.3 </a:t>
            </a:r>
            <a:r>
              <a:rPr lang="zh-CN" altLang="en-US" sz="3600" b="1" dirty="0">
                <a:solidFill>
                  <a:srgbClr val="DCDEE0"/>
                </a:solidFill>
                <a:ea typeface="+mn-ea"/>
              </a:rPr>
              <a:t>分类管理界面</a:t>
            </a:r>
            <a:endParaRPr lang="zh-CN" altLang="en-US" sz="3600" b="1" baseline="0" dirty="0">
              <a:solidFill>
                <a:srgbClr val="DCDEE0"/>
              </a:solidFill>
              <a:latin typeface="字体视界-一风尚黑体" charset="0"/>
              <a:ea typeface="+mn-ea"/>
              <a:sym typeface="字体视界-一风尚黑体" charset="0"/>
            </a:endParaRPr>
          </a:p>
        </p:txBody>
      </p:sp>
      <p:sp>
        <p:nvSpPr>
          <p:cNvPr id="3" name="文本框 2" descr="Text Box 3">
            <a:extLst>
              <a:ext uri="{FF2B5EF4-FFF2-40B4-BE49-F238E27FC236}">
                <a16:creationId xmlns:a16="http://schemas.microsoft.com/office/drawing/2014/main" id="{7F17F1D9-8227-D96E-C98B-58A691D32358}"/>
              </a:ext>
            </a:extLst>
          </p:cNvPr>
          <p:cNvSpPr txBox="1"/>
          <p:nvPr/>
        </p:nvSpPr>
        <p:spPr>
          <a:xfrm>
            <a:off x="897690" y="1008283"/>
            <a:ext cx="10396618" cy="63081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分类管理界面包括新增分类、分类信息分页查询、删除分类功能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B302165-974F-2373-E3C3-34EF1E505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90" y="1725655"/>
            <a:ext cx="7571110" cy="4124062"/>
          </a:xfrm>
          <a:prstGeom prst="rect">
            <a:avLst/>
          </a:prstGeom>
        </p:spPr>
      </p:pic>
      <p:sp>
        <p:nvSpPr>
          <p:cNvPr id="12" name="文本框 11" descr="Text Box 3">
            <a:extLst>
              <a:ext uri="{FF2B5EF4-FFF2-40B4-BE49-F238E27FC236}">
                <a16:creationId xmlns:a16="http://schemas.microsoft.com/office/drawing/2014/main" id="{EEBF47D5-EFFC-71C8-3DC4-224E78DA7BC5}"/>
              </a:ext>
            </a:extLst>
          </p:cNvPr>
          <p:cNvSpPr txBox="1"/>
          <p:nvPr/>
        </p:nvSpPr>
        <p:spPr>
          <a:xfrm>
            <a:off x="9108102" y="6229174"/>
            <a:ext cx="3105483" cy="62882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负责人员：崔晋</a:t>
            </a:r>
          </a:p>
        </p:txBody>
      </p:sp>
    </p:spTree>
    <p:extLst>
      <p:ext uri="{BB962C8B-B14F-4D97-AF65-F5344CB8AC3E}">
        <p14:creationId xmlns:p14="http://schemas.microsoft.com/office/powerpoint/2010/main" val="493300059"/>
      </p:ext>
    </p:extLst>
  </p:cSld>
  <p:clrMapOvr>
    <a:masterClrMapping/>
  </p:clrMapOvr>
  <p:transition spd="slow" advClick="0" advTm="0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文本框 14336" descr="Text Box 3"/>
          <p:cNvSpPr txBox="1"/>
          <p:nvPr/>
        </p:nvSpPr>
        <p:spPr>
          <a:xfrm>
            <a:off x="239017" y="137090"/>
            <a:ext cx="4641794" cy="60529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r>
              <a:rPr lang="en-US" altLang="zh-CN" sz="3600" b="1" dirty="0">
                <a:solidFill>
                  <a:srgbClr val="DCDEE0"/>
                </a:solidFill>
                <a:ea typeface="+mn-ea"/>
              </a:rPr>
              <a:t>2.4 </a:t>
            </a:r>
            <a:r>
              <a:rPr lang="zh-CN" altLang="en-US" sz="3600" b="1" dirty="0">
                <a:solidFill>
                  <a:srgbClr val="DCDEE0"/>
                </a:solidFill>
                <a:ea typeface="+mn-ea"/>
              </a:rPr>
              <a:t>菜品管理界面</a:t>
            </a:r>
            <a:endParaRPr lang="zh-CN" altLang="en-US" sz="3600" b="1" baseline="0" dirty="0">
              <a:solidFill>
                <a:srgbClr val="DCDEE0"/>
              </a:solidFill>
              <a:latin typeface="字体视界-一风尚黑体" charset="0"/>
              <a:ea typeface="+mn-ea"/>
              <a:sym typeface="字体视界-一风尚黑体" charset="0"/>
            </a:endParaRPr>
          </a:p>
        </p:txBody>
      </p:sp>
      <p:sp>
        <p:nvSpPr>
          <p:cNvPr id="3" name="文本框 2" descr="Text Box 3">
            <a:extLst>
              <a:ext uri="{FF2B5EF4-FFF2-40B4-BE49-F238E27FC236}">
                <a16:creationId xmlns:a16="http://schemas.microsoft.com/office/drawing/2014/main" id="{7F17F1D9-8227-D96E-C98B-58A691D32358}"/>
              </a:ext>
            </a:extLst>
          </p:cNvPr>
          <p:cNvSpPr txBox="1"/>
          <p:nvPr/>
        </p:nvSpPr>
        <p:spPr>
          <a:xfrm>
            <a:off x="897691" y="833146"/>
            <a:ext cx="10396618" cy="127714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菜品管理界面包含文件上传下载、新增菜品、菜单信息分页查询、修改菜品功能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2F16898-DC75-D08A-D6D9-634C4E18D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421" y="2618874"/>
            <a:ext cx="11575157" cy="3279144"/>
          </a:xfrm>
          <a:prstGeom prst="rect">
            <a:avLst/>
          </a:prstGeom>
        </p:spPr>
      </p:pic>
      <p:sp>
        <p:nvSpPr>
          <p:cNvPr id="7" name="文本框 6" descr="Text Box 3">
            <a:extLst>
              <a:ext uri="{FF2B5EF4-FFF2-40B4-BE49-F238E27FC236}">
                <a16:creationId xmlns:a16="http://schemas.microsoft.com/office/drawing/2014/main" id="{08AD9894-9589-661C-AE4D-3F421905E139}"/>
              </a:ext>
            </a:extLst>
          </p:cNvPr>
          <p:cNvSpPr txBox="1"/>
          <p:nvPr/>
        </p:nvSpPr>
        <p:spPr>
          <a:xfrm>
            <a:off x="9108102" y="6229174"/>
            <a:ext cx="3105483" cy="62882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负责人员：杨帆</a:t>
            </a:r>
          </a:p>
        </p:txBody>
      </p:sp>
    </p:spTree>
    <p:extLst>
      <p:ext uri="{BB962C8B-B14F-4D97-AF65-F5344CB8AC3E}">
        <p14:creationId xmlns:p14="http://schemas.microsoft.com/office/powerpoint/2010/main" val="1817485527"/>
      </p:ext>
    </p:extLst>
  </p:cSld>
  <p:clrMapOvr>
    <a:masterClrMapping/>
  </p:clrMapOvr>
  <p:transition spd="slow" advClick="0" advTm="0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文本框 14336" descr="Text Box 3"/>
          <p:cNvSpPr txBox="1"/>
          <p:nvPr/>
        </p:nvSpPr>
        <p:spPr>
          <a:xfrm>
            <a:off x="239017" y="137090"/>
            <a:ext cx="4641794" cy="60529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r>
              <a:rPr lang="en-US" altLang="zh-CN" sz="3600" b="1" dirty="0">
                <a:solidFill>
                  <a:srgbClr val="DCDEE0"/>
                </a:solidFill>
                <a:ea typeface="+mn-ea"/>
              </a:rPr>
              <a:t>2.5 </a:t>
            </a:r>
            <a:r>
              <a:rPr lang="zh-CN" altLang="en-US" sz="3600" b="1" dirty="0">
                <a:solidFill>
                  <a:srgbClr val="DCDEE0"/>
                </a:solidFill>
                <a:ea typeface="+mn-ea"/>
              </a:rPr>
              <a:t>套餐管理界面</a:t>
            </a:r>
            <a:endParaRPr lang="zh-CN" altLang="en-US" sz="3600" b="1" baseline="0" dirty="0">
              <a:solidFill>
                <a:srgbClr val="DCDEE0"/>
              </a:solidFill>
              <a:latin typeface="字体视界-一风尚黑体" charset="0"/>
              <a:ea typeface="+mn-ea"/>
              <a:sym typeface="字体视界-一风尚黑体" charset="0"/>
            </a:endParaRPr>
          </a:p>
        </p:txBody>
      </p:sp>
      <p:sp>
        <p:nvSpPr>
          <p:cNvPr id="3" name="文本框 2" descr="Text Box 3">
            <a:extLst>
              <a:ext uri="{FF2B5EF4-FFF2-40B4-BE49-F238E27FC236}">
                <a16:creationId xmlns:a16="http://schemas.microsoft.com/office/drawing/2014/main" id="{7F17F1D9-8227-D96E-C98B-58A691D32358}"/>
              </a:ext>
            </a:extLst>
          </p:cNvPr>
          <p:cNvSpPr txBox="1"/>
          <p:nvPr/>
        </p:nvSpPr>
        <p:spPr>
          <a:xfrm>
            <a:off x="897691" y="1156311"/>
            <a:ext cx="10396618" cy="63081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套餐管理界面包含新增套餐、套餐信息分页查询、删除套餐功能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7439734-BC3F-AA34-5F7D-A46320ED5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113" y="2037759"/>
            <a:ext cx="9612570" cy="3663930"/>
          </a:xfrm>
          <a:prstGeom prst="rect">
            <a:avLst/>
          </a:prstGeom>
        </p:spPr>
      </p:pic>
      <p:sp>
        <p:nvSpPr>
          <p:cNvPr id="5" name="文本框 4" descr="Text Box 3">
            <a:extLst>
              <a:ext uri="{FF2B5EF4-FFF2-40B4-BE49-F238E27FC236}">
                <a16:creationId xmlns:a16="http://schemas.microsoft.com/office/drawing/2014/main" id="{BFB9C663-DB42-FA22-FCAE-214869D73BCE}"/>
              </a:ext>
            </a:extLst>
          </p:cNvPr>
          <p:cNvSpPr txBox="1"/>
          <p:nvPr/>
        </p:nvSpPr>
        <p:spPr>
          <a:xfrm>
            <a:off x="9108102" y="6229174"/>
            <a:ext cx="3105483" cy="62882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负责人员：黄豪</a:t>
            </a:r>
          </a:p>
        </p:txBody>
      </p:sp>
    </p:spTree>
    <p:extLst>
      <p:ext uri="{BB962C8B-B14F-4D97-AF65-F5344CB8AC3E}">
        <p14:creationId xmlns:p14="http://schemas.microsoft.com/office/powerpoint/2010/main" val="2178340713"/>
      </p:ext>
    </p:extLst>
  </p:cSld>
  <p:clrMapOvr>
    <a:masterClrMapping/>
  </p:clrMapOvr>
  <p:transition spd="slow" advClick="0" advTm="0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文本框 14336" descr="Text Box 3"/>
          <p:cNvSpPr txBox="1"/>
          <p:nvPr/>
        </p:nvSpPr>
        <p:spPr>
          <a:xfrm>
            <a:off x="239017" y="137090"/>
            <a:ext cx="4641794" cy="60529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r>
              <a:rPr lang="en-US" altLang="zh-CN" sz="3600" b="1" dirty="0">
                <a:solidFill>
                  <a:srgbClr val="DCDEE0"/>
                </a:solidFill>
                <a:ea typeface="+mn-ea"/>
              </a:rPr>
              <a:t>2.6 </a:t>
            </a:r>
            <a:r>
              <a:rPr lang="zh-CN" altLang="en-US" sz="3600" b="1" dirty="0">
                <a:solidFill>
                  <a:srgbClr val="DCDEE0"/>
                </a:solidFill>
                <a:ea typeface="+mn-ea"/>
              </a:rPr>
              <a:t>订单界面</a:t>
            </a:r>
            <a:endParaRPr lang="zh-CN" altLang="en-US" sz="3600" b="1" baseline="0" dirty="0">
              <a:solidFill>
                <a:srgbClr val="DCDEE0"/>
              </a:solidFill>
              <a:latin typeface="字体视界-一风尚黑体" charset="0"/>
              <a:ea typeface="+mn-ea"/>
              <a:sym typeface="字体视界-一风尚黑体" charset="0"/>
            </a:endParaRPr>
          </a:p>
        </p:txBody>
      </p:sp>
      <p:sp>
        <p:nvSpPr>
          <p:cNvPr id="3" name="文本框 2" descr="Text Box 3">
            <a:extLst>
              <a:ext uri="{FF2B5EF4-FFF2-40B4-BE49-F238E27FC236}">
                <a16:creationId xmlns:a16="http://schemas.microsoft.com/office/drawing/2014/main" id="{7F17F1D9-8227-D96E-C98B-58A691D32358}"/>
              </a:ext>
            </a:extLst>
          </p:cNvPr>
          <p:cNvSpPr txBox="1"/>
          <p:nvPr/>
        </p:nvSpPr>
        <p:spPr>
          <a:xfrm>
            <a:off x="897691" y="1157305"/>
            <a:ext cx="10396618" cy="62882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订单界面包含导入用户地址、菜品展示、购物车、用户下单功能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7439734-BC3F-AA34-5F7D-A46320ED5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707" y="1943769"/>
            <a:ext cx="10197661" cy="3886943"/>
          </a:xfrm>
          <a:prstGeom prst="rect">
            <a:avLst/>
          </a:prstGeom>
        </p:spPr>
      </p:pic>
      <p:sp>
        <p:nvSpPr>
          <p:cNvPr id="5" name="文本框 4" descr="Text Box 3">
            <a:extLst>
              <a:ext uri="{FF2B5EF4-FFF2-40B4-BE49-F238E27FC236}">
                <a16:creationId xmlns:a16="http://schemas.microsoft.com/office/drawing/2014/main" id="{538721BB-AC25-3318-993F-6D7AF6DE9651}"/>
              </a:ext>
            </a:extLst>
          </p:cNvPr>
          <p:cNvSpPr txBox="1"/>
          <p:nvPr/>
        </p:nvSpPr>
        <p:spPr>
          <a:xfrm>
            <a:off x="9108102" y="6229174"/>
            <a:ext cx="3105483" cy="62882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负责人员：杨寒壹</a:t>
            </a:r>
          </a:p>
        </p:txBody>
      </p:sp>
    </p:spTree>
    <p:extLst>
      <p:ext uri="{BB962C8B-B14F-4D97-AF65-F5344CB8AC3E}">
        <p14:creationId xmlns:p14="http://schemas.microsoft.com/office/powerpoint/2010/main" val="1409420057"/>
      </p:ext>
    </p:extLst>
  </p:cSld>
  <p:clrMapOvr>
    <a:masterClrMapping/>
  </p:clrMapOvr>
  <p:transition spd="slow" advClick="0" advTm="0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文本框 14336" descr="Text Box 3"/>
          <p:cNvSpPr txBox="1"/>
          <p:nvPr/>
        </p:nvSpPr>
        <p:spPr>
          <a:xfrm>
            <a:off x="239017" y="137090"/>
            <a:ext cx="4641794" cy="60529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r>
              <a:rPr lang="en-US" altLang="zh-CN" sz="3600" b="1" dirty="0">
                <a:solidFill>
                  <a:srgbClr val="DCDEE0"/>
                </a:solidFill>
                <a:ea typeface="+mn-ea"/>
              </a:rPr>
              <a:t>2.7 UI</a:t>
            </a:r>
            <a:r>
              <a:rPr lang="zh-CN" altLang="en-US" sz="3600" b="1" dirty="0">
                <a:solidFill>
                  <a:srgbClr val="DCDEE0"/>
                </a:solidFill>
                <a:ea typeface="+mn-ea"/>
              </a:rPr>
              <a:t>设计</a:t>
            </a:r>
            <a:endParaRPr lang="zh-CN" altLang="en-US" sz="3600" b="1" baseline="0" dirty="0">
              <a:solidFill>
                <a:srgbClr val="DCDEE0"/>
              </a:solidFill>
              <a:latin typeface="字体视界-一风尚黑体" charset="0"/>
              <a:ea typeface="+mn-ea"/>
              <a:sym typeface="字体视界-一风尚黑体" charset="0"/>
            </a:endParaRPr>
          </a:p>
        </p:txBody>
      </p:sp>
      <p:sp>
        <p:nvSpPr>
          <p:cNvPr id="3" name="文本框 2" descr="Text Box 3">
            <a:extLst>
              <a:ext uri="{FF2B5EF4-FFF2-40B4-BE49-F238E27FC236}">
                <a16:creationId xmlns:a16="http://schemas.microsoft.com/office/drawing/2014/main" id="{7F17F1D9-8227-D96E-C98B-58A691D32358}"/>
              </a:ext>
            </a:extLst>
          </p:cNvPr>
          <p:cNvSpPr txBox="1"/>
          <p:nvPr/>
        </p:nvSpPr>
        <p:spPr>
          <a:xfrm>
            <a:off x="897691" y="1157305"/>
            <a:ext cx="10396618" cy="62882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包含对网页管理端和小程序用户端的</a:t>
            </a:r>
            <a:r>
              <a:rPr lang="en-US" altLang="zh-CN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UI</a:t>
            </a:r>
            <a:r>
              <a:rPr lang="zh-CN" altLang="en-US" sz="2800" dirty="0">
                <a:solidFill>
                  <a:srgbClr val="DCDEE0"/>
                </a:solidFill>
                <a:ea typeface="+mn-ea"/>
              </a:rPr>
              <a:t>设计</a:t>
            </a:r>
            <a:endParaRPr lang="en-US" altLang="zh-CN" sz="2800" baseline="0" dirty="0">
              <a:solidFill>
                <a:srgbClr val="DCDEE0"/>
              </a:solidFill>
              <a:latin typeface="字体视界-一风尚黑体" charset="0"/>
              <a:ea typeface="+mn-ea"/>
              <a:sym typeface="字体视界-一风尚黑体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FCEA0F6-09F5-E0CD-1751-BBA6BC1C5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027" y="1998802"/>
            <a:ext cx="2516581" cy="473213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9FD8D9C-2EB1-6205-69BA-150332D666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7699" y="1998802"/>
            <a:ext cx="2560206" cy="473213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BC7CA91-9FF5-46D5-9055-0AC4D93E05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6706" y="1978805"/>
            <a:ext cx="2518519" cy="4732134"/>
          </a:xfrm>
          <a:prstGeom prst="rect">
            <a:avLst/>
          </a:prstGeom>
        </p:spPr>
      </p:pic>
      <p:sp>
        <p:nvSpPr>
          <p:cNvPr id="11" name="文本框 10" descr="Text Box 3">
            <a:extLst>
              <a:ext uri="{FF2B5EF4-FFF2-40B4-BE49-F238E27FC236}">
                <a16:creationId xmlns:a16="http://schemas.microsoft.com/office/drawing/2014/main" id="{31BAB7F9-B506-36EA-E6F0-7D4B643CC700}"/>
              </a:ext>
            </a:extLst>
          </p:cNvPr>
          <p:cNvSpPr txBox="1"/>
          <p:nvPr/>
        </p:nvSpPr>
        <p:spPr>
          <a:xfrm>
            <a:off x="9108102" y="6229174"/>
            <a:ext cx="3105483" cy="62882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负责人员：杨寒壹</a:t>
            </a:r>
          </a:p>
        </p:txBody>
      </p:sp>
    </p:spTree>
    <p:extLst>
      <p:ext uri="{BB962C8B-B14F-4D97-AF65-F5344CB8AC3E}">
        <p14:creationId xmlns:p14="http://schemas.microsoft.com/office/powerpoint/2010/main" val="3940176764"/>
      </p:ext>
    </p:extLst>
  </p:cSld>
  <p:clrMapOvr>
    <a:masterClrMapping/>
  </p:clrMapOvr>
  <p:transition spd="slow" advClick="0" advTm="0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图片 25600" descr="图片 1"/>
          <p:cNvPicPr>
            <a:picLocks noChangeAspect="1"/>
          </p:cNvPicPr>
          <p:nvPr/>
        </p:nvPicPr>
        <p:blipFill>
          <a:blip r:embed="rId2"/>
          <a:srcRect l="12270" t="10602" r="11623" b="13811"/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25602" name="文本框 25601" descr="TextBox 4"/>
          <p:cNvSpPr txBox="1"/>
          <p:nvPr/>
        </p:nvSpPr>
        <p:spPr>
          <a:xfrm>
            <a:off x="4235449" y="2479201"/>
            <a:ext cx="3617913" cy="116840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algn="ctr"/>
            <a:r>
              <a:rPr lang="zh-CN" altLang="en-US" sz="6600" baseline="0" dirty="0">
                <a:solidFill>
                  <a:srgbClr val="FFFFFF"/>
                </a:solidFill>
                <a:latin typeface="字体视界-一风尚黑体" charset="0"/>
                <a:ea typeface="+mn-ea"/>
                <a:sym typeface="字体视界-一风尚黑体" charset="0"/>
              </a:rPr>
              <a:t>第四节</a:t>
            </a:r>
          </a:p>
        </p:txBody>
      </p:sp>
      <p:sp>
        <p:nvSpPr>
          <p:cNvPr id="25603" name="文本框 25602" descr="TextBox 4"/>
          <p:cNvSpPr txBox="1"/>
          <p:nvPr/>
        </p:nvSpPr>
        <p:spPr>
          <a:xfrm>
            <a:off x="3443287" y="3519014"/>
            <a:ext cx="5305425" cy="73866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algn="ctr"/>
            <a:r>
              <a:rPr lang="zh-CN" altLang="en-US" sz="4800" baseline="0" dirty="0">
                <a:solidFill>
                  <a:srgbClr val="FFFFFF"/>
                </a:solidFill>
                <a:latin typeface="字体视界-一风尚黑体" charset="0"/>
                <a:ea typeface="+mn-ea"/>
                <a:sym typeface="字体视界-一风尚黑体" charset="0"/>
              </a:rPr>
              <a:t>项目优化</a:t>
            </a:r>
          </a:p>
        </p:txBody>
      </p:sp>
      <p:sp>
        <p:nvSpPr>
          <p:cNvPr id="25605" name="矩形 25604" descr="矩形 5"/>
          <p:cNvSpPr/>
          <p:nvPr/>
        </p:nvSpPr>
        <p:spPr>
          <a:xfrm>
            <a:off x="0" y="-133350"/>
            <a:ext cx="12192000" cy="6991350"/>
          </a:xfrm>
          <a:prstGeom prst="rect">
            <a:avLst/>
          </a:prstGeom>
          <a:noFill/>
          <a:ln w="174625" cap="flat" cmpd="sng">
            <a:solidFill>
              <a:srgbClr val="FFFFFF">
                <a:alpha val="10000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square" lIns="45720" tIns="45720" rIns="45720" bIns="45720" anchor="ctr"/>
          <a:lstStyle/>
          <a:p>
            <a:pPr algn="ctr"/>
            <a:endParaRPr baseline="0">
              <a:solidFill>
                <a:srgbClr val="FFFFFF"/>
              </a:solidFill>
              <a:latin typeface="字体视界-一风尚黑体" charset="0"/>
              <a:ea typeface="+mn-ea"/>
              <a:sym typeface="字体视界-一风尚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726875"/>
      </p:ext>
    </p:extLst>
  </p:cSld>
  <p:clrMapOvr>
    <a:masterClrMapping/>
  </p:clrMapOvr>
  <p:transition spd="slow" advClick="0" advTm="0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图片 6144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3" y="28575"/>
            <a:ext cx="11952287" cy="6799263"/>
          </a:xfrm>
          <a:prstGeom prst="rect">
            <a:avLst/>
          </a:prstGeom>
          <a:noFill/>
          <a:ln w="12700">
            <a:noFill/>
          </a:ln>
        </p:spPr>
      </p:pic>
      <p:grpSp>
        <p:nvGrpSpPr>
          <p:cNvPr id="6146" name="组合 6145"/>
          <p:cNvGrpSpPr/>
          <p:nvPr/>
        </p:nvGrpSpPr>
        <p:grpSpPr>
          <a:xfrm>
            <a:off x="6634163" y="1006097"/>
            <a:ext cx="4322594" cy="461665"/>
            <a:chOff x="0" y="139593"/>
            <a:chExt cx="4321995" cy="461629"/>
          </a:xfrm>
        </p:grpSpPr>
        <p:sp>
          <p:nvSpPr>
            <p:cNvPr id="6147" name="椭圆 6146" descr="椭圆 3"/>
            <p:cNvSpPr/>
            <p:nvPr/>
          </p:nvSpPr>
          <p:spPr>
            <a:xfrm>
              <a:off x="0" y="139593"/>
              <a:ext cx="367145" cy="367145"/>
            </a:xfrm>
            <a:prstGeom prst="ellipse">
              <a:avLst/>
            </a:prstGeom>
            <a:solidFill>
              <a:srgbClr val="3D516A">
                <a:alpha val="100000"/>
              </a:srgbClr>
            </a:solidFill>
            <a:ln w="12700">
              <a:noFill/>
            </a:ln>
          </p:spPr>
          <p:txBody>
            <a:bodyPr vert="horz" wrap="square" lIns="45720" tIns="45720" rIns="45720" bIns="45720" anchor="ctr"/>
            <a:lstStyle/>
            <a:p>
              <a:pPr algn="ctr"/>
              <a:endParaRPr baseline="0">
                <a:solidFill>
                  <a:srgbClr val="3D516A"/>
                </a:solidFill>
                <a:latin typeface="字体视界-一风尚黑体" charset="0"/>
                <a:ea typeface="+mn-ea"/>
                <a:sym typeface="字体视界-一风尚黑体" charset="0"/>
              </a:endParaRPr>
            </a:p>
          </p:txBody>
        </p:sp>
        <p:sp>
          <p:nvSpPr>
            <p:cNvPr id="6148" name="文本框 6147" descr="文本框 4"/>
            <p:cNvSpPr txBox="1"/>
            <p:nvPr/>
          </p:nvSpPr>
          <p:spPr>
            <a:xfrm>
              <a:off x="703117" y="139593"/>
              <a:ext cx="3618878" cy="4616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45720" tIns="45720" rIns="45720" bIns="45720" anchor="t">
              <a:spAutoFit/>
            </a:bodyPr>
            <a:lstStyle/>
            <a:p>
              <a:r>
                <a:rPr lang="zh-CN" altLang="en-US" sz="2400" dirty="0">
                  <a:solidFill>
                    <a:srgbClr val="3D516A"/>
                  </a:solidFill>
                  <a:ea typeface="+mn-ea"/>
                </a:rPr>
                <a:t>项目介绍</a:t>
              </a:r>
              <a:r>
                <a:rPr lang="en-US" altLang="zh-CN" sz="2400" dirty="0">
                  <a:solidFill>
                    <a:srgbClr val="3D516A"/>
                  </a:solidFill>
                  <a:ea typeface="+mn-ea"/>
                </a:rPr>
                <a:t>&amp;</a:t>
              </a:r>
              <a:r>
                <a:rPr lang="zh-CN" altLang="en-US" sz="2400" dirty="0">
                  <a:solidFill>
                    <a:srgbClr val="3D516A"/>
                  </a:solidFill>
                  <a:ea typeface="+mn-ea"/>
                </a:rPr>
                <a:t>团队成员介绍</a:t>
              </a:r>
              <a:endParaRPr lang="zh-CN" altLang="en-US" sz="2400" baseline="0" dirty="0">
                <a:solidFill>
                  <a:srgbClr val="3D516A"/>
                </a:solidFill>
                <a:latin typeface="字体视界-一风尚黑体" charset="0"/>
                <a:ea typeface="+mn-ea"/>
                <a:sym typeface="字体视界-一风尚黑体" charset="0"/>
              </a:endParaRPr>
            </a:p>
          </p:txBody>
        </p:sp>
      </p:grpSp>
      <p:grpSp>
        <p:nvGrpSpPr>
          <p:cNvPr id="6150" name="组合 6149"/>
          <p:cNvGrpSpPr/>
          <p:nvPr/>
        </p:nvGrpSpPr>
        <p:grpSpPr>
          <a:xfrm>
            <a:off x="6623178" y="1777919"/>
            <a:ext cx="4007544" cy="461665"/>
            <a:chOff x="0" y="92350"/>
            <a:chExt cx="4006989" cy="461629"/>
          </a:xfrm>
        </p:grpSpPr>
        <p:sp>
          <p:nvSpPr>
            <p:cNvPr id="6151" name="椭圆 6150" descr="椭圆 8"/>
            <p:cNvSpPr/>
            <p:nvPr/>
          </p:nvSpPr>
          <p:spPr>
            <a:xfrm>
              <a:off x="0" y="139593"/>
              <a:ext cx="367145" cy="367145"/>
            </a:xfrm>
            <a:prstGeom prst="ellipse">
              <a:avLst/>
            </a:prstGeom>
            <a:solidFill>
              <a:srgbClr val="3D516A">
                <a:alpha val="100000"/>
              </a:srgbClr>
            </a:solidFill>
            <a:ln w="12700">
              <a:noFill/>
            </a:ln>
          </p:spPr>
          <p:txBody>
            <a:bodyPr vert="horz" wrap="square" lIns="45720" tIns="45720" rIns="45720" bIns="45720" anchor="ctr"/>
            <a:lstStyle/>
            <a:p>
              <a:pPr algn="ctr"/>
              <a:endParaRPr baseline="0">
                <a:solidFill>
                  <a:srgbClr val="3D516A"/>
                </a:solidFill>
                <a:latin typeface="字体视界-一风尚黑体" charset="0"/>
                <a:ea typeface="+mn-ea"/>
                <a:sym typeface="字体视界-一风尚黑体" charset="0"/>
              </a:endParaRPr>
            </a:p>
          </p:txBody>
        </p:sp>
        <p:sp>
          <p:nvSpPr>
            <p:cNvPr id="6152" name="文本框 6151" descr="文本框 9"/>
            <p:cNvSpPr txBox="1"/>
            <p:nvPr/>
          </p:nvSpPr>
          <p:spPr>
            <a:xfrm>
              <a:off x="703117" y="92350"/>
              <a:ext cx="3303872" cy="4616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45720" tIns="45720" rIns="45720" bIns="45720" anchor="t">
              <a:spAutoFit/>
            </a:bodyPr>
            <a:lstStyle/>
            <a:p>
              <a:r>
                <a:rPr lang="zh-CN" altLang="en-US" sz="2400" baseline="0" dirty="0">
                  <a:solidFill>
                    <a:srgbClr val="3D516A"/>
                  </a:solidFill>
                  <a:latin typeface="字体视界-一风尚黑体" charset="0"/>
                  <a:ea typeface="+mn-ea"/>
                  <a:sym typeface="字体视界-一风尚黑体" charset="0"/>
                </a:rPr>
                <a:t>技术选型</a:t>
              </a:r>
              <a:r>
                <a:rPr lang="en-US" altLang="zh-CN" sz="2400" baseline="0" dirty="0">
                  <a:solidFill>
                    <a:srgbClr val="3D516A"/>
                  </a:solidFill>
                  <a:latin typeface="字体视界-一风尚黑体" charset="0"/>
                  <a:ea typeface="+mn-ea"/>
                  <a:sym typeface="字体视界-一风尚黑体" charset="0"/>
                </a:rPr>
                <a:t>&amp;</a:t>
              </a:r>
              <a:r>
                <a:rPr lang="zh-CN" altLang="en-US" sz="2400" baseline="0" dirty="0">
                  <a:solidFill>
                    <a:srgbClr val="3D516A"/>
                  </a:solidFill>
                  <a:latin typeface="字体视界-一风尚黑体" charset="0"/>
                  <a:ea typeface="+mn-ea"/>
                  <a:sym typeface="字体视界-一风尚黑体" charset="0"/>
                </a:rPr>
                <a:t>版本管理</a:t>
              </a:r>
            </a:p>
          </p:txBody>
        </p:sp>
      </p:grpSp>
      <p:grpSp>
        <p:nvGrpSpPr>
          <p:cNvPr id="6154" name="组合 6153"/>
          <p:cNvGrpSpPr/>
          <p:nvPr/>
        </p:nvGrpSpPr>
        <p:grpSpPr>
          <a:xfrm>
            <a:off x="6623178" y="2572803"/>
            <a:ext cx="3287432" cy="461665"/>
            <a:chOff x="0" y="92350"/>
            <a:chExt cx="3286977" cy="461629"/>
          </a:xfrm>
        </p:grpSpPr>
        <p:sp>
          <p:nvSpPr>
            <p:cNvPr id="6155" name="椭圆 6154" descr="椭圆 12"/>
            <p:cNvSpPr/>
            <p:nvPr/>
          </p:nvSpPr>
          <p:spPr>
            <a:xfrm>
              <a:off x="0" y="139593"/>
              <a:ext cx="367145" cy="367145"/>
            </a:xfrm>
            <a:prstGeom prst="ellipse">
              <a:avLst/>
            </a:prstGeom>
            <a:solidFill>
              <a:srgbClr val="3D516A">
                <a:alpha val="100000"/>
              </a:srgbClr>
            </a:solidFill>
            <a:ln w="12700">
              <a:noFill/>
            </a:ln>
          </p:spPr>
          <p:txBody>
            <a:bodyPr vert="horz" wrap="square" lIns="45720" tIns="45720" rIns="45720" bIns="45720" anchor="ctr"/>
            <a:lstStyle/>
            <a:p>
              <a:pPr algn="ctr"/>
              <a:endParaRPr baseline="0">
                <a:solidFill>
                  <a:srgbClr val="3D516A"/>
                </a:solidFill>
                <a:latin typeface="字体视界-一风尚黑体" charset="0"/>
                <a:ea typeface="+mn-ea"/>
                <a:sym typeface="字体视界-一风尚黑体" charset="0"/>
              </a:endParaRPr>
            </a:p>
          </p:txBody>
        </p:sp>
        <p:sp>
          <p:nvSpPr>
            <p:cNvPr id="6156" name="文本框 6155" descr="文本框 13"/>
            <p:cNvSpPr txBox="1"/>
            <p:nvPr/>
          </p:nvSpPr>
          <p:spPr>
            <a:xfrm>
              <a:off x="703117" y="92350"/>
              <a:ext cx="2583860" cy="4616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45720" tIns="45720" rIns="45720" bIns="45720" anchor="t">
              <a:spAutoFit/>
            </a:bodyPr>
            <a:lstStyle/>
            <a:p>
              <a:r>
                <a:rPr lang="zh-CN" altLang="en-US" sz="2400" baseline="0" dirty="0">
                  <a:solidFill>
                    <a:srgbClr val="3D516A"/>
                  </a:solidFill>
                  <a:latin typeface="字体视界-一风尚黑体" charset="0"/>
                  <a:ea typeface="+mn-ea"/>
                  <a:sym typeface="字体视界-一风尚黑体" charset="0"/>
                </a:rPr>
                <a:t>项目搭建</a:t>
              </a:r>
            </a:p>
          </p:txBody>
        </p:sp>
      </p:grpSp>
      <p:grpSp>
        <p:nvGrpSpPr>
          <p:cNvPr id="6158" name="组合 6157"/>
          <p:cNvGrpSpPr/>
          <p:nvPr/>
        </p:nvGrpSpPr>
        <p:grpSpPr>
          <a:xfrm>
            <a:off x="6650893" y="4141803"/>
            <a:ext cx="3377446" cy="461665"/>
            <a:chOff x="0" y="93938"/>
            <a:chExt cx="3376978" cy="461629"/>
          </a:xfrm>
        </p:grpSpPr>
        <p:sp>
          <p:nvSpPr>
            <p:cNvPr id="6159" name="椭圆 6158" descr="椭圆 21"/>
            <p:cNvSpPr/>
            <p:nvPr/>
          </p:nvSpPr>
          <p:spPr>
            <a:xfrm>
              <a:off x="0" y="139593"/>
              <a:ext cx="367145" cy="367145"/>
            </a:xfrm>
            <a:prstGeom prst="ellipse">
              <a:avLst/>
            </a:prstGeom>
            <a:solidFill>
              <a:srgbClr val="3D516A">
                <a:alpha val="100000"/>
              </a:srgbClr>
            </a:solidFill>
            <a:ln w="12700">
              <a:noFill/>
            </a:ln>
          </p:spPr>
          <p:txBody>
            <a:bodyPr vert="horz" wrap="square" lIns="45720" tIns="45720" rIns="45720" bIns="45720" anchor="ctr"/>
            <a:lstStyle/>
            <a:p>
              <a:pPr algn="ctr"/>
              <a:endParaRPr baseline="0">
                <a:solidFill>
                  <a:srgbClr val="3D516A"/>
                </a:solidFill>
                <a:latin typeface="字体视界-一风尚黑体" charset="0"/>
                <a:ea typeface="+mn-ea"/>
                <a:sym typeface="字体视界-一风尚黑体" charset="0"/>
              </a:endParaRPr>
            </a:p>
          </p:txBody>
        </p:sp>
        <p:sp>
          <p:nvSpPr>
            <p:cNvPr id="6160" name="文本框 6159" descr="文本框 22"/>
            <p:cNvSpPr txBox="1"/>
            <p:nvPr/>
          </p:nvSpPr>
          <p:spPr>
            <a:xfrm>
              <a:off x="703117" y="93938"/>
              <a:ext cx="2673861" cy="4616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45720" tIns="45720" rIns="45720" bIns="45720" anchor="t">
              <a:spAutoFit/>
            </a:bodyPr>
            <a:lstStyle/>
            <a:p>
              <a:r>
                <a:rPr lang="zh-CN" altLang="en-US" sz="2400" baseline="0" dirty="0">
                  <a:solidFill>
                    <a:srgbClr val="3D516A"/>
                  </a:solidFill>
                  <a:latin typeface="字体视界-一风尚黑体" charset="0"/>
                  <a:ea typeface="+mn-ea"/>
                  <a:sym typeface="字体视界-一风尚黑体" charset="0"/>
                </a:rPr>
                <a:t>项目</a:t>
              </a:r>
              <a:r>
                <a:rPr lang="zh-CN" altLang="en-US" sz="2400" dirty="0">
                  <a:solidFill>
                    <a:srgbClr val="3D516A"/>
                  </a:solidFill>
                  <a:ea typeface="+mn-ea"/>
                </a:rPr>
                <a:t>实机</a:t>
              </a:r>
              <a:r>
                <a:rPr lang="zh-CN" altLang="en-US" sz="2400" baseline="0" dirty="0">
                  <a:solidFill>
                    <a:srgbClr val="3D516A"/>
                  </a:solidFill>
                  <a:latin typeface="字体视界-一风尚黑体" charset="0"/>
                  <a:ea typeface="+mn-ea"/>
                  <a:sym typeface="字体视界-一风尚黑体" charset="0"/>
                </a:rPr>
                <a:t>演示</a:t>
              </a:r>
            </a:p>
          </p:txBody>
        </p:sp>
      </p:grpSp>
      <p:sp>
        <p:nvSpPr>
          <p:cNvPr id="6162" name="文本框 6161" descr="文本框 24"/>
          <p:cNvSpPr txBox="1"/>
          <p:nvPr/>
        </p:nvSpPr>
        <p:spPr>
          <a:xfrm>
            <a:off x="4460875" y="2203450"/>
            <a:ext cx="874713" cy="263207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45720" tIns="45720" rIns="45720" bIns="45720" anchor="t">
            <a:spAutoFit/>
          </a:bodyPr>
          <a:lstStyle/>
          <a:p>
            <a:r>
              <a:rPr lang="zh-CN" altLang="en-US" sz="7200" baseline="0">
                <a:solidFill>
                  <a:srgbClr val="3D516A"/>
                </a:solidFill>
                <a:latin typeface="字体视界-一风尚黑体" charset="0"/>
                <a:ea typeface="+mn-ea"/>
                <a:sym typeface="字体视界-一风尚黑体" charset="0"/>
              </a:rPr>
              <a:t>目录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7DCB5B65-018F-8B3D-CD04-D930F1BF6A94}"/>
              </a:ext>
            </a:extLst>
          </p:cNvPr>
          <p:cNvGrpSpPr/>
          <p:nvPr/>
        </p:nvGrpSpPr>
        <p:grpSpPr>
          <a:xfrm>
            <a:off x="6650893" y="4903294"/>
            <a:ext cx="3377446" cy="461665"/>
            <a:chOff x="0" y="93938"/>
            <a:chExt cx="3376978" cy="461629"/>
          </a:xfrm>
        </p:grpSpPr>
        <p:sp>
          <p:nvSpPr>
            <p:cNvPr id="23" name="椭圆 22" descr="椭圆 21">
              <a:extLst>
                <a:ext uri="{FF2B5EF4-FFF2-40B4-BE49-F238E27FC236}">
                  <a16:creationId xmlns:a16="http://schemas.microsoft.com/office/drawing/2014/main" id="{25C63D10-96CE-791D-47E4-922C2E780D00}"/>
                </a:ext>
              </a:extLst>
            </p:cNvPr>
            <p:cNvSpPr/>
            <p:nvPr/>
          </p:nvSpPr>
          <p:spPr>
            <a:xfrm>
              <a:off x="0" y="139593"/>
              <a:ext cx="367145" cy="367145"/>
            </a:xfrm>
            <a:prstGeom prst="ellipse">
              <a:avLst/>
            </a:prstGeom>
            <a:solidFill>
              <a:srgbClr val="3D516A">
                <a:alpha val="100000"/>
              </a:srgbClr>
            </a:solidFill>
            <a:ln w="12700">
              <a:noFill/>
            </a:ln>
          </p:spPr>
          <p:txBody>
            <a:bodyPr vert="horz" wrap="square" lIns="45720" tIns="45720" rIns="45720" bIns="45720" anchor="ctr"/>
            <a:lstStyle/>
            <a:p>
              <a:pPr algn="ctr"/>
              <a:endParaRPr baseline="0">
                <a:solidFill>
                  <a:srgbClr val="3D516A"/>
                </a:solidFill>
                <a:latin typeface="字体视界-一风尚黑体" charset="0"/>
                <a:ea typeface="+mn-ea"/>
                <a:sym typeface="字体视界-一风尚黑体" charset="0"/>
              </a:endParaRPr>
            </a:p>
          </p:txBody>
        </p:sp>
        <p:sp>
          <p:nvSpPr>
            <p:cNvPr id="24" name="文本框 23" descr="文本框 22">
              <a:extLst>
                <a:ext uri="{FF2B5EF4-FFF2-40B4-BE49-F238E27FC236}">
                  <a16:creationId xmlns:a16="http://schemas.microsoft.com/office/drawing/2014/main" id="{3F606611-F820-08C1-72FD-AE7806B7E6C3}"/>
                </a:ext>
              </a:extLst>
            </p:cNvPr>
            <p:cNvSpPr txBox="1"/>
            <p:nvPr/>
          </p:nvSpPr>
          <p:spPr>
            <a:xfrm>
              <a:off x="703117" y="93938"/>
              <a:ext cx="2673861" cy="4616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45720" tIns="45720" rIns="45720" bIns="45720" anchor="t">
              <a:spAutoFit/>
            </a:bodyPr>
            <a:lstStyle/>
            <a:p>
              <a:r>
                <a:rPr lang="zh-CN" altLang="en-US" sz="2400" baseline="0" dirty="0">
                  <a:solidFill>
                    <a:srgbClr val="3D516A"/>
                  </a:solidFill>
                  <a:latin typeface="字体视界-一风尚黑体" charset="0"/>
                  <a:ea typeface="+mn-ea"/>
                  <a:sym typeface="字体视界-一风尚黑体" charset="0"/>
                </a:rPr>
                <a:t>总结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ED884D52-0E5A-1F9C-D411-C8C119E09808}"/>
              </a:ext>
            </a:extLst>
          </p:cNvPr>
          <p:cNvGrpSpPr/>
          <p:nvPr/>
        </p:nvGrpSpPr>
        <p:grpSpPr>
          <a:xfrm>
            <a:off x="6623178" y="3336097"/>
            <a:ext cx="3287431" cy="461665"/>
            <a:chOff x="0" y="92350"/>
            <a:chExt cx="3286976" cy="461629"/>
          </a:xfrm>
        </p:grpSpPr>
        <p:sp>
          <p:nvSpPr>
            <p:cNvPr id="20" name="椭圆 19" descr="椭圆 12">
              <a:extLst>
                <a:ext uri="{FF2B5EF4-FFF2-40B4-BE49-F238E27FC236}">
                  <a16:creationId xmlns:a16="http://schemas.microsoft.com/office/drawing/2014/main" id="{34FDFCFF-EF25-CF1C-C558-5BA91C784142}"/>
                </a:ext>
              </a:extLst>
            </p:cNvPr>
            <p:cNvSpPr/>
            <p:nvPr/>
          </p:nvSpPr>
          <p:spPr>
            <a:xfrm>
              <a:off x="0" y="139593"/>
              <a:ext cx="367145" cy="367145"/>
            </a:xfrm>
            <a:prstGeom prst="ellipse">
              <a:avLst/>
            </a:prstGeom>
            <a:solidFill>
              <a:srgbClr val="3D516A">
                <a:alpha val="100000"/>
              </a:srgbClr>
            </a:solidFill>
            <a:ln w="12700">
              <a:noFill/>
            </a:ln>
          </p:spPr>
          <p:txBody>
            <a:bodyPr vert="horz" wrap="square" lIns="45720" tIns="45720" rIns="45720" bIns="45720" anchor="ctr"/>
            <a:lstStyle/>
            <a:p>
              <a:pPr algn="ctr"/>
              <a:endParaRPr baseline="0">
                <a:solidFill>
                  <a:srgbClr val="3D516A"/>
                </a:solidFill>
                <a:latin typeface="字体视界-一风尚黑体" charset="0"/>
                <a:ea typeface="+mn-ea"/>
                <a:sym typeface="字体视界-一风尚黑体" charset="0"/>
              </a:endParaRPr>
            </a:p>
          </p:txBody>
        </p:sp>
        <p:sp>
          <p:nvSpPr>
            <p:cNvPr id="21" name="文本框 20" descr="文本框 13">
              <a:extLst>
                <a:ext uri="{FF2B5EF4-FFF2-40B4-BE49-F238E27FC236}">
                  <a16:creationId xmlns:a16="http://schemas.microsoft.com/office/drawing/2014/main" id="{E9F9AC33-8248-6EBA-5F8C-8F8C1DE0DA2E}"/>
                </a:ext>
              </a:extLst>
            </p:cNvPr>
            <p:cNvSpPr txBox="1"/>
            <p:nvPr/>
          </p:nvSpPr>
          <p:spPr>
            <a:xfrm>
              <a:off x="703116" y="92350"/>
              <a:ext cx="2583860" cy="4616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45720" tIns="45720" rIns="45720" bIns="45720" anchor="t">
              <a:spAutoFit/>
            </a:bodyPr>
            <a:lstStyle/>
            <a:p>
              <a:r>
                <a:rPr lang="zh-CN" altLang="en-US" sz="2400" dirty="0">
                  <a:solidFill>
                    <a:srgbClr val="3D516A"/>
                  </a:solidFill>
                  <a:ea typeface="+mn-ea"/>
                </a:rPr>
                <a:t>项目优化</a:t>
              </a:r>
              <a:endParaRPr lang="zh-CN" altLang="en-US" sz="2400" baseline="0" dirty="0">
                <a:solidFill>
                  <a:srgbClr val="3D516A"/>
                </a:solidFill>
                <a:latin typeface="字体视界-一风尚黑体" charset="0"/>
                <a:ea typeface="+mn-ea"/>
                <a:sym typeface="字体视界-一风尚黑体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4067864"/>
      </p:ext>
    </p:extLst>
  </p:cSld>
  <p:clrMapOvr>
    <a:masterClrMapping/>
  </p:clrMapOvr>
  <p:transition spd="slow" advClick="0" advTm="0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文本框 14336" descr="Text Box 3"/>
          <p:cNvSpPr txBox="1"/>
          <p:nvPr/>
        </p:nvSpPr>
        <p:spPr>
          <a:xfrm>
            <a:off x="239017" y="137090"/>
            <a:ext cx="2301430" cy="60529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r>
              <a:rPr lang="zh-CN" altLang="en-US" sz="3600" b="1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项目优化</a:t>
            </a:r>
          </a:p>
        </p:txBody>
      </p:sp>
      <p:sp>
        <p:nvSpPr>
          <p:cNvPr id="3" name="文本框 2" descr="Text Box 3">
            <a:extLst>
              <a:ext uri="{FF2B5EF4-FFF2-40B4-BE49-F238E27FC236}">
                <a16:creationId xmlns:a16="http://schemas.microsoft.com/office/drawing/2014/main" id="{63FF1EB8-2CBE-2C87-C936-2F87FBFCF7DF}"/>
              </a:ext>
            </a:extLst>
          </p:cNvPr>
          <p:cNvSpPr txBox="1"/>
          <p:nvPr/>
        </p:nvSpPr>
        <p:spPr>
          <a:xfrm>
            <a:off x="745782" y="2468256"/>
            <a:ext cx="10396618" cy="19214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线程池优化异步发送邮件</a:t>
            </a:r>
            <a:endParaRPr lang="en-US" altLang="zh-CN" sz="2800" dirty="0">
              <a:solidFill>
                <a:srgbClr val="DCDEE0"/>
              </a:solidFill>
              <a:ea typeface="+mn-ea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缓存菜品数据、缓存套餐数据</a:t>
            </a:r>
            <a:endParaRPr lang="en-US" altLang="zh-CN" sz="2800" dirty="0">
              <a:solidFill>
                <a:srgbClr val="DCDEE0"/>
              </a:solidFill>
              <a:ea typeface="+mn-ea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zh-CN" sz="2800" baseline="0" dirty="0" err="1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Mysql</a:t>
            </a:r>
            <a:r>
              <a:rPr lang="zh-CN" altLang="en-US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主从复制，读写分离</a:t>
            </a:r>
            <a:endParaRPr lang="en-US" altLang="zh-CN" sz="2800" baseline="0" dirty="0">
              <a:solidFill>
                <a:srgbClr val="DCDEE0"/>
              </a:solidFill>
              <a:latin typeface="字体视界-一风尚黑体" charset="0"/>
              <a:ea typeface="+mn-ea"/>
              <a:sym typeface="字体视界-一风尚黑体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EF28098-6616-DD6B-7324-F56A0BDC4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219" y="1328399"/>
            <a:ext cx="5064781" cy="420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85754"/>
      </p:ext>
    </p:extLst>
  </p:cSld>
  <p:clrMapOvr>
    <a:masterClrMapping/>
  </p:clrMapOvr>
  <p:transition spd="slow" advClick="0" advTm="0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文本框 14336" descr="Text Box 3"/>
          <p:cNvSpPr txBox="1"/>
          <p:nvPr/>
        </p:nvSpPr>
        <p:spPr>
          <a:xfrm>
            <a:off x="239017" y="137090"/>
            <a:ext cx="7612256" cy="60529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r>
              <a:rPr lang="zh-CN" altLang="en-US" sz="3600" b="1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项目优化 </a:t>
            </a:r>
            <a:r>
              <a:rPr lang="en-US" altLang="zh-CN" sz="3600" b="1" dirty="0">
                <a:solidFill>
                  <a:srgbClr val="DCDEE0"/>
                </a:solidFill>
                <a:ea typeface="+mn-ea"/>
              </a:rPr>
              <a:t>1. </a:t>
            </a:r>
            <a:r>
              <a:rPr lang="zh-CN" altLang="en-US" sz="3600" b="1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线程池优化异步发送邮件</a:t>
            </a:r>
          </a:p>
        </p:txBody>
      </p:sp>
      <p:sp>
        <p:nvSpPr>
          <p:cNvPr id="3" name="文本框 2" descr="Text Box 3">
            <a:extLst>
              <a:ext uri="{FF2B5EF4-FFF2-40B4-BE49-F238E27FC236}">
                <a16:creationId xmlns:a16="http://schemas.microsoft.com/office/drawing/2014/main" id="{63FF1EB8-2CBE-2C87-C936-2F87FBFCF7DF}"/>
              </a:ext>
            </a:extLst>
          </p:cNvPr>
          <p:cNvSpPr txBox="1"/>
          <p:nvPr/>
        </p:nvSpPr>
        <p:spPr>
          <a:xfrm>
            <a:off x="239017" y="737288"/>
            <a:ext cx="10396618" cy="127515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邮件发送验证码时间太长，用线程池异步发送来减低单次返回登录信息的时间。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C0448DF-1A5B-96ED-B1EE-F30A8E735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767" y="2012445"/>
            <a:ext cx="7096465" cy="483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104024"/>
      </p:ext>
    </p:extLst>
  </p:cSld>
  <p:clrMapOvr>
    <a:masterClrMapping/>
  </p:clrMapOvr>
  <p:transition spd="slow" advClick="0" advTm="0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文本框 14336" descr="Text Box 3"/>
          <p:cNvSpPr txBox="1"/>
          <p:nvPr/>
        </p:nvSpPr>
        <p:spPr>
          <a:xfrm>
            <a:off x="239016" y="137090"/>
            <a:ext cx="11617879" cy="60529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r>
              <a:rPr lang="zh-CN" altLang="en-US" sz="3600" b="1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项目优化 </a:t>
            </a:r>
            <a:r>
              <a:rPr lang="en-US" altLang="zh-CN" sz="3600" b="1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2. </a:t>
            </a:r>
            <a:r>
              <a:rPr lang="zh-CN" altLang="en-US" sz="3600" b="1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缓存菜品数据、缓存套餐数据</a:t>
            </a:r>
          </a:p>
        </p:txBody>
      </p:sp>
      <p:sp>
        <p:nvSpPr>
          <p:cNvPr id="3" name="文本框 2" descr="Text Box 3">
            <a:extLst>
              <a:ext uri="{FF2B5EF4-FFF2-40B4-BE49-F238E27FC236}">
                <a16:creationId xmlns:a16="http://schemas.microsoft.com/office/drawing/2014/main" id="{63FF1EB8-2CBE-2C87-C936-2F87FBFCF7DF}"/>
              </a:ext>
            </a:extLst>
          </p:cNvPr>
          <p:cNvSpPr txBox="1"/>
          <p:nvPr/>
        </p:nvSpPr>
        <p:spPr>
          <a:xfrm>
            <a:off x="849646" y="1497766"/>
            <a:ext cx="10396618" cy="386246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DCDEE0"/>
                </a:solidFill>
                <a:ea typeface="+mn-ea"/>
              </a:rPr>
              <a:t>在高并发的情况下，频繁查询数据库会导致系统性能下降，服务端响应时间增长。需要对服务端</a:t>
            </a:r>
            <a:r>
              <a:rPr lang="en-US" altLang="zh-CN" sz="2800" dirty="0" err="1">
                <a:solidFill>
                  <a:srgbClr val="DCDEE0"/>
                </a:solidFill>
                <a:ea typeface="+mn-ea"/>
              </a:rPr>
              <a:t>DishController</a:t>
            </a:r>
            <a:r>
              <a:rPr lang="zh-CN" altLang="en-US" sz="2800" dirty="0">
                <a:solidFill>
                  <a:srgbClr val="DCDEE0"/>
                </a:solidFill>
                <a:ea typeface="+mn-ea"/>
              </a:rPr>
              <a:t>和</a:t>
            </a:r>
            <a:r>
              <a:rPr lang="en-US" altLang="zh-CN" sz="2800" dirty="0" err="1">
                <a:solidFill>
                  <a:srgbClr val="DCDEE0"/>
                </a:solidFill>
                <a:ea typeface="+mn-ea"/>
              </a:rPr>
              <a:t>setMeal</a:t>
            </a:r>
            <a:r>
              <a:rPr lang="zh-CN" altLang="en-US" sz="2800" dirty="0">
                <a:solidFill>
                  <a:srgbClr val="DCDEE0"/>
                </a:solidFill>
                <a:ea typeface="+mn-ea"/>
              </a:rPr>
              <a:t>的</a:t>
            </a:r>
            <a:r>
              <a:rPr lang="en-US" altLang="zh-CN" sz="2800" dirty="0">
                <a:solidFill>
                  <a:srgbClr val="DCDEE0"/>
                </a:solidFill>
                <a:ea typeface="+mn-ea"/>
              </a:rPr>
              <a:t>list</a:t>
            </a:r>
            <a:r>
              <a:rPr lang="zh-CN" altLang="en-US" sz="2800" dirty="0">
                <a:solidFill>
                  <a:srgbClr val="DCDEE0"/>
                </a:solidFill>
                <a:ea typeface="+mn-ea"/>
              </a:rPr>
              <a:t>方法进行缓存优化，提高系统的性能。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DCDEE0"/>
                </a:solidFill>
                <a:ea typeface="+mn-ea"/>
              </a:rPr>
              <a:t>具体的实现思路如下：</a:t>
            </a:r>
            <a:endParaRPr lang="en-US" altLang="zh-CN" sz="2800" dirty="0">
              <a:solidFill>
                <a:srgbClr val="DCDEE0"/>
              </a:solidFill>
              <a:ea typeface="+mn-ea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2800" dirty="0">
                <a:solidFill>
                  <a:srgbClr val="DCDEE0"/>
                </a:solidFill>
                <a:ea typeface="+mn-ea"/>
              </a:rPr>
              <a:t>改造</a:t>
            </a:r>
            <a:r>
              <a:rPr lang="en-US" altLang="zh-CN" sz="2800" dirty="0" err="1">
                <a:solidFill>
                  <a:srgbClr val="DCDEE0"/>
                </a:solidFill>
                <a:ea typeface="+mn-ea"/>
              </a:rPr>
              <a:t>DishController</a:t>
            </a:r>
            <a:r>
              <a:rPr lang="zh-CN" altLang="en-US" sz="2800" dirty="0">
                <a:solidFill>
                  <a:srgbClr val="DCDEE0"/>
                </a:solidFill>
                <a:ea typeface="+mn-ea"/>
              </a:rPr>
              <a:t>和</a:t>
            </a:r>
            <a:r>
              <a:rPr lang="en-US" altLang="zh-CN" sz="2800" dirty="0" err="1">
                <a:solidFill>
                  <a:srgbClr val="DCDEE0"/>
                </a:solidFill>
                <a:ea typeface="+mn-ea"/>
              </a:rPr>
              <a:t>setMeal</a:t>
            </a:r>
            <a:r>
              <a:rPr lang="zh-CN" altLang="en-US" sz="2800" dirty="0">
                <a:solidFill>
                  <a:srgbClr val="DCDEE0"/>
                </a:solidFill>
                <a:ea typeface="+mn-ea"/>
              </a:rPr>
              <a:t>的</a:t>
            </a:r>
            <a:r>
              <a:rPr lang="en-US" altLang="zh-CN" sz="2800" dirty="0">
                <a:solidFill>
                  <a:srgbClr val="DCDEE0"/>
                </a:solidFill>
                <a:ea typeface="+mn-ea"/>
              </a:rPr>
              <a:t>list</a:t>
            </a:r>
            <a:r>
              <a:rPr lang="zh-CN" altLang="en-US" sz="2800" dirty="0">
                <a:solidFill>
                  <a:srgbClr val="DCDEE0"/>
                </a:solidFill>
                <a:ea typeface="+mn-ea"/>
              </a:rPr>
              <a:t>方法</a:t>
            </a:r>
            <a:endParaRPr lang="en-US" altLang="zh-CN" sz="2800" dirty="0">
              <a:solidFill>
                <a:srgbClr val="DCDEE0"/>
              </a:solidFill>
              <a:ea typeface="+mn-ea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2800" dirty="0">
                <a:solidFill>
                  <a:srgbClr val="DCDEE0"/>
                </a:solidFill>
                <a:ea typeface="+mn-ea"/>
              </a:rPr>
              <a:t>注意保证数据库中的数据和缓存中的数据一致</a:t>
            </a:r>
            <a:endParaRPr lang="en-US" altLang="zh-CN" sz="2800" dirty="0">
              <a:solidFill>
                <a:srgbClr val="DCDEE0"/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35222961"/>
      </p:ext>
    </p:extLst>
  </p:cSld>
  <p:clrMapOvr>
    <a:masterClrMapping/>
  </p:clrMapOvr>
  <p:transition spd="slow" advClick="0" advTm="0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文本框 14336" descr="Text Box 3"/>
          <p:cNvSpPr txBox="1"/>
          <p:nvPr/>
        </p:nvSpPr>
        <p:spPr>
          <a:xfrm>
            <a:off x="239017" y="137090"/>
            <a:ext cx="10396618" cy="60529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r>
              <a:rPr lang="zh-CN" altLang="en-US" sz="3600" b="1" dirty="0">
                <a:solidFill>
                  <a:srgbClr val="DCDEE0"/>
                </a:solidFill>
                <a:ea typeface="+mn-ea"/>
              </a:rPr>
              <a:t>项目优化 </a:t>
            </a:r>
            <a:r>
              <a:rPr lang="en-US" altLang="zh-CN" sz="3600" b="1" dirty="0">
                <a:solidFill>
                  <a:srgbClr val="DCDEE0"/>
                </a:solidFill>
                <a:ea typeface="+mn-ea"/>
              </a:rPr>
              <a:t>3.</a:t>
            </a:r>
            <a:r>
              <a:rPr lang="zh-CN" altLang="en-US" sz="3600" b="1" dirty="0">
                <a:solidFill>
                  <a:srgbClr val="DCDEE0"/>
                </a:solidFill>
                <a:ea typeface="+mn-ea"/>
              </a:rPr>
              <a:t> </a:t>
            </a:r>
            <a:r>
              <a:rPr lang="en-US" altLang="zh-CN" sz="3600" b="1" baseline="0" dirty="0" err="1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Mysql</a:t>
            </a:r>
            <a:r>
              <a:rPr lang="zh-CN" altLang="en-US" sz="3600" b="1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主从复制、读写分离</a:t>
            </a:r>
          </a:p>
        </p:txBody>
      </p:sp>
      <p:sp>
        <p:nvSpPr>
          <p:cNvPr id="3" name="文本框 2" descr="Text Box 3">
            <a:extLst>
              <a:ext uri="{FF2B5EF4-FFF2-40B4-BE49-F238E27FC236}">
                <a16:creationId xmlns:a16="http://schemas.microsoft.com/office/drawing/2014/main" id="{63FF1EB8-2CBE-2C87-C936-2F87FBFCF7DF}"/>
              </a:ext>
            </a:extLst>
          </p:cNvPr>
          <p:cNvSpPr txBox="1"/>
          <p:nvPr/>
        </p:nvSpPr>
        <p:spPr>
          <a:xfrm>
            <a:off x="239017" y="1043629"/>
            <a:ext cx="11952983" cy="5153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1.</a:t>
            </a:r>
            <a:r>
              <a:rPr lang="zh-CN" altLang="en-US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主从复制是</a:t>
            </a:r>
            <a:r>
              <a:rPr lang="en-US" altLang="zh-CN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MySQL</a:t>
            </a:r>
            <a:r>
              <a:rPr lang="zh-CN" altLang="en-US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本身自带的一个功能，不需要额外的第三方软件就可以实现</a:t>
            </a:r>
            <a:endParaRPr lang="en-US" altLang="zh-CN" sz="2800" baseline="0" dirty="0">
              <a:solidFill>
                <a:srgbClr val="DCDEE0"/>
              </a:solidFill>
              <a:latin typeface="字体视界-一风尚黑体" charset="0"/>
              <a:ea typeface="+mn-ea"/>
              <a:sym typeface="字体视界-一风尚黑体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2.</a:t>
            </a:r>
            <a:r>
              <a:rPr lang="zh-CN" altLang="en-US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由此带来的好处：</a:t>
            </a:r>
          </a:p>
          <a:p>
            <a:pPr lvl="1">
              <a:lnSpc>
                <a:spcPct val="150000"/>
              </a:lnSpc>
            </a:pPr>
            <a:r>
              <a:rPr lang="zh-CN" altLang="en-US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数据更安全：做了数据冗余，不会因为单台服务器的宕机而丢失数据</a:t>
            </a:r>
          </a:p>
          <a:p>
            <a:pPr lvl="1">
              <a:lnSpc>
                <a:spcPct val="150000"/>
              </a:lnSpc>
            </a:pPr>
            <a:r>
              <a:rPr lang="zh-CN" altLang="en-US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性能大大提升：一主多从，不同用户从不同数据库读取，性能提升</a:t>
            </a:r>
          </a:p>
          <a:p>
            <a:pPr lvl="1">
              <a:lnSpc>
                <a:spcPct val="150000"/>
              </a:lnSpc>
            </a:pPr>
            <a:r>
              <a:rPr lang="zh-CN" altLang="en-US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扩展性更优：流量增大时，可以方便的增加从服务器，不影响系统使用</a:t>
            </a:r>
          </a:p>
          <a:p>
            <a:pPr lvl="1">
              <a:lnSpc>
                <a:spcPct val="150000"/>
              </a:lnSpc>
            </a:pPr>
            <a:r>
              <a:rPr lang="zh-CN" altLang="en-US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负载均衡：一主多从相当于分担了主机任务，做了负载均衡</a:t>
            </a:r>
          </a:p>
          <a:p>
            <a:pPr>
              <a:lnSpc>
                <a:spcPct val="150000"/>
              </a:lnSpc>
            </a:pPr>
            <a:r>
              <a:rPr lang="en-US" altLang="zh-CN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3.</a:t>
            </a:r>
            <a:r>
              <a:rPr lang="zh-CN" altLang="en-US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基于主从复制可以实现读写分离：读写分离，使数据库能支撑更大的并发</a:t>
            </a:r>
          </a:p>
        </p:txBody>
      </p:sp>
    </p:spTree>
    <p:extLst>
      <p:ext uri="{BB962C8B-B14F-4D97-AF65-F5344CB8AC3E}">
        <p14:creationId xmlns:p14="http://schemas.microsoft.com/office/powerpoint/2010/main" val="3046658569"/>
      </p:ext>
    </p:extLst>
  </p:cSld>
  <p:clrMapOvr>
    <a:masterClrMapping/>
  </p:clrMapOvr>
  <p:transition spd="slow" advClick="0" advTm="0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图片 25600" descr="图片 1"/>
          <p:cNvPicPr>
            <a:picLocks noChangeAspect="1"/>
          </p:cNvPicPr>
          <p:nvPr/>
        </p:nvPicPr>
        <p:blipFill>
          <a:blip r:embed="rId2"/>
          <a:srcRect l="12270" t="10602" r="11623" b="13811"/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25602" name="文本框 25601" descr="TextBox 4"/>
          <p:cNvSpPr txBox="1"/>
          <p:nvPr/>
        </p:nvSpPr>
        <p:spPr>
          <a:xfrm>
            <a:off x="4235449" y="2479201"/>
            <a:ext cx="3617913" cy="101566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algn="ctr"/>
            <a:r>
              <a:rPr lang="zh-CN" altLang="en-US" sz="6600" baseline="0" dirty="0">
                <a:solidFill>
                  <a:srgbClr val="FFFFFF"/>
                </a:solidFill>
                <a:latin typeface="字体视界-一风尚黑体" charset="0"/>
                <a:ea typeface="+mn-ea"/>
                <a:sym typeface="字体视界-一风尚黑体" charset="0"/>
              </a:rPr>
              <a:t>第五节</a:t>
            </a:r>
          </a:p>
        </p:txBody>
      </p:sp>
      <p:sp>
        <p:nvSpPr>
          <p:cNvPr id="25603" name="文本框 25602" descr="TextBox 4"/>
          <p:cNvSpPr txBox="1"/>
          <p:nvPr/>
        </p:nvSpPr>
        <p:spPr>
          <a:xfrm>
            <a:off x="3443287" y="3519014"/>
            <a:ext cx="5305425" cy="73866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algn="ctr"/>
            <a:r>
              <a:rPr lang="zh-CN" altLang="en-US" sz="4800" baseline="0" dirty="0">
                <a:solidFill>
                  <a:srgbClr val="FFFFFF"/>
                </a:solidFill>
                <a:latin typeface="字体视界-一风尚黑体" charset="0"/>
                <a:ea typeface="+mn-ea"/>
                <a:sym typeface="字体视界-一风尚黑体" charset="0"/>
              </a:rPr>
              <a:t>项目实际演示</a:t>
            </a:r>
          </a:p>
        </p:txBody>
      </p:sp>
      <p:sp>
        <p:nvSpPr>
          <p:cNvPr id="25605" name="矩形 25604" descr="矩形 5"/>
          <p:cNvSpPr/>
          <p:nvPr/>
        </p:nvSpPr>
        <p:spPr>
          <a:xfrm>
            <a:off x="0" y="-133350"/>
            <a:ext cx="12192000" cy="6991350"/>
          </a:xfrm>
          <a:prstGeom prst="rect">
            <a:avLst/>
          </a:prstGeom>
          <a:noFill/>
          <a:ln w="174625" cap="flat" cmpd="sng">
            <a:solidFill>
              <a:srgbClr val="FFFFFF">
                <a:alpha val="10000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square" lIns="45720" tIns="45720" rIns="45720" bIns="45720" anchor="ctr"/>
          <a:lstStyle/>
          <a:p>
            <a:pPr algn="ctr"/>
            <a:endParaRPr baseline="0">
              <a:solidFill>
                <a:srgbClr val="FFFFFF"/>
              </a:solidFill>
              <a:latin typeface="字体视界-一风尚黑体" charset="0"/>
              <a:ea typeface="+mn-ea"/>
              <a:sym typeface="字体视界-一风尚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717897"/>
      </p:ext>
    </p:extLst>
  </p:cSld>
  <p:clrMapOvr>
    <a:masterClrMapping/>
  </p:clrMapOvr>
  <p:transition spd="slow" advClick="0" advTm="0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图片 25600" descr="图片 1"/>
          <p:cNvPicPr>
            <a:picLocks noChangeAspect="1"/>
          </p:cNvPicPr>
          <p:nvPr/>
        </p:nvPicPr>
        <p:blipFill>
          <a:blip r:embed="rId2"/>
          <a:srcRect l="12270" t="10602" r="11623" b="13811"/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25602" name="文本框 25601" descr="TextBox 4"/>
          <p:cNvSpPr txBox="1"/>
          <p:nvPr/>
        </p:nvSpPr>
        <p:spPr>
          <a:xfrm>
            <a:off x="4235449" y="2479201"/>
            <a:ext cx="3617913" cy="101566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algn="ctr"/>
            <a:r>
              <a:rPr lang="zh-CN" altLang="en-US" sz="6600" baseline="0" dirty="0">
                <a:solidFill>
                  <a:srgbClr val="FFFFFF"/>
                </a:solidFill>
                <a:latin typeface="字体视界-一风尚黑体" charset="0"/>
                <a:ea typeface="+mn-ea"/>
                <a:sym typeface="字体视界-一风尚黑体" charset="0"/>
              </a:rPr>
              <a:t>第六节</a:t>
            </a:r>
          </a:p>
        </p:txBody>
      </p:sp>
      <p:sp>
        <p:nvSpPr>
          <p:cNvPr id="25603" name="文本框 25602" descr="TextBox 4"/>
          <p:cNvSpPr txBox="1"/>
          <p:nvPr/>
        </p:nvSpPr>
        <p:spPr>
          <a:xfrm>
            <a:off x="3443287" y="3519014"/>
            <a:ext cx="5305425" cy="73866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algn="ctr"/>
            <a:r>
              <a:rPr lang="zh-CN" altLang="en-US" sz="4800" baseline="0" dirty="0">
                <a:solidFill>
                  <a:srgbClr val="FFFFFF"/>
                </a:solidFill>
                <a:latin typeface="字体视界-一风尚黑体" charset="0"/>
                <a:ea typeface="+mn-ea"/>
                <a:sym typeface="字体视界-一风尚黑体" charset="0"/>
              </a:rPr>
              <a:t>总结</a:t>
            </a:r>
          </a:p>
        </p:txBody>
      </p:sp>
      <p:sp>
        <p:nvSpPr>
          <p:cNvPr id="25605" name="矩形 25604" descr="矩形 5"/>
          <p:cNvSpPr/>
          <p:nvPr/>
        </p:nvSpPr>
        <p:spPr>
          <a:xfrm>
            <a:off x="0" y="-133350"/>
            <a:ext cx="12192000" cy="6991350"/>
          </a:xfrm>
          <a:prstGeom prst="rect">
            <a:avLst/>
          </a:prstGeom>
          <a:noFill/>
          <a:ln w="174625" cap="flat" cmpd="sng">
            <a:solidFill>
              <a:srgbClr val="FFFFFF">
                <a:alpha val="10000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square" lIns="45720" tIns="45720" rIns="45720" bIns="45720" anchor="ctr"/>
          <a:lstStyle/>
          <a:p>
            <a:pPr algn="ctr"/>
            <a:endParaRPr baseline="0">
              <a:solidFill>
                <a:srgbClr val="FFFFFF"/>
              </a:solidFill>
              <a:latin typeface="字体视界-一风尚黑体" charset="0"/>
              <a:ea typeface="+mn-ea"/>
              <a:sym typeface="字体视界-一风尚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242546"/>
      </p:ext>
    </p:extLst>
  </p:cSld>
  <p:clrMapOvr>
    <a:masterClrMapping/>
  </p:clrMapOvr>
  <p:transition spd="slow" advClick="0" advTm="0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文本框 14336" descr="Text Box 3"/>
          <p:cNvSpPr txBox="1"/>
          <p:nvPr/>
        </p:nvSpPr>
        <p:spPr>
          <a:xfrm>
            <a:off x="239017" y="137090"/>
            <a:ext cx="2301430" cy="60529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r>
              <a:rPr lang="zh-CN" altLang="en-US" sz="3600" b="1" dirty="0">
                <a:solidFill>
                  <a:srgbClr val="DCDEE0"/>
                </a:solidFill>
                <a:ea typeface="+mn-ea"/>
              </a:rPr>
              <a:t>总结</a:t>
            </a:r>
            <a:endParaRPr lang="zh-CN" altLang="en-US" sz="3600" b="1" baseline="0" dirty="0">
              <a:solidFill>
                <a:srgbClr val="DCDEE0"/>
              </a:solidFill>
              <a:latin typeface="字体视界-一风尚黑体" charset="0"/>
              <a:ea typeface="+mn-ea"/>
              <a:sym typeface="字体视界-一风尚黑体" charset="0"/>
            </a:endParaRPr>
          </a:p>
        </p:txBody>
      </p:sp>
      <p:sp>
        <p:nvSpPr>
          <p:cNvPr id="3" name="文本框 2" descr="Text Box 3">
            <a:extLst>
              <a:ext uri="{FF2B5EF4-FFF2-40B4-BE49-F238E27FC236}">
                <a16:creationId xmlns:a16="http://schemas.microsoft.com/office/drawing/2014/main" id="{390462B1-7E45-433F-54CA-6E0B3DC16284}"/>
              </a:ext>
            </a:extLst>
          </p:cNvPr>
          <p:cNvSpPr txBox="1"/>
          <p:nvPr/>
        </p:nvSpPr>
        <p:spPr>
          <a:xfrm>
            <a:off x="380110" y="2600984"/>
            <a:ext cx="11431779" cy="165603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DCDEE0"/>
                </a:solidFill>
                <a:ea typeface="+mn-ea"/>
              </a:rPr>
              <a:t>在本次毕业实训过程中，食为天（</a:t>
            </a:r>
            <a:r>
              <a:rPr lang="en-US" altLang="zh-CN" sz="2400" dirty="0">
                <a:solidFill>
                  <a:srgbClr val="DCDEE0"/>
                </a:solidFill>
                <a:ea typeface="+mn-ea"/>
              </a:rPr>
              <a:t>SWT</a:t>
            </a:r>
            <a:r>
              <a:rPr lang="zh-CN" altLang="en-US" sz="2400" dirty="0">
                <a:solidFill>
                  <a:srgbClr val="DCDEE0"/>
                </a:solidFill>
                <a:ea typeface="+mn-ea"/>
              </a:rPr>
              <a:t>）外卖平台团队共</a:t>
            </a:r>
            <a:r>
              <a:rPr lang="en-US" altLang="zh-CN" sz="2400" dirty="0">
                <a:solidFill>
                  <a:srgbClr val="DCDEE0"/>
                </a:solidFill>
                <a:ea typeface="+mn-ea"/>
              </a:rPr>
              <a:t>6</a:t>
            </a:r>
            <a:r>
              <a:rPr lang="zh-CN" altLang="en-US" sz="2400" dirty="0">
                <a:solidFill>
                  <a:srgbClr val="DCDEE0"/>
                </a:solidFill>
                <a:ea typeface="+mn-ea"/>
              </a:rPr>
              <a:t>人，经过短短半个月完成项目开发，在时间紧迫，人力资源匮乏的条件下完成了本次实训任务。</a:t>
            </a: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rgbClr val="DCDEE0"/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7245712"/>
      </p:ext>
    </p:extLst>
  </p:cSld>
  <p:clrMapOvr>
    <a:masterClrMapping/>
  </p:clrMapOvr>
  <p:transition spd="slow" advClick="0" advTm="0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1" name="图片 30720" descr="图片 3"/>
          <p:cNvPicPr>
            <a:picLocks noChangeAspect="1"/>
          </p:cNvPicPr>
          <p:nvPr/>
        </p:nvPicPr>
        <p:blipFill>
          <a:blip r:embed="rId2"/>
          <a:srcRect l="15070" t="14888" r="14053" b="13350"/>
          <a:stretch>
            <a:fillRect/>
          </a:stretch>
        </p:blipFill>
        <p:spPr>
          <a:xfrm>
            <a:off x="0" y="-133350"/>
            <a:ext cx="12192000" cy="6989763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30722" name="文本框 30721" descr="文本框 32"/>
          <p:cNvSpPr txBox="1"/>
          <p:nvPr/>
        </p:nvSpPr>
        <p:spPr>
          <a:xfrm>
            <a:off x="2576513" y="1943100"/>
            <a:ext cx="7037387" cy="33482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43871" tIns="43871" rIns="43871" bIns="43871" anchor="t">
            <a:spAutoFit/>
          </a:bodyPr>
          <a:lstStyle/>
          <a:p>
            <a:pPr algn="ctr"/>
            <a:r>
              <a:rPr lang="en-US" altLang="zh-CN" sz="1600" baseline="0" dirty="0">
                <a:solidFill>
                  <a:srgbClr val="FFFFFF"/>
                </a:solidFill>
                <a:latin typeface="字体视界-一风尚黑体" charset="0"/>
                <a:ea typeface="+mn-ea"/>
                <a:sym typeface="字体视界-一风尚黑体" charset="0"/>
              </a:rPr>
              <a:t>2022.07.04</a:t>
            </a:r>
          </a:p>
        </p:txBody>
      </p:sp>
      <p:sp>
        <p:nvSpPr>
          <p:cNvPr id="30726" name="文本框 30725" descr="文本框 5"/>
          <p:cNvSpPr txBox="1"/>
          <p:nvPr/>
        </p:nvSpPr>
        <p:spPr>
          <a:xfrm>
            <a:off x="3736149" y="2519213"/>
            <a:ext cx="4637153" cy="1531944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60953" tIns="60953" rIns="60953" bIns="60953" anchor="t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8800" baseline="0" dirty="0">
                <a:solidFill>
                  <a:srgbClr val="FFFFFF"/>
                </a:solidFill>
                <a:latin typeface="字体视界-一风尚黑体" charset="0"/>
                <a:ea typeface="+mn-ea"/>
                <a:sym typeface="字体视界-一风尚黑体" charset="0"/>
              </a:rPr>
              <a:t>谢谢</a:t>
            </a:r>
            <a:r>
              <a:rPr lang="zh-CN" altLang="en-US" sz="8800" dirty="0">
                <a:solidFill>
                  <a:srgbClr val="FFFFFF"/>
                </a:solidFill>
                <a:ea typeface="+mn-ea"/>
              </a:rPr>
              <a:t>观看</a:t>
            </a:r>
            <a:endParaRPr lang="zh-CN" altLang="en-US" sz="8800" baseline="0" dirty="0">
              <a:solidFill>
                <a:srgbClr val="FFFFFF"/>
              </a:solidFill>
              <a:latin typeface="字体视界-一风尚黑体" charset="0"/>
              <a:ea typeface="+mn-ea"/>
              <a:sym typeface="字体视界-一风尚黑体" charset="0"/>
            </a:endParaRPr>
          </a:p>
        </p:txBody>
      </p:sp>
      <p:sp>
        <p:nvSpPr>
          <p:cNvPr id="30727" name="文本框 30726" descr="文本框 32"/>
          <p:cNvSpPr txBox="1"/>
          <p:nvPr/>
        </p:nvSpPr>
        <p:spPr>
          <a:xfrm>
            <a:off x="2555875" y="4141788"/>
            <a:ext cx="7037388" cy="33482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43871" tIns="43871" rIns="43871" bIns="43871" anchor="t">
            <a:spAutoFit/>
          </a:bodyPr>
          <a:lstStyle/>
          <a:p>
            <a:pPr algn="ctr"/>
            <a:r>
              <a:rPr lang="en-US" altLang="zh-CN" sz="1600" baseline="0" dirty="0">
                <a:solidFill>
                  <a:srgbClr val="FFFFFF"/>
                </a:solidFill>
                <a:latin typeface="字体视界-一风尚黑体" charset="0"/>
                <a:ea typeface="+mn-ea"/>
                <a:sym typeface="字体视界-一风尚黑体" charset="0"/>
              </a:rPr>
              <a:t>SWT</a:t>
            </a:r>
          </a:p>
        </p:txBody>
      </p:sp>
      <p:grpSp>
        <p:nvGrpSpPr>
          <p:cNvPr id="30728" name="组合 30727"/>
          <p:cNvGrpSpPr/>
          <p:nvPr/>
        </p:nvGrpSpPr>
        <p:grpSpPr>
          <a:xfrm>
            <a:off x="2571750" y="4324350"/>
            <a:ext cx="7005638" cy="0"/>
            <a:chOff x="0" y="0"/>
            <a:chExt cx="7006474" cy="0"/>
          </a:xfrm>
        </p:grpSpPr>
        <p:sp>
          <p:nvSpPr>
            <p:cNvPr id="30729" name="直接连接符 30728" descr="直接连接符 11"/>
            <p:cNvSpPr/>
            <p:nvPr/>
          </p:nvSpPr>
          <p:spPr>
            <a:xfrm>
              <a:off x="5746802" y="0"/>
              <a:ext cx="1259672" cy="0"/>
            </a:xfrm>
            <a:prstGeom prst="line">
              <a:avLst/>
            </a:prstGeom>
            <a:ln w="12700" cap="flat" cmpd="sng">
              <a:solidFill>
                <a:srgbClr val="FFFF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45720" tIns="45720" rIns="45720" bIns="45720" anchor="t"/>
            <a:lstStyle/>
            <a:p>
              <a:endParaRPr baseline="0">
                <a:latin typeface="字体视界-一风尚黑体" charset="0"/>
                <a:ea typeface="+mn-ea"/>
                <a:sym typeface="字体视界-一风尚黑体" charset="0"/>
              </a:endParaRPr>
            </a:p>
          </p:txBody>
        </p:sp>
        <p:sp>
          <p:nvSpPr>
            <p:cNvPr id="30730" name="直接连接符 30729" descr="直接连接符 12"/>
            <p:cNvSpPr/>
            <p:nvPr/>
          </p:nvSpPr>
          <p:spPr>
            <a:xfrm>
              <a:off x="0" y="0"/>
              <a:ext cx="1259671" cy="0"/>
            </a:xfrm>
            <a:prstGeom prst="line">
              <a:avLst/>
            </a:prstGeom>
            <a:ln w="12700" cap="flat" cmpd="sng">
              <a:solidFill>
                <a:srgbClr val="FFFF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45720" tIns="45720" rIns="45720" bIns="45720" anchor="t"/>
            <a:lstStyle/>
            <a:p>
              <a:endParaRPr baseline="0">
                <a:latin typeface="字体视界-一风尚黑体" charset="0"/>
                <a:ea typeface="+mn-ea"/>
                <a:sym typeface="字体视界-一风尚黑体" charset="0"/>
              </a:endParaRPr>
            </a:p>
          </p:txBody>
        </p:sp>
      </p:grpSp>
      <p:grpSp>
        <p:nvGrpSpPr>
          <p:cNvPr id="30731" name="组合 30730"/>
          <p:cNvGrpSpPr/>
          <p:nvPr/>
        </p:nvGrpSpPr>
        <p:grpSpPr>
          <a:xfrm>
            <a:off x="2605088" y="2133600"/>
            <a:ext cx="6980237" cy="0"/>
            <a:chOff x="0" y="0"/>
            <a:chExt cx="6978733" cy="0"/>
          </a:xfrm>
        </p:grpSpPr>
        <p:sp>
          <p:nvSpPr>
            <p:cNvPr id="30732" name="直接连接符 30731" descr="直接连接符 14"/>
            <p:cNvSpPr/>
            <p:nvPr/>
          </p:nvSpPr>
          <p:spPr>
            <a:xfrm>
              <a:off x="5179201" y="0"/>
              <a:ext cx="1799532" cy="0"/>
            </a:xfrm>
            <a:prstGeom prst="line">
              <a:avLst/>
            </a:prstGeom>
            <a:ln w="12700" cap="flat" cmpd="sng">
              <a:solidFill>
                <a:srgbClr val="FFFF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45720" tIns="45720" rIns="45720" bIns="45720" anchor="t"/>
            <a:lstStyle/>
            <a:p>
              <a:endParaRPr baseline="0">
                <a:latin typeface="字体视界-一风尚黑体" charset="0"/>
                <a:ea typeface="+mn-ea"/>
                <a:sym typeface="字体视界-一风尚黑体" charset="0"/>
              </a:endParaRPr>
            </a:p>
          </p:txBody>
        </p:sp>
        <p:sp>
          <p:nvSpPr>
            <p:cNvPr id="30733" name="直接连接符 30732" descr="直接连接符 15"/>
            <p:cNvSpPr/>
            <p:nvPr/>
          </p:nvSpPr>
          <p:spPr>
            <a:xfrm>
              <a:off x="0" y="0"/>
              <a:ext cx="1799531" cy="0"/>
            </a:xfrm>
            <a:prstGeom prst="line">
              <a:avLst/>
            </a:prstGeom>
            <a:ln w="12700" cap="flat" cmpd="sng">
              <a:solidFill>
                <a:srgbClr val="FFFF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45720" tIns="45720" rIns="45720" bIns="45720" anchor="t"/>
            <a:lstStyle/>
            <a:p>
              <a:endParaRPr baseline="0">
                <a:latin typeface="字体视界-一风尚黑体" charset="0"/>
                <a:ea typeface="+mn-ea"/>
                <a:sym typeface="字体视界-一风尚黑体" charset="0"/>
              </a:endParaRPr>
            </a:p>
          </p:txBody>
        </p:sp>
      </p:grpSp>
      <p:sp>
        <p:nvSpPr>
          <p:cNvPr id="30734" name="矩形 30733" descr="矩形 16"/>
          <p:cNvSpPr/>
          <p:nvPr/>
        </p:nvSpPr>
        <p:spPr>
          <a:xfrm>
            <a:off x="0" y="-133350"/>
            <a:ext cx="12192000" cy="6991350"/>
          </a:xfrm>
          <a:prstGeom prst="rect">
            <a:avLst/>
          </a:prstGeom>
          <a:noFill/>
          <a:ln w="174625" cap="flat" cmpd="sng">
            <a:solidFill>
              <a:srgbClr val="FFFFFF">
                <a:alpha val="10000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square" lIns="45720" tIns="45720" rIns="45720" bIns="45720" anchor="ctr"/>
          <a:lstStyle/>
          <a:p>
            <a:pPr algn="ctr"/>
            <a:endParaRPr baseline="0">
              <a:solidFill>
                <a:srgbClr val="FFFFFF"/>
              </a:solidFill>
              <a:latin typeface="字体视界-一风尚黑体" charset="0"/>
              <a:ea typeface="+mn-ea"/>
              <a:sym typeface="字体视界-一风尚黑体" charset="0"/>
            </a:endParaRPr>
          </a:p>
        </p:txBody>
      </p:sp>
      <p:pic>
        <p:nvPicPr>
          <p:cNvPr id="30735" name="图片 30734" descr="216a5e667111a2d05e3a29b1ff0a4a86">
            <a:hlinkClick r:id="" action="ppaction://media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8975" y="-1387475"/>
            <a:ext cx="571500" cy="571500"/>
          </a:xfrm>
          <a:prstGeom prst="rect">
            <a:avLst/>
          </a:prstGeom>
          <a:noFill/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336186230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图片 7168" descr="图片 1"/>
          <p:cNvPicPr>
            <a:picLocks noChangeAspect="1"/>
          </p:cNvPicPr>
          <p:nvPr/>
        </p:nvPicPr>
        <p:blipFill>
          <a:blip r:embed="rId2"/>
          <a:srcRect l="12270" t="10602" r="11623" b="13811"/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7170" name="文本框 7169" descr="TextBox 4"/>
          <p:cNvSpPr txBox="1"/>
          <p:nvPr/>
        </p:nvSpPr>
        <p:spPr>
          <a:xfrm>
            <a:off x="4287044" y="2543260"/>
            <a:ext cx="3617913" cy="116840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algn="ctr"/>
            <a:r>
              <a:rPr lang="zh-CN" altLang="en-US" sz="6600" baseline="0">
                <a:solidFill>
                  <a:srgbClr val="FFFFFF"/>
                </a:solidFill>
                <a:latin typeface="字体视界-一风尚黑体" charset="0"/>
                <a:ea typeface="+mn-ea"/>
                <a:sym typeface="字体视界-一风尚黑体" charset="0"/>
              </a:rPr>
              <a:t>第一节</a:t>
            </a:r>
          </a:p>
        </p:txBody>
      </p:sp>
      <p:sp>
        <p:nvSpPr>
          <p:cNvPr id="7171" name="文本框 7170" descr="TextBox 4"/>
          <p:cNvSpPr txBox="1"/>
          <p:nvPr/>
        </p:nvSpPr>
        <p:spPr>
          <a:xfrm>
            <a:off x="2427929" y="3609028"/>
            <a:ext cx="7336141" cy="73866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algn="ctr"/>
            <a:r>
              <a:rPr lang="zh-CN" altLang="en-US" sz="4800" baseline="0" dirty="0">
                <a:solidFill>
                  <a:srgbClr val="FFFFFF"/>
                </a:solidFill>
                <a:latin typeface="字体视界-一风尚黑体" charset="0"/>
                <a:ea typeface="+mn-ea"/>
                <a:sym typeface="字体视界-一风尚黑体" charset="0"/>
              </a:rPr>
              <a:t>项目介绍</a:t>
            </a:r>
            <a:r>
              <a:rPr lang="en-US" altLang="zh-CN" sz="4800" baseline="0" dirty="0">
                <a:solidFill>
                  <a:srgbClr val="FFFFFF"/>
                </a:solidFill>
                <a:latin typeface="字体视界-一风尚黑体" charset="0"/>
                <a:ea typeface="+mn-ea"/>
                <a:sym typeface="字体视界-一风尚黑体" charset="0"/>
              </a:rPr>
              <a:t>&amp;</a:t>
            </a:r>
            <a:r>
              <a:rPr lang="zh-CN" altLang="en-US" sz="4800" baseline="0" dirty="0">
                <a:solidFill>
                  <a:srgbClr val="FFFFFF"/>
                </a:solidFill>
                <a:latin typeface="字体视界-一风尚黑体" charset="0"/>
                <a:ea typeface="+mn-ea"/>
                <a:sym typeface="字体视界-一风尚黑体" charset="0"/>
              </a:rPr>
              <a:t>团队成员介绍</a:t>
            </a:r>
          </a:p>
        </p:txBody>
      </p:sp>
      <p:sp>
        <p:nvSpPr>
          <p:cNvPr id="7173" name="矩形 7172" descr="矩形 5"/>
          <p:cNvSpPr/>
          <p:nvPr/>
        </p:nvSpPr>
        <p:spPr>
          <a:xfrm>
            <a:off x="0" y="-133350"/>
            <a:ext cx="12192000" cy="6991350"/>
          </a:xfrm>
          <a:prstGeom prst="rect">
            <a:avLst/>
          </a:prstGeom>
          <a:noFill/>
          <a:ln w="174625" cap="flat" cmpd="sng">
            <a:solidFill>
              <a:srgbClr val="FFFFFF">
                <a:alpha val="10000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square" lIns="45720" tIns="45720" rIns="45720" bIns="45720" anchor="ctr"/>
          <a:lstStyle/>
          <a:p>
            <a:pPr algn="ctr"/>
            <a:endParaRPr baseline="0">
              <a:solidFill>
                <a:srgbClr val="FFFFFF"/>
              </a:solidFill>
              <a:latin typeface="字体视界-一风尚黑体" charset="0"/>
              <a:ea typeface="+mn-ea"/>
              <a:sym typeface="字体视界-一风尚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434719"/>
      </p:ext>
    </p:extLst>
  </p:cSld>
  <p:clrMapOvr>
    <a:masterClrMapping/>
  </p:clrMapOvr>
  <p:transition spd="slow" advClick="0" advTm="0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文本框 14336" descr="Text Box 3"/>
          <p:cNvSpPr txBox="1"/>
          <p:nvPr/>
        </p:nvSpPr>
        <p:spPr>
          <a:xfrm>
            <a:off x="239017" y="137090"/>
            <a:ext cx="2301430" cy="60529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r>
              <a:rPr lang="zh-CN" altLang="en-US" sz="3600" b="1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项目介绍</a:t>
            </a:r>
          </a:p>
        </p:txBody>
      </p:sp>
      <p:grpSp>
        <p:nvGrpSpPr>
          <p:cNvPr id="14354" name="组合 14353"/>
          <p:cNvGrpSpPr/>
          <p:nvPr/>
        </p:nvGrpSpPr>
        <p:grpSpPr>
          <a:xfrm flipH="1">
            <a:off x="6964474" y="1476720"/>
            <a:ext cx="5062537" cy="3838575"/>
            <a:chOff x="0" y="0"/>
            <a:chExt cx="5061347" cy="3837782"/>
          </a:xfrm>
        </p:grpSpPr>
        <p:pic>
          <p:nvPicPr>
            <p:cNvPr id="14355" name="图片 14354" descr="image1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5061347" cy="383778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4356" name="任意多边形 14355"/>
            <p:cNvSpPr/>
            <p:nvPr/>
          </p:nvSpPr>
          <p:spPr>
            <a:xfrm>
              <a:off x="0" y="0"/>
              <a:ext cx="5061347" cy="3837782"/>
            </a:xfrm>
            <a:custGeom>
              <a:avLst/>
              <a:gdLst/>
              <a:ahLst/>
              <a:cxnLst>
                <a:cxn ang="0">
                  <a:pos x="10800" y="10800"/>
                </a:cxn>
                <a:cxn ang="0">
                  <a:pos x="10800" y="10800"/>
                </a:cxn>
                <a:cxn ang="0">
                  <a:pos x="10800" y="10800"/>
                </a:cxn>
                <a:cxn ang="0">
                  <a:pos x="10800" y="10800"/>
                </a:cxn>
              </a:cxnLst>
              <a:rect l="0" t="0" r="0" b="0"/>
              <a:pathLst>
                <a:path w="21600" h="21600">
                  <a:moveTo>
                    <a:pt x="2453" y="0"/>
                  </a:moveTo>
                  <a:cubicBezTo>
                    <a:pt x="1098" y="0"/>
                    <a:pt x="0" y="1612"/>
                    <a:pt x="0" y="3601"/>
                  </a:cubicBezTo>
                  <a:lnTo>
                    <a:pt x="0" y="17999"/>
                  </a:lnTo>
                  <a:cubicBezTo>
                    <a:pt x="0" y="19988"/>
                    <a:pt x="1098" y="21600"/>
                    <a:pt x="2453" y="21600"/>
                  </a:cubicBezTo>
                  <a:lnTo>
                    <a:pt x="19147" y="21600"/>
                  </a:lnTo>
                  <a:cubicBezTo>
                    <a:pt x="20502" y="21600"/>
                    <a:pt x="21600" y="19988"/>
                    <a:pt x="21600" y="17999"/>
                  </a:cubicBezTo>
                  <a:lnTo>
                    <a:pt x="21600" y="3601"/>
                  </a:lnTo>
                  <a:cubicBezTo>
                    <a:pt x="21600" y="1612"/>
                    <a:pt x="20502" y="0"/>
                    <a:pt x="19147" y="0"/>
                  </a:cubicBezTo>
                  <a:lnTo>
                    <a:pt x="2453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3" name="图片 2" descr="图片包含 游戏机&#10;&#10;描述已自动生成">
            <a:extLst>
              <a:ext uri="{FF2B5EF4-FFF2-40B4-BE49-F238E27FC236}">
                <a16:creationId xmlns:a16="http://schemas.microsoft.com/office/drawing/2014/main" id="{030D8EDB-2ADD-5F6B-EA47-B008EAFD26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084" y="1019938"/>
            <a:ext cx="5760896" cy="4778624"/>
          </a:xfrm>
          <a:prstGeom prst="rect">
            <a:avLst/>
          </a:prstGeom>
        </p:spPr>
      </p:pic>
      <p:sp>
        <p:nvSpPr>
          <p:cNvPr id="24" name="文本框 23" descr="Text Box 3">
            <a:extLst>
              <a:ext uri="{FF2B5EF4-FFF2-40B4-BE49-F238E27FC236}">
                <a16:creationId xmlns:a16="http://schemas.microsoft.com/office/drawing/2014/main" id="{E1B435D6-3A01-7B11-3F51-A0A200605A9E}"/>
              </a:ext>
            </a:extLst>
          </p:cNvPr>
          <p:cNvSpPr txBox="1"/>
          <p:nvPr/>
        </p:nvSpPr>
        <p:spPr>
          <a:xfrm>
            <a:off x="769189" y="1406334"/>
            <a:ext cx="5496926" cy="44242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本项目（食为天外卖平台）是专门为餐饮企业（餐厅、饭店）定制的一款软件产品，包括系统管理后台和移动端应用两部分。其中系统管理后台主要提供给餐饮企业内部员工使用，可以对餐厅的菜品、套餐、订单等进行管理维护。移动端应用主要提供给消费者使用，可以在线浏览菜品、添加购物车、下单等。</a:t>
            </a:r>
          </a:p>
        </p:txBody>
      </p:sp>
    </p:spTree>
    <p:extLst>
      <p:ext uri="{BB962C8B-B14F-4D97-AF65-F5344CB8AC3E}">
        <p14:creationId xmlns:p14="http://schemas.microsoft.com/office/powerpoint/2010/main" val="294841537"/>
      </p:ext>
    </p:extLst>
  </p:cSld>
  <p:clrMapOvr>
    <a:masterClrMapping/>
  </p:clrMapOvr>
  <p:transition spd="slow" advClick="0" advTm="0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文本框 14336" descr="Text Box 3"/>
          <p:cNvSpPr txBox="1"/>
          <p:nvPr/>
        </p:nvSpPr>
        <p:spPr>
          <a:xfrm>
            <a:off x="239016" y="137090"/>
            <a:ext cx="3156563" cy="60529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r>
              <a:rPr lang="zh-CN" altLang="en-US" sz="3600" b="1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团队成员介绍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21A3504-8D34-069C-3A9C-F03D4A63D1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811" y="0"/>
            <a:ext cx="1215189" cy="1007991"/>
          </a:xfrm>
          <a:prstGeom prst="rect">
            <a:avLst/>
          </a:prstGeom>
        </p:spPr>
      </p:pic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8349C40B-1E00-3D8E-E0A3-51346740BB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083593"/>
              </p:ext>
            </p:extLst>
          </p:nvPr>
        </p:nvGraphicFramePr>
        <p:xfrm>
          <a:off x="1887846" y="768331"/>
          <a:ext cx="8416308" cy="6001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5436">
                  <a:extLst>
                    <a:ext uri="{9D8B030D-6E8A-4147-A177-3AD203B41FA5}">
                      <a16:colId xmlns:a16="http://schemas.microsoft.com/office/drawing/2014/main" val="2111888709"/>
                    </a:ext>
                  </a:extLst>
                </a:gridCol>
                <a:gridCol w="2805436">
                  <a:extLst>
                    <a:ext uri="{9D8B030D-6E8A-4147-A177-3AD203B41FA5}">
                      <a16:colId xmlns:a16="http://schemas.microsoft.com/office/drawing/2014/main" val="4010010115"/>
                    </a:ext>
                  </a:extLst>
                </a:gridCol>
                <a:gridCol w="2805436">
                  <a:extLst>
                    <a:ext uri="{9D8B030D-6E8A-4147-A177-3AD203B41FA5}">
                      <a16:colId xmlns:a16="http://schemas.microsoft.com/office/drawing/2014/main" val="1497242329"/>
                    </a:ext>
                  </a:extLst>
                </a:gridCol>
              </a:tblGrid>
              <a:tr h="8573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zh-CN" sz="2400" b="1" i="0" u="non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字体视界-一风尚黑体" charset="0"/>
                        </a:rPr>
                        <a:t>序号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zh-CN" sz="2400" b="1" i="0" u="non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字体视界-一风尚黑体" charset="0"/>
                        </a:rPr>
                        <a:t>姓</a:t>
                      </a:r>
                      <a:r>
                        <a:rPr lang="en-US" altLang="zh-CN" sz="2400" b="1" i="0" u="non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字体视界-一风尚黑体" charset="0"/>
                        </a:rPr>
                        <a:t>    </a:t>
                      </a:r>
                      <a:r>
                        <a:rPr lang="zh-CN" altLang="zh-CN" sz="2400" b="1" i="0" u="non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字体视界-一风尚黑体" charset="0"/>
                        </a:rPr>
                        <a:t>名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zh-CN" sz="2400" b="1" i="0" u="non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字体视界-一风尚黑体" charset="0"/>
                        </a:rPr>
                        <a:t>角</a:t>
                      </a:r>
                      <a:r>
                        <a:rPr lang="en-US" altLang="zh-CN" sz="2400" b="1" i="0" u="non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字体视界-一风尚黑体" charset="0"/>
                        </a:rPr>
                        <a:t>     </a:t>
                      </a:r>
                      <a:r>
                        <a:rPr lang="zh-CN" altLang="zh-CN" sz="2400" b="1" i="0" u="non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字体视界-一风尚黑体" charset="0"/>
                        </a:rPr>
                        <a:t>色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272222"/>
                  </a:ext>
                </a:extLst>
              </a:tr>
              <a:tr h="8573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800" dirty="0"/>
                        <a:t>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zh-CN" sz="2400" dirty="0">
                          <a:effectLst/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  <a:cs typeface="Times New Roman" panose="02020603050405020304" pitchFamily="18" charset="0"/>
                        </a:rPr>
                        <a:t>王正霆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800" dirty="0">
                          <a:effectLst/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  <a:cs typeface="Times New Roman" panose="02020603050405020304" pitchFamily="18" charset="0"/>
                        </a:rPr>
                        <a:t>项目经理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0771830"/>
                  </a:ext>
                </a:extLst>
              </a:tr>
              <a:tr h="8573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800" dirty="0"/>
                        <a:t>2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zh-CN" sz="2400" dirty="0">
                          <a:effectLst/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  <a:cs typeface="Times New Roman" panose="02020603050405020304" pitchFamily="18" charset="0"/>
                        </a:rPr>
                        <a:t>王开发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800" dirty="0">
                          <a:effectLst/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  <a:cs typeface="Times New Roman" panose="02020603050405020304" pitchFamily="18" charset="0"/>
                        </a:rPr>
                        <a:t>系统分析员、系统工程师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32241465"/>
                  </a:ext>
                </a:extLst>
              </a:tr>
              <a:tr h="8573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800" dirty="0"/>
                        <a:t>3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zh-CN" sz="2400" dirty="0">
                          <a:effectLst/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  <a:cs typeface="Times New Roman" panose="02020603050405020304" pitchFamily="18" charset="0"/>
                        </a:rPr>
                        <a:t>崔晋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800" dirty="0">
                          <a:effectLst/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  <a:cs typeface="Times New Roman" panose="02020603050405020304" pitchFamily="18" charset="0"/>
                        </a:rPr>
                        <a:t>系统工程师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47717780"/>
                  </a:ext>
                </a:extLst>
              </a:tr>
              <a:tr h="8573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800" dirty="0"/>
                        <a:t>4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zh-CN" sz="2400" dirty="0">
                          <a:effectLst/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  <a:cs typeface="Times New Roman" panose="02020603050405020304" pitchFamily="18" charset="0"/>
                        </a:rPr>
                        <a:t>杨帆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800" dirty="0">
                          <a:effectLst/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  <a:cs typeface="Times New Roman" panose="02020603050405020304" pitchFamily="18" charset="0"/>
                        </a:rPr>
                        <a:t>系统工程师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55298747"/>
                  </a:ext>
                </a:extLst>
              </a:tr>
              <a:tr h="8573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800" dirty="0"/>
                        <a:t>5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zh-CN" sz="2400" dirty="0">
                          <a:effectLst/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  <a:cs typeface="Times New Roman" panose="02020603050405020304" pitchFamily="18" charset="0"/>
                        </a:rPr>
                        <a:t>黄豪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800" dirty="0">
                          <a:effectLst/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  <a:cs typeface="Times New Roman" panose="02020603050405020304" pitchFamily="18" charset="0"/>
                        </a:rPr>
                        <a:t>测试工程师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52772027"/>
                  </a:ext>
                </a:extLst>
              </a:tr>
              <a:tr h="8573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800" dirty="0"/>
                        <a:t>6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zh-CN" sz="2400" dirty="0">
                          <a:effectLst/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  <a:cs typeface="Times New Roman" panose="02020603050405020304" pitchFamily="18" charset="0"/>
                        </a:rPr>
                        <a:t>杨寒壹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800" dirty="0">
                          <a:effectLst/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  <a:cs typeface="Times New Roman" panose="02020603050405020304" pitchFamily="18" charset="0"/>
                        </a:rPr>
                        <a:t>用户界面设计员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21809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8869836"/>
      </p:ext>
    </p:extLst>
  </p:cSld>
  <p:clrMapOvr>
    <a:masterClrMapping/>
  </p:clrMapOvr>
  <p:transition spd="slow" advClick="0" advTm="0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图片 13312" descr="图片 1"/>
          <p:cNvPicPr>
            <a:picLocks noChangeAspect="1"/>
          </p:cNvPicPr>
          <p:nvPr/>
        </p:nvPicPr>
        <p:blipFill>
          <a:blip r:embed="rId2"/>
          <a:srcRect l="12270" t="10602" r="11623" b="13811"/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3314" name="文本框 13313" descr="TextBox 4"/>
          <p:cNvSpPr txBox="1"/>
          <p:nvPr/>
        </p:nvSpPr>
        <p:spPr>
          <a:xfrm>
            <a:off x="4235449" y="2389187"/>
            <a:ext cx="3617913" cy="116840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algn="ctr"/>
            <a:r>
              <a:rPr lang="zh-CN" altLang="en-US" sz="6600" baseline="0" dirty="0">
                <a:solidFill>
                  <a:srgbClr val="FFFFFF"/>
                </a:solidFill>
                <a:latin typeface="字体视界-一风尚黑体" charset="0"/>
                <a:ea typeface="+mn-ea"/>
                <a:sym typeface="字体视界-一风尚黑体" charset="0"/>
              </a:rPr>
              <a:t>第二节</a:t>
            </a:r>
          </a:p>
        </p:txBody>
      </p:sp>
      <p:sp>
        <p:nvSpPr>
          <p:cNvPr id="13315" name="文本框 13314" descr="TextBox 4"/>
          <p:cNvSpPr txBox="1"/>
          <p:nvPr/>
        </p:nvSpPr>
        <p:spPr>
          <a:xfrm>
            <a:off x="3443287" y="3429000"/>
            <a:ext cx="5305425" cy="73866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algn="ctr"/>
            <a:r>
              <a:rPr lang="zh-CN" altLang="en-US" sz="4800" baseline="0" dirty="0">
                <a:solidFill>
                  <a:srgbClr val="FFFFFF"/>
                </a:solidFill>
                <a:latin typeface="字体视界-一风尚黑体" charset="0"/>
                <a:ea typeface="+mn-ea"/>
                <a:sym typeface="字体视界-一风尚黑体" charset="0"/>
              </a:rPr>
              <a:t>技术选型</a:t>
            </a:r>
            <a:r>
              <a:rPr lang="en-US" altLang="zh-CN" sz="4800" baseline="0" dirty="0">
                <a:solidFill>
                  <a:srgbClr val="FFFFFF"/>
                </a:solidFill>
                <a:latin typeface="字体视界-一风尚黑体" charset="0"/>
                <a:ea typeface="+mn-ea"/>
                <a:sym typeface="字体视界-一风尚黑体" charset="0"/>
              </a:rPr>
              <a:t>&amp;</a:t>
            </a:r>
            <a:r>
              <a:rPr lang="zh-CN" altLang="en-US" sz="4800" baseline="0" dirty="0">
                <a:solidFill>
                  <a:srgbClr val="FFFFFF"/>
                </a:solidFill>
                <a:latin typeface="字体视界-一风尚黑体" charset="0"/>
                <a:ea typeface="+mn-ea"/>
                <a:sym typeface="字体视界-一风尚黑体" charset="0"/>
              </a:rPr>
              <a:t>版本管理</a:t>
            </a:r>
          </a:p>
        </p:txBody>
      </p:sp>
      <p:sp>
        <p:nvSpPr>
          <p:cNvPr id="13317" name="矩形 13316" descr="矩形 5"/>
          <p:cNvSpPr/>
          <p:nvPr/>
        </p:nvSpPr>
        <p:spPr>
          <a:xfrm>
            <a:off x="0" y="-133350"/>
            <a:ext cx="12192000" cy="6991350"/>
          </a:xfrm>
          <a:prstGeom prst="rect">
            <a:avLst/>
          </a:prstGeom>
          <a:noFill/>
          <a:ln w="174625" cap="flat" cmpd="sng">
            <a:solidFill>
              <a:srgbClr val="FFFFFF">
                <a:alpha val="10000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square" lIns="45720" tIns="45720" rIns="45720" bIns="45720" anchor="ctr"/>
          <a:lstStyle/>
          <a:p>
            <a:pPr algn="ctr"/>
            <a:endParaRPr baseline="0">
              <a:solidFill>
                <a:srgbClr val="FFFFFF"/>
              </a:solidFill>
              <a:latin typeface="字体视界-一风尚黑体" charset="0"/>
              <a:ea typeface="+mn-ea"/>
              <a:sym typeface="字体视界-一风尚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037192"/>
      </p:ext>
    </p:extLst>
  </p:cSld>
  <p:clrMapOvr>
    <a:masterClrMapping/>
  </p:clrMapOvr>
  <p:transition spd="slow" advClick="0" advTm="0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文本框 14336" descr="Text Box 3"/>
          <p:cNvSpPr txBox="1"/>
          <p:nvPr/>
        </p:nvSpPr>
        <p:spPr>
          <a:xfrm>
            <a:off x="239017" y="137090"/>
            <a:ext cx="2301430" cy="60529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r>
              <a:rPr lang="zh-CN" altLang="en-US" sz="3600" b="1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技术选型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DB879D7-B0BE-0FA2-C23B-B0568B40A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99" y="1381181"/>
            <a:ext cx="12043001" cy="409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298486"/>
      </p:ext>
    </p:extLst>
  </p:cSld>
  <p:clrMapOvr>
    <a:masterClrMapping/>
  </p:clrMapOvr>
  <p:transition spd="slow" advClick="0" advTm="0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文本框 14336" descr="Text Box 3"/>
          <p:cNvSpPr txBox="1"/>
          <p:nvPr/>
        </p:nvSpPr>
        <p:spPr>
          <a:xfrm>
            <a:off x="239017" y="137090"/>
            <a:ext cx="2301430" cy="60529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r>
              <a:rPr lang="zh-CN" altLang="en-US" sz="3600" b="1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版本管理</a:t>
            </a:r>
          </a:p>
        </p:txBody>
      </p:sp>
      <p:pic>
        <p:nvPicPr>
          <p:cNvPr id="11267" name="Picture 3">
            <a:extLst>
              <a:ext uri="{FF2B5EF4-FFF2-40B4-BE49-F238E27FC236}">
                <a16:creationId xmlns:a16="http://schemas.microsoft.com/office/drawing/2014/main" id="{3F41760B-FDAD-6132-A2FA-CE1EB848C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388" y="439737"/>
            <a:ext cx="4063219" cy="1699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 descr="Text Box 3">
            <a:extLst>
              <a:ext uri="{FF2B5EF4-FFF2-40B4-BE49-F238E27FC236}">
                <a16:creationId xmlns:a16="http://schemas.microsoft.com/office/drawing/2014/main" id="{62A94B3C-6B71-2D06-E807-6F349CDD43C4}"/>
              </a:ext>
            </a:extLst>
          </p:cNvPr>
          <p:cNvSpPr txBox="1"/>
          <p:nvPr/>
        </p:nvSpPr>
        <p:spPr>
          <a:xfrm>
            <a:off x="856031" y="2616566"/>
            <a:ext cx="10479935" cy="162486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rgbClr val="DCDEE0"/>
                </a:solidFill>
                <a:ea typeface="+mn-ea"/>
              </a:rPr>
              <a:t>本项目使用</a:t>
            </a:r>
            <a:r>
              <a:rPr lang="en-US" altLang="zh-CN" sz="3600" dirty="0">
                <a:solidFill>
                  <a:srgbClr val="DCDEE0"/>
                </a:solidFill>
                <a:ea typeface="+mn-ea"/>
              </a:rPr>
              <a:t>Git</a:t>
            </a:r>
            <a:r>
              <a:rPr lang="zh-CN" altLang="en-US" sz="3600" dirty="0">
                <a:solidFill>
                  <a:srgbClr val="DCDEE0"/>
                </a:solidFill>
                <a:ea typeface="+mn-ea"/>
              </a:rPr>
              <a:t>来进行版本管理，功能包括代码回溯、版本切换，多人协作，远程备份</a:t>
            </a:r>
            <a:endParaRPr lang="zh-CN" altLang="en-US" sz="3600" baseline="0" dirty="0">
              <a:solidFill>
                <a:srgbClr val="DCDEE0"/>
              </a:solidFill>
              <a:latin typeface="字体视界-一风尚黑体" charset="0"/>
              <a:ea typeface="+mn-ea"/>
              <a:sym typeface="字体视界-一风尚黑体" charset="0"/>
            </a:endParaRPr>
          </a:p>
        </p:txBody>
      </p:sp>
      <p:sp>
        <p:nvSpPr>
          <p:cNvPr id="8" name="文本框 7" descr="Text Box 3">
            <a:extLst>
              <a:ext uri="{FF2B5EF4-FFF2-40B4-BE49-F238E27FC236}">
                <a16:creationId xmlns:a16="http://schemas.microsoft.com/office/drawing/2014/main" id="{FB1D7D21-59D9-3CF7-A165-79610F8DA087}"/>
              </a:ext>
            </a:extLst>
          </p:cNvPr>
          <p:cNvSpPr txBox="1"/>
          <p:nvPr/>
        </p:nvSpPr>
        <p:spPr>
          <a:xfrm>
            <a:off x="1466975" y="6044179"/>
            <a:ext cx="9258048" cy="60529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r>
              <a:rPr lang="zh-CN" altLang="en-US" sz="3600" dirty="0">
                <a:solidFill>
                  <a:srgbClr val="DCDEE0"/>
                </a:solidFill>
                <a:ea typeface="+mn-ea"/>
              </a:rPr>
              <a:t>仓库地址：</a:t>
            </a:r>
            <a:r>
              <a:rPr lang="en-US" altLang="zh-CN" sz="3600" dirty="0">
                <a:solidFill>
                  <a:srgbClr val="DCDEE0"/>
                </a:solidFill>
                <a:ea typeface="+mn-ea"/>
              </a:rPr>
              <a:t>https://</a:t>
            </a:r>
            <a:r>
              <a:rPr lang="en-US" altLang="zh-CN" sz="3600" dirty="0" err="1">
                <a:solidFill>
                  <a:srgbClr val="DCDEE0"/>
                </a:solidFill>
                <a:ea typeface="+mn-ea"/>
              </a:rPr>
              <a:t>github.com</a:t>
            </a:r>
            <a:r>
              <a:rPr lang="en-US" altLang="zh-CN" sz="3600" dirty="0">
                <a:solidFill>
                  <a:srgbClr val="DCDEE0"/>
                </a:solidFill>
                <a:ea typeface="+mn-ea"/>
              </a:rPr>
              <a:t>/</a:t>
            </a:r>
            <a:r>
              <a:rPr lang="en-US" altLang="zh-CN" sz="3600" dirty="0" err="1">
                <a:solidFill>
                  <a:srgbClr val="DCDEE0"/>
                </a:solidFill>
                <a:ea typeface="+mn-ea"/>
              </a:rPr>
              <a:t>Wangzt670</a:t>
            </a:r>
            <a:r>
              <a:rPr lang="en-US" altLang="zh-CN" sz="3600" dirty="0">
                <a:solidFill>
                  <a:srgbClr val="DCDEE0"/>
                </a:solidFill>
                <a:ea typeface="+mn-ea"/>
              </a:rPr>
              <a:t>/</a:t>
            </a:r>
            <a:r>
              <a:rPr lang="en-US" altLang="zh-CN" sz="3600" dirty="0" err="1">
                <a:solidFill>
                  <a:srgbClr val="DCDEE0"/>
                </a:solidFill>
                <a:ea typeface="+mn-ea"/>
              </a:rPr>
              <a:t>swt</a:t>
            </a:r>
            <a:endParaRPr lang="zh-CN" altLang="en-US" sz="3600" baseline="0" dirty="0">
              <a:solidFill>
                <a:srgbClr val="DCDEE0"/>
              </a:solidFill>
              <a:latin typeface="字体视界-一风尚黑体" charset="0"/>
              <a:ea typeface="+mn-ea"/>
              <a:sym typeface="字体视界-一风尚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357494"/>
      </p:ext>
    </p:extLst>
  </p:cSld>
  <p:clrMapOvr>
    <a:masterClrMapping/>
  </p:clrMapOvr>
  <p:transition spd="slow" advClick="0" advTm="0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图片 19456" descr="图片 1"/>
          <p:cNvPicPr>
            <a:picLocks noChangeAspect="1"/>
          </p:cNvPicPr>
          <p:nvPr/>
        </p:nvPicPr>
        <p:blipFill>
          <a:blip r:embed="rId2"/>
          <a:srcRect l="12270" t="10602" r="11623" b="13811"/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9458" name="文本框 19457" descr="TextBox 4"/>
          <p:cNvSpPr txBox="1"/>
          <p:nvPr/>
        </p:nvSpPr>
        <p:spPr>
          <a:xfrm>
            <a:off x="4286250" y="1993900"/>
            <a:ext cx="3617913" cy="116840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algn="ctr"/>
            <a:r>
              <a:rPr lang="zh-CN" altLang="en-US" sz="6600" baseline="0">
                <a:solidFill>
                  <a:srgbClr val="FFFFFF"/>
                </a:solidFill>
                <a:latin typeface="字体视界-一风尚黑体" charset="0"/>
                <a:ea typeface="+mn-ea"/>
                <a:sym typeface="字体视界-一风尚黑体" charset="0"/>
              </a:rPr>
              <a:t>第三节</a:t>
            </a:r>
          </a:p>
        </p:txBody>
      </p:sp>
      <p:sp>
        <p:nvSpPr>
          <p:cNvPr id="19459" name="文本框 19458" descr="TextBox 4"/>
          <p:cNvSpPr txBox="1"/>
          <p:nvPr/>
        </p:nvSpPr>
        <p:spPr>
          <a:xfrm>
            <a:off x="3442493" y="3161268"/>
            <a:ext cx="5305425" cy="73866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algn="ctr"/>
            <a:r>
              <a:rPr lang="zh-CN" altLang="en-US" sz="4800" baseline="0" dirty="0">
                <a:solidFill>
                  <a:srgbClr val="FFFFFF"/>
                </a:solidFill>
                <a:latin typeface="字体视界-一风尚黑体" charset="0"/>
                <a:ea typeface="+mn-ea"/>
                <a:sym typeface="字体视界-一风尚黑体" charset="0"/>
              </a:rPr>
              <a:t>项目搭建阶段</a:t>
            </a:r>
          </a:p>
        </p:txBody>
      </p:sp>
      <p:sp>
        <p:nvSpPr>
          <p:cNvPr id="19461" name="矩形 19460" descr="矩形 5"/>
          <p:cNvSpPr/>
          <p:nvPr/>
        </p:nvSpPr>
        <p:spPr>
          <a:xfrm>
            <a:off x="0" y="-133350"/>
            <a:ext cx="12192000" cy="6991350"/>
          </a:xfrm>
          <a:prstGeom prst="rect">
            <a:avLst/>
          </a:prstGeom>
          <a:noFill/>
          <a:ln w="174625" cap="flat" cmpd="sng">
            <a:solidFill>
              <a:srgbClr val="FFFFFF">
                <a:alpha val="10000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square" lIns="45720" tIns="45720" rIns="45720" bIns="45720" anchor="ctr"/>
          <a:lstStyle/>
          <a:p>
            <a:pPr algn="ctr"/>
            <a:endParaRPr baseline="0">
              <a:solidFill>
                <a:srgbClr val="FFFFFF"/>
              </a:solidFill>
              <a:latin typeface="字体视界-一风尚黑体" charset="0"/>
              <a:ea typeface="+mn-ea"/>
              <a:sym typeface="字体视界-一风尚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184781"/>
      </p:ext>
    </p:extLst>
  </p:cSld>
  <p:clrMapOvr>
    <a:masterClrMapping/>
  </p:clrMapOvr>
  <p:transition spd="slow" advClick="0" advTm="0">
    <p:wipe/>
  </p:transition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6EAF2"/>
      </a:accent1>
      <a:accent2>
        <a:srgbClr val="818388"/>
      </a:accent2>
      <a:accent3>
        <a:srgbClr val="FFFFFF"/>
      </a:accent3>
      <a:accent4>
        <a:srgbClr val="000000"/>
      </a:accent4>
      <a:accent5>
        <a:srgbClr val="F0F2F7"/>
      </a:accent5>
      <a:accent6>
        <a:srgbClr val="737579"/>
      </a:accent6>
      <a:hlink>
        <a:srgbClr val="0000FF"/>
      </a:hlink>
      <a:folHlink>
        <a:srgbClr val="FF00FF"/>
      </a:folHlink>
    </a:clrScheme>
    <a:fontScheme name="">
      <a:majorFont>
        <a:latin typeface="字体视界-一风尚黑体"/>
        <a:ea typeface="字体视界-一风尚黑体"/>
        <a:cs typeface=""/>
      </a:majorFont>
      <a:minorFont>
        <a:latin typeface="字体视界-一风尚黑体"/>
        <a:ea typeface="字体视界-一风尚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 - 空白 0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6EAF2"/>
      </a:accent1>
      <a:accent2>
        <a:srgbClr val="818388"/>
      </a:accent2>
      <a:accent3>
        <a:srgbClr val="FFFFFF"/>
      </a:accent3>
      <a:accent4>
        <a:srgbClr val="000000"/>
      </a:accent4>
      <a:accent5>
        <a:srgbClr val="F0F2F7"/>
      </a:accent5>
      <a:accent6>
        <a:srgbClr val="737579"/>
      </a:accent6>
      <a:hlink>
        <a:srgbClr val="0000FF"/>
      </a:hlink>
      <a:folHlink>
        <a:srgbClr val="FF00FF"/>
      </a:folHlink>
    </a:clrScheme>
    <a:fontScheme name="">
      <a:majorFont>
        <a:latin typeface="字体视界-一风尚黑体"/>
        <a:ea typeface="字体视界-一风尚黑体"/>
        <a:cs typeface=""/>
      </a:majorFont>
      <a:minorFont>
        <a:latin typeface="字体视界-一风尚黑体"/>
        <a:ea typeface="字体视界-一风尚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6EAF2"/>
      </a:accent1>
      <a:accent2>
        <a:srgbClr val="818388"/>
      </a:accent2>
      <a:accent3>
        <a:srgbClr val="FFFFFF"/>
      </a:accent3>
      <a:accent4>
        <a:srgbClr val="000000"/>
      </a:accent4>
      <a:accent5>
        <a:srgbClr val="F0F2F7"/>
      </a:accent5>
      <a:accent6>
        <a:srgbClr val="737579"/>
      </a:accent6>
      <a:hlink>
        <a:srgbClr val="0000FF"/>
      </a:hlink>
      <a:folHlink>
        <a:srgbClr val="FF00FF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1222</Words>
  <Application>Microsoft Office PowerPoint</Application>
  <PresentationFormat>宽屏</PresentationFormat>
  <Paragraphs>115</Paragraphs>
  <Slides>27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等线</vt:lpstr>
      <vt:lpstr>思源黑体 CN Medium</vt:lpstr>
      <vt:lpstr>宋体</vt:lpstr>
      <vt:lpstr>字体视界-一风尚黑体</vt:lpstr>
      <vt:lpstr>Arial</vt:lpstr>
      <vt:lpstr>Office 主题​​</vt:lpstr>
      <vt:lpstr>Office 主题​​ - 空白 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Orange_ Mint</dc:creator>
  <cp:lastModifiedBy>KM48170</cp:lastModifiedBy>
  <cp:revision>104</cp:revision>
  <dcterms:created xsi:type="dcterms:W3CDTF">2021-04-23T06:01:38Z</dcterms:created>
  <dcterms:modified xsi:type="dcterms:W3CDTF">2022-06-30T08:35:32Z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