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303" r:id="rId13"/>
    <p:sldId id="310" r:id="rId14"/>
    <p:sldId id="292" r:id="rId15"/>
    <p:sldId id="298" r:id="rId16"/>
    <p:sldId id="299" r:id="rId17"/>
    <p:sldId id="300" r:id="rId18"/>
    <p:sldId id="301" r:id="rId19"/>
    <p:sldId id="302" r:id="rId20"/>
    <p:sldId id="304" r:id="rId21"/>
    <p:sldId id="305" r:id="rId22"/>
    <p:sldId id="293" r:id="rId23"/>
    <p:sldId id="306" r:id="rId24"/>
    <p:sldId id="307" r:id="rId25"/>
    <p:sldId id="308" r:id="rId26"/>
    <p:sldId id="295" r:id="rId27"/>
    <p:sldId id="296" r:id="rId28"/>
    <p:sldId id="297" r:id="rId29"/>
    <p:sldId id="309" r:id="rId30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1pPr>
    <a:lvl2pPr marL="0" lvl="1" indent="4572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2pPr>
    <a:lvl3pPr marL="0" lvl="2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3pPr>
    <a:lvl4pPr marL="0" lvl="3" indent="13716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4pPr>
    <a:lvl5pPr marL="0" lvl="4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5pPr>
    <a:lvl6pPr marL="2286000" lvl="5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6pPr>
    <a:lvl7pPr marL="2743200" lvl="6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7pPr>
    <a:lvl8pPr marL="3200400" lvl="7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8pPr>
    <a:lvl9pPr marL="3657600" lvl="8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14" autoAdjust="0"/>
  </p:normalViewPr>
  <p:slideViewPr>
    <p:cSldViewPr showGuides="1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7" cy="450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40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8" name="文本占位符 40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1pPr>
    <a:lvl2pPr marL="0" lvl="1" indent="2286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2pPr>
    <a:lvl3pPr marL="0" lvl="2" indent="4572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3pPr>
    <a:lvl4pPr marL="0" lvl="3" indent="685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4pPr>
    <a:lvl5pPr marL="0" lvl="4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5pPr>
    <a:lvl6pPr marL="2286000" lvl="5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6pPr>
    <a:lvl7pPr marL="2743200" lvl="6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7pPr>
    <a:lvl8pPr marL="3200400" lvl="7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8pPr>
    <a:lvl9pPr marL="3657600" lvl="8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sql%E8%AF%AD%E5%8F%A5&amp;spm=1001.2101.3001.7020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33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01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实现思路：</a:t>
            </a:r>
          </a:p>
          <a:p>
            <a:pPr marL="228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前面我们已经实现了移动端菜品查看功能，对应的服务端方法为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DishController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setmeal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方法，此方法会根据前端提交的查询条件进行数据库查询操作。在高并发的情况下，频繁查询数据库会导致系统性能下降，服务端响应时间增长。现在需要对此方法进行缓存优化，提高系统的性能。</a:t>
            </a:r>
          </a:p>
          <a:p>
            <a:pPr marL="228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具体的实现思路如下：</a:t>
            </a:r>
          </a:p>
          <a:p>
            <a:pPr marL="228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、改造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DishController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SetMealController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方法，先从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中获取菜品数据，如果有则直接返回，无需查询数据库；如果没有则查询数据库，并将查询到的菜品数据放入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Redis.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、在使用缓存过程中，要注意保证数据库中的数据和缓存中的数据一致，如果数据库中的数据发生变化，需要及时清理缓存数据。因此需要改造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DishController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SetMealController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save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方法，加入清理缓存的逻辑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47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在报表中尤其重要。由于部分报表</a:t>
            </a:r>
            <a:r>
              <a:rPr lang="en-US" altLang="zh-CN" sz="1800" u="sng" dirty="0" err="1">
                <a:solidFill>
                  <a:srgbClr val="4EA1DB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3" tooltip="sql语句"/>
              </a:rPr>
              <a:t>sql</a:t>
            </a:r>
            <a:r>
              <a:rPr lang="en-US" altLang="zh-CN" sz="1800" u="sng" dirty="0" err="1">
                <a:solidFill>
                  <a:srgbClr val="4EA1DB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hlinkClick r:id="rId3" tooltip="sql语句"/>
              </a:rPr>
              <a:t>语句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非常的慢，导致锁表，影响前台服务。如果前台使用</a:t>
            </a:r>
            <a:r>
              <a:rPr lang="en-US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master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，报表使用</a:t>
            </a:r>
            <a:r>
              <a:rPr lang="en-US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slave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，那么报表</a:t>
            </a:r>
            <a:r>
              <a:rPr lang="en-US" altLang="zh-CN" sz="1800" dirty="0" err="1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将不会造成前台锁，保证了前台速度。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552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我们项目组的成员在整个过程中快速学习巩固了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SSM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框架下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Spring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SpringBoot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Maven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SpringMVC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MyBatis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等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Java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项目开发知识技能，熟练掌握了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Git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Github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等团队开发工具，同时对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Java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企业级开发、软件开发的整体流程有了清晰的认知。过程中感谢老师细心的讲解与演示，项目搭建过程中问题的解答指导，让我们项目组少走了许多弯路。</a:t>
            </a:r>
            <a:endParaRPr lang="zh-CN" altLang="en-US" sz="12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endParaRPr lang="en-US" altLang="zh-CN" dirty="0"/>
          </a:p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最终，系统功能完全达到预期需求，在试运行过程中对界面进行了美化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,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按计划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2022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年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7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月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4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日进行顺利验收。美中不足的是，由于项目开发期较短，最终实现的功能都还比较基础，我们项目组希望在本次实训的基础上进一步深入研究，继续完善食为天（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SWT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）外卖平台，完成初期设想的更趋于实际的功能，使项目更能普遍适用。</a:t>
            </a:r>
            <a:endParaRPr lang="zh-CN" altLang="en-US" sz="12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9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43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624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4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95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17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90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90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96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20" tIns="45720" rIns="45720" bIns="45720" anchor="ctr">
            <a:norm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20" tIns="45720" rIns="45720" bIns="45720"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灯片编号占位符 1026"/>
          <p:cNvSpPr>
            <a:spLocks noGrp="1"/>
          </p:cNvSpPr>
          <p:nvPr>
            <p:ph type="sldNum" sz="quarter" idx="2"/>
          </p:nvPr>
        </p:nvSpPr>
        <p:spPr>
          <a:xfrm>
            <a:off x="11079163" y="6403975"/>
            <a:ext cx="274637" cy="26828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45720" tIns="45720" rIns="45720" bIns="45720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  <a:sym typeface="字体视界-一风尚黑体" charset="0"/>
        </a:defRPr>
      </a:lvl1pPr>
    </p:titleStyle>
    <p:bodyStyle>
      <a:lvl1pPr marL="228600" lvl="0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723900" lvl="1" indent="-2667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2pPr>
      <a:lvl3pPr marL="1233805" lvl="2" indent="-319405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3pPr>
      <a:lvl4pPr marL="1727200" lvl="3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4pPr>
      <a:lvl5pPr marL="2184400" lvl="4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5pPr>
      <a:lvl6pPr marL="2514600" lvl="5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6pPr>
      <a:lvl7pPr marL="2971800" lvl="6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7pPr>
      <a:lvl8pPr marL="3429000" lvl="7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8pPr>
      <a:lvl9pPr marL="3886200" lvl="8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9pPr>
    </p:bodyStyle>
    <p:otherStyle>
      <a:lvl1pPr marL="0" lvl="0" indent="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0" lvl="1" indent="4572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2pPr>
      <a:lvl3pPr marL="0" lvl="2" indent="9144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3pPr>
      <a:lvl4pPr marL="0" lvl="3" indent="13716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4pPr>
      <a:lvl5pPr marL="0" lvl="4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5pPr>
      <a:lvl6pPr marL="2286000" lvl="5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6pPr>
      <a:lvl7pPr marL="2743200" lvl="6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7pPr>
      <a:lvl8pPr marL="3200400" lvl="7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8pPr>
      <a:lvl9pPr marL="3657600" lvl="8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2048" descr="矩形 4"/>
          <p:cNvSpPr/>
          <p:nvPr/>
        </p:nvSpPr>
        <p:spPr>
          <a:xfrm>
            <a:off x="0" y="0"/>
            <a:ext cx="12192000" cy="6899275"/>
          </a:xfrm>
          <a:prstGeom prst="rect">
            <a:avLst/>
          </a:prstGeom>
          <a:solidFill>
            <a:srgbClr val="3D516A">
              <a:alpha val="100000"/>
            </a:srgbClr>
          </a:solidFill>
          <a:ln w="12700">
            <a:noFill/>
          </a:ln>
        </p:spPr>
        <p:txBody>
          <a:bodyPr vert="horz" wrap="square" lIns="45720" tIns="45720" rIns="45720" bIns="45720" anchor="ctr"/>
          <a:lstStyle/>
          <a:p>
            <a:pPr lvl="0" algn="ctr">
              <a:buNone/>
            </a:pPr>
            <a:endParaRPr sz="1800" b="0" i="0" u="none"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2050" name="灯片编号占位符 2049"/>
          <p:cNvSpPr>
            <a:spLocks noGrp="1"/>
          </p:cNvSpPr>
          <p:nvPr>
            <p:ph type="sldNum" sz="quarter" idx="2"/>
          </p:nvPr>
        </p:nvSpPr>
        <p:spPr>
          <a:xfrm>
            <a:off x="11079163" y="6403975"/>
            <a:ext cx="274637" cy="26828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45720" tIns="45720" rIns="45720" bIns="45720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rtl="0" eaLnBrk="1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  <a:sym typeface="字体视界-一风尚黑体" charset="0"/>
        </a:defRPr>
      </a:lvl1pPr>
    </p:titleStyle>
    <p:bodyStyle>
      <a:lvl1pPr marL="228600" lvl="0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723900" lvl="1" indent="-2667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2pPr>
      <a:lvl3pPr marL="1233805" lvl="2" indent="-319405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3pPr>
      <a:lvl4pPr marL="1727200" lvl="3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4pPr>
      <a:lvl5pPr marL="2184400" lvl="4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5pPr>
      <a:lvl6pPr marL="2514600" lvl="5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6pPr>
      <a:lvl7pPr marL="2971800" lvl="6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7pPr>
      <a:lvl8pPr marL="3429000" lvl="7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8pPr>
      <a:lvl9pPr marL="3886200" lvl="8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9pPr>
    </p:bodyStyle>
    <p:otherStyle>
      <a:lvl1pPr marL="0" lvl="0" indent="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0" lvl="1" indent="4572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2pPr>
      <a:lvl3pPr marL="0" lvl="2" indent="9144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3pPr>
      <a:lvl4pPr marL="0" lvl="3" indent="13716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4pPr>
      <a:lvl5pPr marL="0" lvl="4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5pPr>
      <a:lvl6pPr marL="2286000" lvl="5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6pPr>
      <a:lvl7pPr marL="2743200" lvl="6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7pPr>
      <a:lvl8pPr marL="3200400" lvl="7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8pPr>
      <a:lvl9pPr marL="3657600" lvl="8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5120" descr="media1.mp3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图片 5121" descr="图片 3"/>
          <p:cNvPicPr>
            <a:picLocks noChangeAspect="1"/>
          </p:cNvPicPr>
          <p:nvPr/>
        </p:nvPicPr>
        <p:blipFill>
          <a:blip r:embed="rId4"/>
          <a:srcRect l="15070" t="14888" r="14053" b="13350"/>
          <a:stretch>
            <a:fillRect/>
          </a:stretch>
        </p:blipFill>
        <p:spPr>
          <a:xfrm>
            <a:off x="0" y="-133350"/>
            <a:ext cx="12192000" cy="698976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123" name="文本框 5122" descr="文本框 32"/>
          <p:cNvSpPr txBox="1"/>
          <p:nvPr/>
        </p:nvSpPr>
        <p:spPr>
          <a:xfrm>
            <a:off x="2576513" y="1943100"/>
            <a:ext cx="7037387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2022.07.04</a:t>
            </a:r>
          </a:p>
        </p:txBody>
      </p:sp>
      <p:sp>
        <p:nvSpPr>
          <p:cNvPr id="5127" name="文本框 5126" descr="文本框 5"/>
          <p:cNvSpPr txBox="1"/>
          <p:nvPr/>
        </p:nvSpPr>
        <p:spPr>
          <a:xfrm>
            <a:off x="1774534" y="2704868"/>
            <a:ext cx="8641344" cy="9875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0953" tIns="60953" rIns="60953" bIns="60953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5400" dirty="0">
                <a:solidFill>
                  <a:srgbClr val="FFFFFF"/>
                </a:solidFill>
                <a:ea typeface="+mn-ea"/>
              </a:rPr>
              <a:t>食为天（</a:t>
            </a:r>
            <a:r>
              <a:rPr lang="en-US" altLang="zh-CN" sz="5400" dirty="0">
                <a:solidFill>
                  <a:srgbClr val="FFFFFF"/>
                </a:solidFill>
                <a:ea typeface="+mn-ea"/>
              </a:rPr>
              <a:t>SWT</a:t>
            </a:r>
            <a:r>
              <a:rPr lang="zh-CN" altLang="en-US" sz="5400" dirty="0">
                <a:solidFill>
                  <a:srgbClr val="FFFFFF"/>
                </a:solidFill>
                <a:ea typeface="+mn-ea"/>
              </a:rPr>
              <a:t>）外卖平台</a:t>
            </a:r>
            <a:endParaRPr lang="zh-CN" altLang="en-US" sz="5400" baseline="0" dirty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5128" name="文本框 5127" descr="文本框 32"/>
          <p:cNvSpPr txBox="1"/>
          <p:nvPr/>
        </p:nvSpPr>
        <p:spPr>
          <a:xfrm>
            <a:off x="2555875" y="4141788"/>
            <a:ext cx="7037388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SWT</a:t>
            </a:r>
          </a:p>
        </p:txBody>
      </p:sp>
      <p:grpSp>
        <p:nvGrpSpPr>
          <p:cNvPr id="5129" name="组合 5128"/>
          <p:cNvGrpSpPr/>
          <p:nvPr/>
        </p:nvGrpSpPr>
        <p:grpSpPr>
          <a:xfrm>
            <a:off x="2571750" y="4324350"/>
            <a:ext cx="7005638" cy="0"/>
            <a:chOff x="0" y="0"/>
            <a:chExt cx="7006474" cy="0"/>
          </a:xfrm>
        </p:grpSpPr>
        <p:sp>
          <p:nvSpPr>
            <p:cNvPr id="5130" name="直接连接符 5129" descr="直接连接符 11"/>
            <p:cNvSpPr/>
            <p:nvPr/>
          </p:nvSpPr>
          <p:spPr>
            <a:xfrm>
              <a:off x="5746802" y="0"/>
              <a:ext cx="125967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5131" name="直接连接符 5130" descr="直接连接符 12"/>
            <p:cNvSpPr/>
            <p:nvPr/>
          </p:nvSpPr>
          <p:spPr>
            <a:xfrm>
              <a:off x="0" y="0"/>
              <a:ext cx="125967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grpSp>
        <p:nvGrpSpPr>
          <p:cNvPr id="5132" name="组合 5131"/>
          <p:cNvGrpSpPr/>
          <p:nvPr/>
        </p:nvGrpSpPr>
        <p:grpSpPr>
          <a:xfrm>
            <a:off x="2605088" y="2133600"/>
            <a:ext cx="6980237" cy="0"/>
            <a:chOff x="0" y="0"/>
            <a:chExt cx="6978733" cy="0"/>
          </a:xfrm>
        </p:grpSpPr>
        <p:sp>
          <p:nvSpPr>
            <p:cNvPr id="5133" name="直接连接符 5132" descr="直接连接符 14"/>
            <p:cNvSpPr/>
            <p:nvPr/>
          </p:nvSpPr>
          <p:spPr>
            <a:xfrm>
              <a:off x="5179201" y="0"/>
              <a:ext cx="179953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5134" name="直接连接符 5133" descr="直接连接符 15"/>
            <p:cNvSpPr/>
            <p:nvPr/>
          </p:nvSpPr>
          <p:spPr>
            <a:xfrm>
              <a:off x="0" y="0"/>
              <a:ext cx="179953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sp>
        <p:nvSpPr>
          <p:cNvPr id="5135" name="矩形 5134" descr="矩形 16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</p:cSld>
  <p:clrMapOvr>
    <a:masterClrMapping/>
  </p:clrMapOvr>
  <p:transition spd="med"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1.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前置任务</a:t>
            </a:r>
          </a:p>
        </p:txBody>
      </p:sp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5D04606C-8EC8-9552-F843-C5A44FE71CAC}"/>
              </a:ext>
            </a:extLst>
          </p:cNvPr>
          <p:cNvSpPr txBox="1"/>
          <p:nvPr/>
        </p:nvSpPr>
        <p:spPr>
          <a:xfrm>
            <a:off x="897691" y="1531577"/>
            <a:ext cx="10396618" cy="19214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前置任务包括配置管理计划、软件需求规约、项目开发计划、项目进度计划、先启同行评审报告、先启阶段里程碑评审报告。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前置任务帮助了后续工作的有序进行。</a:t>
            </a:r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0736919A-8C94-8277-53A0-C603FD9E3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3429000"/>
            <a:ext cx="4133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37496"/>
      </p:ext>
    </p:extLst>
  </p:cSld>
  <p:clrMapOvr>
    <a:masterClrMapping/>
  </p:clrMapOvr>
  <p:transition spd="slow" advClick="0" advTm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84151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基本功能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2C089F-5F69-8F25-9D4D-533592C0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94" y="1989068"/>
            <a:ext cx="11316812" cy="4409654"/>
          </a:xfrm>
          <a:prstGeom prst="rect">
            <a:avLst/>
          </a:prstGeom>
        </p:spPr>
      </p:pic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BB7EE39A-EF25-AFF7-9A3A-E9780AFA54EB}"/>
              </a:ext>
            </a:extLst>
          </p:cNvPr>
          <p:cNvSpPr txBox="1"/>
          <p:nvPr/>
        </p:nvSpPr>
        <p:spPr>
          <a:xfrm>
            <a:off x="437594" y="1066110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基础功能框架</a:t>
            </a:r>
          </a:p>
        </p:txBody>
      </p:sp>
    </p:spTree>
    <p:extLst>
      <p:ext uri="{BB962C8B-B14F-4D97-AF65-F5344CB8AC3E}">
        <p14:creationId xmlns:p14="http://schemas.microsoft.com/office/powerpoint/2010/main" val="3939015007"/>
      </p:ext>
    </p:extLst>
  </p:cSld>
  <p:clrMapOvr>
    <a:masterClrMapping/>
  </p:clrMapOvr>
  <p:transition spd="slow" advClick="0" advTm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84151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基本功能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BB7EE39A-EF25-AFF7-9A3A-E9780AFA54EB}"/>
              </a:ext>
            </a:extLst>
          </p:cNvPr>
          <p:cNvSpPr txBox="1"/>
          <p:nvPr/>
        </p:nvSpPr>
        <p:spPr>
          <a:xfrm>
            <a:off x="437594" y="736900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基础功能</a:t>
            </a: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JAVA 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15C057-68A7-61AE-3D5C-3C5809B6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2" y="1347929"/>
            <a:ext cx="3373665" cy="50275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362EC0-703F-EB97-B685-36CF5B652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619" y="1342194"/>
            <a:ext cx="3126712" cy="50275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B5656D-2FC0-6894-F2E9-D8E7399D3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332" y="1342194"/>
            <a:ext cx="2849692" cy="50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64604"/>
      </p:ext>
    </p:extLst>
  </p:cSld>
  <p:clrMapOvr>
    <a:masterClrMapping/>
  </p:clrMapOvr>
  <p:transition spd="slow" advClick="0" advTm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84151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2.1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登陆页面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742384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登录页面包含登录、退出、邮箱验证以及邮箱验证码发送功能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149A57-2A35-3D6E-D6B7-306EE358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91" y="1404825"/>
            <a:ext cx="9541486" cy="4589574"/>
          </a:xfrm>
          <a:prstGeom prst="rect">
            <a:avLst/>
          </a:prstGeom>
        </p:spPr>
      </p:pic>
      <p:sp>
        <p:nvSpPr>
          <p:cNvPr id="8" name="文本框 7" descr="Text Box 3">
            <a:extLst>
              <a:ext uri="{FF2B5EF4-FFF2-40B4-BE49-F238E27FC236}">
                <a16:creationId xmlns:a16="http://schemas.microsoft.com/office/drawing/2014/main" id="{EC968449-0466-1296-7674-B0E6DD2F49A8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负责人员：王正霆</a:t>
            </a:r>
          </a:p>
        </p:txBody>
      </p:sp>
    </p:spTree>
    <p:extLst>
      <p:ext uri="{BB962C8B-B14F-4D97-AF65-F5344CB8AC3E}">
        <p14:creationId xmlns:p14="http://schemas.microsoft.com/office/powerpoint/2010/main" val="11687137"/>
      </p:ext>
    </p:extLst>
  </p:cSld>
  <p:clrMapOvr>
    <a:masterClrMapping/>
  </p:clrMapOvr>
  <p:transition spd="slow" advClick="0" advTm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2.2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员工管理界面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833146"/>
            <a:ext cx="10396618" cy="127714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员工管理界面包含新增员工、员工信息分类查询、启用禁用员工账号、编辑员工信息功能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39734-BC3F-AA34-5F7D-A46320ED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46" y="2110290"/>
            <a:ext cx="9387535" cy="3578155"/>
          </a:xfrm>
          <a:prstGeom prst="rect">
            <a:avLst/>
          </a:prstGeom>
        </p:spPr>
      </p:pic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9EBCDF39-B344-C4D7-2BF1-6D764B4699F8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负责人员：王开发</a:t>
            </a:r>
          </a:p>
        </p:txBody>
      </p:sp>
    </p:spTree>
    <p:extLst>
      <p:ext uri="{BB962C8B-B14F-4D97-AF65-F5344CB8AC3E}">
        <p14:creationId xmlns:p14="http://schemas.microsoft.com/office/powerpoint/2010/main" val="1418659920"/>
      </p:ext>
    </p:extLst>
  </p:cSld>
  <p:clrMapOvr>
    <a:masterClrMapping/>
  </p:clrMapOvr>
  <p:transition spd="slow" advClick="0" advTm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2.3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分类管理界面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0" y="1008283"/>
            <a:ext cx="10396618" cy="6308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分类管理界面包括新增分类、分类信息分页查询、删除分类功能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302165-974F-2373-E3C3-34EF1E50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90" y="1725655"/>
            <a:ext cx="7571110" cy="4124062"/>
          </a:xfrm>
          <a:prstGeom prst="rect">
            <a:avLst/>
          </a:prstGeom>
        </p:spPr>
      </p:pic>
      <p:sp>
        <p:nvSpPr>
          <p:cNvPr id="12" name="文本框 11" descr="Text Box 3">
            <a:extLst>
              <a:ext uri="{FF2B5EF4-FFF2-40B4-BE49-F238E27FC236}">
                <a16:creationId xmlns:a16="http://schemas.microsoft.com/office/drawing/2014/main" id="{EEBF47D5-EFFC-71C8-3DC4-224E78DA7BC5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负责人员：崔晋</a:t>
            </a:r>
          </a:p>
        </p:txBody>
      </p:sp>
    </p:spTree>
    <p:extLst>
      <p:ext uri="{BB962C8B-B14F-4D97-AF65-F5344CB8AC3E}">
        <p14:creationId xmlns:p14="http://schemas.microsoft.com/office/powerpoint/2010/main" val="493300059"/>
      </p:ext>
    </p:extLst>
  </p:cSld>
  <p:clrMapOvr>
    <a:masterClrMapping/>
  </p:clrMapOvr>
  <p:transition spd="slow" advClick="0" advTm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2.4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菜品管理界面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833146"/>
            <a:ext cx="10396618" cy="127714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菜品管理界面包含文件上传下载、新增菜品、菜单信息分页查询、修改菜品功能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F16898-DC75-D08A-D6D9-634C4E18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21" y="2618874"/>
            <a:ext cx="11575157" cy="3279144"/>
          </a:xfrm>
          <a:prstGeom prst="rect">
            <a:avLst/>
          </a:prstGeom>
        </p:spPr>
      </p:pic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08AD9894-9589-661C-AE4D-3F421905E139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负责人员：杨帆</a:t>
            </a:r>
          </a:p>
        </p:txBody>
      </p:sp>
    </p:spTree>
    <p:extLst>
      <p:ext uri="{BB962C8B-B14F-4D97-AF65-F5344CB8AC3E}">
        <p14:creationId xmlns:p14="http://schemas.microsoft.com/office/powerpoint/2010/main" val="1817485527"/>
      </p:ext>
    </p:extLst>
  </p:cSld>
  <p:clrMapOvr>
    <a:masterClrMapping/>
  </p:clrMapOvr>
  <p:transition spd="slow" advClick="0" advTm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2.5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套餐管理界面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1156311"/>
            <a:ext cx="10396618" cy="6308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套餐管理界面包含新增套餐、套餐信息分页查询、删除套餐功能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39734-BC3F-AA34-5F7D-A46320ED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2037759"/>
            <a:ext cx="9612570" cy="3663930"/>
          </a:xfrm>
          <a:prstGeom prst="rect">
            <a:avLst/>
          </a:prstGeom>
        </p:spPr>
      </p:pic>
      <p:sp>
        <p:nvSpPr>
          <p:cNvPr id="5" name="文本框 4" descr="Text Box 3">
            <a:extLst>
              <a:ext uri="{FF2B5EF4-FFF2-40B4-BE49-F238E27FC236}">
                <a16:creationId xmlns:a16="http://schemas.microsoft.com/office/drawing/2014/main" id="{BFB9C663-DB42-FA22-FCAE-214869D73BCE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负责人员：黄豪</a:t>
            </a:r>
          </a:p>
        </p:txBody>
      </p:sp>
    </p:spTree>
    <p:extLst>
      <p:ext uri="{BB962C8B-B14F-4D97-AF65-F5344CB8AC3E}">
        <p14:creationId xmlns:p14="http://schemas.microsoft.com/office/powerpoint/2010/main" val="2178340713"/>
      </p:ext>
    </p:extLst>
  </p:cSld>
  <p:clrMapOvr>
    <a:masterClrMapping/>
  </p:clrMapOvr>
  <p:transition spd="slow" advClick="0" advTm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2.6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订单界面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1157305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订单界面包含导入用户地址、菜品展示、购物车、用户下单功能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39734-BC3F-AA34-5F7D-A46320ED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7" y="1943769"/>
            <a:ext cx="10197661" cy="3886943"/>
          </a:xfrm>
          <a:prstGeom prst="rect">
            <a:avLst/>
          </a:prstGeom>
        </p:spPr>
      </p:pic>
      <p:sp>
        <p:nvSpPr>
          <p:cNvPr id="5" name="文本框 4" descr="Text Box 3">
            <a:extLst>
              <a:ext uri="{FF2B5EF4-FFF2-40B4-BE49-F238E27FC236}">
                <a16:creationId xmlns:a16="http://schemas.microsoft.com/office/drawing/2014/main" id="{538721BB-AC25-3318-993F-6D7AF6DE9651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负责人员：杨寒壹</a:t>
            </a:r>
          </a:p>
        </p:txBody>
      </p:sp>
    </p:spTree>
    <p:extLst>
      <p:ext uri="{BB962C8B-B14F-4D97-AF65-F5344CB8AC3E}">
        <p14:creationId xmlns:p14="http://schemas.microsoft.com/office/powerpoint/2010/main" val="1409420057"/>
      </p:ext>
    </p:extLst>
  </p:cSld>
  <p:clrMapOvr>
    <a:masterClrMapping/>
  </p:clrMapOvr>
  <p:transition spd="slow" advClick="0" advTm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2.7 UI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设计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1157305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包含对网页管理端和小程序用户端的</a:t>
            </a: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UI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设计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CEA0F6-09F5-E0CD-1751-BBA6BC1C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27" y="1998802"/>
            <a:ext cx="2516581" cy="4732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FD8D9C-2EB1-6205-69BA-150332D66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99" y="1998802"/>
            <a:ext cx="2560206" cy="47321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C7CA91-9FF5-46D5-9055-0AC4D93E0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706" y="1978805"/>
            <a:ext cx="2518519" cy="4732134"/>
          </a:xfrm>
          <a:prstGeom prst="rect">
            <a:avLst/>
          </a:prstGeom>
        </p:spPr>
      </p:pic>
      <p:sp>
        <p:nvSpPr>
          <p:cNvPr id="11" name="文本框 10" descr="Text Box 3">
            <a:extLst>
              <a:ext uri="{FF2B5EF4-FFF2-40B4-BE49-F238E27FC236}">
                <a16:creationId xmlns:a16="http://schemas.microsoft.com/office/drawing/2014/main" id="{31BAB7F9-B506-36EA-E6F0-7D4B643CC700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负责人员：杨寒壹</a:t>
            </a:r>
          </a:p>
        </p:txBody>
      </p:sp>
    </p:spTree>
    <p:extLst>
      <p:ext uri="{BB962C8B-B14F-4D97-AF65-F5344CB8AC3E}">
        <p14:creationId xmlns:p14="http://schemas.microsoft.com/office/powerpoint/2010/main" val="3940176764"/>
      </p:ext>
    </p:extLst>
  </p:cSld>
  <p:clrMapOvr>
    <a:masterClrMapping/>
  </p:clrMapOvr>
  <p:transition spd="slow" advClick="0" advTm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6144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3" y="28575"/>
            <a:ext cx="11952287" cy="6799263"/>
          </a:xfrm>
          <a:prstGeom prst="rect">
            <a:avLst/>
          </a:prstGeom>
          <a:noFill/>
          <a:ln w="12700">
            <a:noFill/>
          </a:ln>
        </p:spPr>
      </p:pic>
      <p:grpSp>
        <p:nvGrpSpPr>
          <p:cNvPr id="6146" name="组合 6145"/>
          <p:cNvGrpSpPr/>
          <p:nvPr/>
        </p:nvGrpSpPr>
        <p:grpSpPr>
          <a:xfrm>
            <a:off x="6634163" y="1006097"/>
            <a:ext cx="4322594" cy="461665"/>
            <a:chOff x="0" y="139593"/>
            <a:chExt cx="4321995" cy="461629"/>
          </a:xfrm>
        </p:grpSpPr>
        <p:sp>
          <p:nvSpPr>
            <p:cNvPr id="6147" name="椭圆 6146" descr="椭圆 3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48" name="文本框 6147" descr="文本框 4"/>
            <p:cNvSpPr txBox="1"/>
            <p:nvPr/>
          </p:nvSpPr>
          <p:spPr>
            <a:xfrm>
              <a:off x="703117" y="139593"/>
              <a:ext cx="3618878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项目介绍</a:t>
              </a:r>
              <a:r>
                <a:rPr lang="en-US" altLang="zh-CN" sz="2400" dirty="0">
                  <a:solidFill>
                    <a:srgbClr val="3D516A"/>
                  </a:solidFill>
                  <a:ea typeface="+mn-ea"/>
                </a:rPr>
                <a:t>&amp;</a:t>
              </a:r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团队成员介绍</a:t>
              </a:r>
              <a:endParaRPr lang="zh-CN" altLang="en-US" sz="2400" baseline="0" dirty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grpSp>
        <p:nvGrpSpPr>
          <p:cNvPr id="6150" name="组合 6149"/>
          <p:cNvGrpSpPr/>
          <p:nvPr/>
        </p:nvGrpSpPr>
        <p:grpSpPr>
          <a:xfrm>
            <a:off x="6623178" y="1777919"/>
            <a:ext cx="4007544" cy="461665"/>
            <a:chOff x="0" y="92350"/>
            <a:chExt cx="4006989" cy="461629"/>
          </a:xfrm>
        </p:grpSpPr>
        <p:sp>
          <p:nvSpPr>
            <p:cNvPr id="6151" name="椭圆 6150" descr="椭圆 8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52" name="文本框 6151" descr="文本框 9"/>
            <p:cNvSpPr txBox="1"/>
            <p:nvPr/>
          </p:nvSpPr>
          <p:spPr>
            <a:xfrm>
              <a:off x="703117" y="92350"/>
              <a:ext cx="3303872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技术选型</a:t>
              </a:r>
              <a:r>
                <a:rPr lang="en-US" altLang="zh-CN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&amp;</a:t>
              </a:r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版本管理</a:t>
              </a:r>
            </a:p>
          </p:txBody>
        </p:sp>
      </p:grpSp>
      <p:grpSp>
        <p:nvGrpSpPr>
          <p:cNvPr id="6154" name="组合 6153"/>
          <p:cNvGrpSpPr/>
          <p:nvPr/>
        </p:nvGrpSpPr>
        <p:grpSpPr>
          <a:xfrm>
            <a:off x="6623178" y="2572803"/>
            <a:ext cx="3287432" cy="461665"/>
            <a:chOff x="0" y="92350"/>
            <a:chExt cx="3286977" cy="461629"/>
          </a:xfrm>
        </p:grpSpPr>
        <p:sp>
          <p:nvSpPr>
            <p:cNvPr id="6155" name="椭圆 6154" descr="椭圆 12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56" name="文本框 6155" descr="文本框 13"/>
            <p:cNvSpPr txBox="1"/>
            <p:nvPr/>
          </p:nvSpPr>
          <p:spPr>
            <a:xfrm>
              <a:off x="703117" y="92350"/>
              <a:ext cx="2583860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项目搭建</a:t>
              </a:r>
            </a:p>
          </p:txBody>
        </p:sp>
      </p:grpSp>
      <p:grpSp>
        <p:nvGrpSpPr>
          <p:cNvPr id="6158" name="组合 6157"/>
          <p:cNvGrpSpPr/>
          <p:nvPr/>
        </p:nvGrpSpPr>
        <p:grpSpPr>
          <a:xfrm>
            <a:off x="6650893" y="4141803"/>
            <a:ext cx="3377446" cy="461665"/>
            <a:chOff x="0" y="93938"/>
            <a:chExt cx="3376978" cy="461629"/>
          </a:xfrm>
        </p:grpSpPr>
        <p:sp>
          <p:nvSpPr>
            <p:cNvPr id="6159" name="椭圆 6158" descr="椭圆 21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60" name="文本框 6159" descr="文本框 22"/>
            <p:cNvSpPr txBox="1"/>
            <p:nvPr/>
          </p:nvSpPr>
          <p:spPr>
            <a:xfrm>
              <a:off x="703117" y="93938"/>
              <a:ext cx="2673861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项目</a:t>
              </a:r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实机</a:t>
              </a:r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演示</a:t>
              </a:r>
            </a:p>
          </p:txBody>
        </p:sp>
      </p:grpSp>
      <p:sp>
        <p:nvSpPr>
          <p:cNvPr id="6162" name="文本框 6161" descr="文本框 24"/>
          <p:cNvSpPr txBox="1"/>
          <p:nvPr/>
        </p:nvSpPr>
        <p:spPr>
          <a:xfrm>
            <a:off x="4460875" y="2203450"/>
            <a:ext cx="874713" cy="26320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20" tIns="45720" rIns="45720" bIns="45720" anchor="t">
            <a:spAutoFit/>
          </a:bodyPr>
          <a:lstStyle/>
          <a:p>
            <a:r>
              <a:rPr lang="zh-CN" altLang="en-US" sz="7200"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rPr>
              <a:t>目录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CB5B65-018F-8B3D-CD04-D930F1BF6A94}"/>
              </a:ext>
            </a:extLst>
          </p:cNvPr>
          <p:cNvGrpSpPr/>
          <p:nvPr/>
        </p:nvGrpSpPr>
        <p:grpSpPr>
          <a:xfrm>
            <a:off x="6650893" y="4903294"/>
            <a:ext cx="3377446" cy="461665"/>
            <a:chOff x="0" y="93938"/>
            <a:chExt cx="3376978" cy="461629"/>
          </a:xfrm>
        </p:grpSpPr>
        <p:sp>
          <p:nvSpPr>
            <p:cNvPr id="23" name="椭圆 22" descr="椭圆 21">
              <a:extLst>
                <a:ext uri="{FF2B5EF4-FFF2-40B4-BE49-F238E27FC236}">
                  <a16:creationId xmlns:a16="http://schemas.microsoft.com/office/drawing/2014/main" id="{25C63D10-96CE-791D-47E4-922C2E780D00}"/>
                </a:ext>
              </a:extLst>
            </p:cNvPr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24" name="文本框 23" descr="文本框 22">
              <a:extLst>
                <a:ext uri="{FF2B5EF4-FFF2-40B4-BE49-F238E27FC236}">
                  <a16:creationId xmlns:a16="http://schemas.microsoft.com/office/drawing/2014/main" id="{3F606611-F820-08C1-72FD-AE7806B7E6C3}"/>
                </a:ext>
              </a:extLst>
            </p:cNvPr>
            <p:cNvSpPr txBox="1"/>
            <p:nvPr/>
          </p:nvSpPr>
          <p:spPr>
            <a:xfrm>
              <a:off x="703117" y="93938"/>
              <a:ext cx="2673861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总结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884D52-0E5A-1F9C-D411-C8C119E09808}"/>
              </a:ext>
            </a:extLst>
          </p:cNvPr>
          <p:cNvGrpSpPr/>
          <p:nvPr/>
        </p:nvGrpSpPr>
        <p:grpSpPr>
          <a:xfrm>
            <a:off x="6623178" y="3336097"/>
            <a:ext cx="3287431" cy="461665"/>
            <a:chOff x="0" y="92350"/>
            <a:chExt cx="3286976" cy="461629"/>
          </a:xfrm>
        </p:grpSpPr>
        <p:sp>
          <p:nvSpPr>
            <p:cNvPr id="20" name="椭圆 19" descr="椭圆 12">
              <a:extLst>
                <a:ext uri="{FF2B5EF4-FFF2-40B4-BE49-F238E27FC236}">
                  <a16:creationId xmlns:a16="http://schemas.microsoft.com/office/drawing/2014/main" id="{34FDFCFF-EF25-CF1C-C558-5BA91C784142}"/>
                </a:ext>
              </a:extLst>
            </p:cNvPr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21" name="文本框 20" descr="文本框 13">
              <a:extLst>
                <a:ext uri="{FF2B5EF4-FFF2-40B4-BE49-F238E27FC236}">
                  <a16:creationId xmlns:a16="http://schemas.microsoft.com/office/drawing/2014/main" id="{E9F9AC33-8248-6EBA-5F8C-8F8C1DE0DA2E}"/>
                </a:ext>
              </a:extLst>
            </p:cNvPr>
            <p:cNvSpPr txBox="1"/>
            <p:nvPr/>
          </p:nvSpPr>
          <p:spPr>
            <a:xfrm>
              <a:off x="703116" y="92350"/>
              <a:ext cx="2583860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项目优化</a:t>
              </a:r>
              <a:endParaRPr lang="zh-CN" altLang="en-US" sz="2400" baseline="0" dirty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067864"/>
      </p:ext>
    </p:extLst>
  </p:cSld>
  <p:clrMapOvr>
    <a:masterClrMapping/>
  </p:clrMapOvr>
  <p:transition spd="slow" advClick="0" advTm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5600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602" name="文本框 25601" descr="TextBox 4"/>
          <p:cNvSpPr txBox="1"/>
          <p:nvPr/>
        </p:nvSpPr>
        <p:spPr>
          <a:xfrm>
            <a:off x="4235449" y="2479201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第四节</a:t>
            </a:r>
          </a:p>
        </p:txBody>
      </p:sp>
      <p:sp>
        <p:nvSpPr>
          <p:cNvPr id="25603" name="文本框 25602" descr="TextBox 4"/>
          <p:cNvSpPr txBox="1"/>
          <p:nvPr/>
        </p:nvSpPr>
        <p:spPr>
          <a:xfrm>
            <a:off x="3443287" y="3519014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</a:t>
            </a:r>
          </a:p>
        </p:txBody>
      </p:sp>
      <p:sp>
        <p:nvSpPr>
          <p:cNvPr id="25605" name="矩形 25604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26875"/>
      </p:ext>
    </p:extLst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745782" y="2468256"/>
            <a:ext cx="10396618" cy="19214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线程池优化异步发送邮件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缓存菜品数据、缓存套餐数据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baseline="0" dirty="0" err="1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Mysql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主从复制，读写分离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F28098-6616-DD6B-7324-F56A0BDC4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19" y="1328399"/>
            <a:ext cx="5064781" cy="420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5754"/>
      </p:ext>
    </p:extLst>
  </p:cSld>
  <p:clrMapOvr>
    <a:masterClrMapping/>
  </p:clrMapOvr>
  <p:transition spd="slow" advClick="0" advTm="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7612256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 </a:t>
            </a:r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1. 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线程池优化异步发送邮件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239017" y="737288"/>
            <a:ext cx="10396618" cy="127515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邮件发送验证码时间太长，用线程池异步发送来减低单次返回登录信息的时间。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0448DF-1A5B-96ED-B1EE-F30A8E73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67" y="2012445"/>
            <a:ext cx="7096465" cy="48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04024"/>
      </p:ext>
    </p:extLst>
  </p:cSld>
  <p:clrMapOvr>
    <a:masterClrMapping/>
  </p:clrMapOvr>
  <p:transition spd="slow" advClick="0" advTm="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6" y="137090"/>
            <a:ext cx="11617879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 </a:t>
            </a:r>
            <a:r>
              <a:rPr lang="en-US" altLang="zh-CN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2. 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缓存菜品数据、缓存套餐数据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849646" y="1497766"/>
            <a:ext cx="10396618" cy="38624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在高并发的情况下，频繁查询数据库会导致系统性能下降，服务端响应时间增长。需要对服务端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DishController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和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setMeal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的</a:t>
            </a:r>
            <a:r>
              <a:rPr lang="en-US" altLang="zh-CN" sz="2800" dirty="0">
                <a:solidFill>
                  <a:srgbClr val="DCDEE0"/>
                </a:solidFill>
                <a:ea typeface="+mn-ea"/>
              </a:rPr>
              <a:t>list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方法进行缓存优化，提高系统的性能。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具体的实现思路如下：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改造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DishController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和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setMeal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的</a:t>
            </a:r>
            <a:r>
              <a:rPr lang="en-US" altLang="zh-CN" sz="2800" dirty="0">
                <a:solidFill>
                  <a:srgbClr val="DCDEE0"/>
                </a:solidFill>
                <a:ea typeface="+mn-ea"/>
              </a:rPr>
              <a:t>list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方法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注意保证数据库中的数据和缓存中的数据一致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5222961"/>
      </p:ext>
    </p:extLst>
  </p:cSld>
  <p:clrMapOvr>
    <a:masterClrMapping/>
  </p:clrMapOvr>
  <p:transition spd="slow" advClick="0" advTm="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10396618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项目优化 </a:t>
            </a:r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3.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 </a:t>
            </a:r>
            <a:r>
              <a:rPr lang="en-US" altLang="zh-CN" sz="3600" b="1" baseline="0" dirty="0" err="1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Mysql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主从复制、读写分离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239017" y="1043629"/>
            <a:ext cx="11952983" cy="5153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1.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主从复制是</a:t>
            </a: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MySQL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本身自带的一个功能，不需要额外的第三方软件就可以实现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2.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由此带来的好处：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数据更安全：做了数据冗余，不会因为单台服务器的宕机而丢失数据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性能大大提升：一主多从，不同用户从不同数据库读取，性能提升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扩展性更优：流量增大时，可以方便的增加从服务器，不影响系统使用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负载均衡：一主多从相当于分担了主机任务，做了负载均衡</a:t>
            </a:r>
          </a:p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3.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基于主从复制可以实现读写分离：读写分离，使数据库能支撑更大的并发</a:t>
            </a:r>
          </a:p>
        </p:txBody>
      </p:sp>
    </p:spTree>
    <p:extLst>
      <p:ext uri="{BB962C8B-B14F-4D97-AF65-F5344CB8AC3E}">
        <p14:creationId xmlns:p14="http://schemas.microsoft.com/office/powerpoint/2010/main" val="3046658569"/>
      </p:ext>
    </p:extLst>
  </p:cSld>
  <p:clrMapOvr>
    <a:masterClrMapping/>
  </p:clrMapOvr>
  <p:transition spd="slow" advClick="0" advTm="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5600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602" name="文本框 25601" descr="TextBox 4"/>
          <p:cNvSpPr txBox="1"/>
          <p:nvPr/>
        </p:nvSpPr>
        <p:spPr>
          <a:xfrm>
            <a:off x="4235449" y="2479201"/>
            <a:ext cx="3617913" cy="10156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第五节</a:t>
            </a:r>
          </a:p>
        </p:txBody>
      </p:sp>
      <p:sp>
        <p:nvSpPr>
          <p:cNvPr id="25603" name="文本框 25602" descr="TextBox 4"/>
          <p:cNvSpPr txBox="1"/>
          <p:nvPr/>
        </p:nvSpPr>
        <p:spPr>
          <a:xfrm>
            <a:off x="3443287" y="3519014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项目实际演示</a:t>
            </a:r>
          </a:p>
        </p:txBody>
      </p:sp>
      <p:sp>
        <p:nvSpPr>
          <p:cNvPr id="25605" name="矩形 25604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17897"/>
      </p:ext>
    </p:extLst>
  </p:cSld>
  <p:clrMapOvr>
    <a:masterClrMapping/>
  </p:clrMapOvr>
  <p:transition spd="slow" advClick="0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5600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602" name="文本框 25601" descr="TextBox 4"/>
          <p:cNvSpPr txBox="1"/>
          <p:nvPr/>
        </p:nvSpPr>
        <p:spPr>
          <a:xfrm>
            <a:off x="4235449" y="2479201"/>
            <a:ext cx="3617913" cy="10156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第六节</a:t>
            </a:r>
          </a:p>
        </p:txBody>
      </p:sp>
      <p:sp>
        <p:nvSpPr>
          <p:cNvPr id="25603" name="文本框 25602" descr="TextBox 4"/>
          <p:cNvSpPr txBox="1"/>
          <p:nvPr/>
        </p:nvSpPr>
        <p:spPr>
          <a:xfrm>
            <a:off x="3443287" y="3519014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总结</a:t>
            </a:r>
          </a:p>
        </p:txBody>
      </p:sp>
      <p:sp>
        <p:nvSpPr>
          <p:cNvPr id="25605" name="矩形 25604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42546"/>
      </p:ext>
    </p:extLst>
  </p:cSld>
  <p:clrMapOvr>
    <a:masterClrMapping/>
  </p:clrMapOvr>
  <p:transition spd="slow" advClick="0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总结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390462B1-7E45-433F-54CA-6E0B3DC16284}"/>
              </a:ext>
            </a:extLst>
          </p:cNvPr>
          <p:cNvSpPr txBox="1"/>
          <p:nvPr/>
        </p:nvSpPr>
        <p:spPr>
          <a:xfrm>
            <a:off x="380110" y="2600984"/>
            <a:ext cx="11431779" cy="165603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DCDEE0"/>
                </a:solidFill>
                <a:ea typeface="+mn-ea"/>
              </a:rPr>
              <a:t>在本次毕业实训过程中，食为天（</a:t>
            </a:r>
            <a:r>
              <a:rPr lang="en-US" altLang="zh-CN" sz="2400" dirty="0">
                <a:solidFill>
                  <a:srgbClr val="DCDEE0"/>
                </a:solidFill>
                <a:ea typeface="+mn-ea"/>
              </a:rPr>
              <a:t>SWT</a:t>
            </a:r>
            <a:r>
              <a:rPr lang="zh-CN" altLang="en-US" sz="2400" dirty="0">
                <a:solidFill>
                  <a:srgbClr val="DCDEE0"/>
                </a:solidFill>
                <a:ea typeface="+mn-ea"/>
              </a:rPr>
              <a:t>）外卖平台团队共</a:t>
            </a:r>
            <a:r>
              <a:rPr lang="en-US" altLang="zh-CN" sz="2400" dirty="0">
                <a:solidFill>
                  <a:srgbClr val="DCDEE0"/>
                </a:solidFill>
                <a:ea typeface="+mn-ea"/>
              </a:rPr>
              <a:t>6</a:t>
            </a:r>
            <a:r>
              <a:rPr lang="zh-CN" altLang="en-US" sz="2400" dirty="0">
                <a:solidFill>
                  <a:srgbClr val="DCDEE0"/>
                </a:solidFill>
                <a:ea typeface="+mn-ea"/>
              </a:rPr>
              <a:t>人，经过短短半个月完成项目开发，在时间紧迫，人力资源匮乏的条件下完成了本次实训任务。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DCDEE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245712"/>
      </p:ext>
    </p:extLst>
  </p:cSld>
  <p:clrMapOvr>
    <a:masterClrMapping/>
  </p:clrMapOvr>
  <p:transition spd="slow" advClick="0" advTm="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30720" descr="图片 3"/>
          <p:cNvPicPr>
            <a:picLocks noChangeAspect="1"/>
          </p:cNvPicPr>
          <p:nvPr/>
        </p:nvPicPr>
        <p:blipFill>
          <a:blip r:embed="rId2"/>
          <a:srcRect l="15070" t="14888" r="14053" b="13350"/>
          <a:stretch>
            <a:fillRect/>
          </a:stretch>
        </p:blipFill>
        <p:spPr>
          <a:xfrm>
            <a:off x="0" y="-133350"/>
            <a:ext cx="12192000" cy="698976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722" name="文本框 30721" descr="文本框 32"/>
          <p:cNvSpPr txBox="1"/>
          <p:nvPr/>
        </p:nvSpPr>
        <p:spPr>
          <a:xfrm>
            <a:off x="2576513" y="1943100"/>
            <a:ext cx="7037387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2022.07.04</a:t>
            </a:r>
          </a:p>
        </p:txBody>
      </p:sp>
      <p:sp>
        <p:nvSpPr>
          <p:cNvPr id="30726" name="文本框 30725" descr="文本框 5"/>
          <p:cNvSpPr txBox="1"/>
          <p:nvPr/>
        </p:nvSpPr>
        <p:spPr>
          <a:xfrm>
            <a:off x="3736149" y="2519213"/>
            <a:ext cx="4637153" cy="153194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60953" tIns="60953" rIns="60953" bIns="60953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8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谢谢</a:t>
            </a:r>
            <a:r>
              <a:rPr lang="zh-CN" altLang="en-US" sz="8800" dirty="0">
                <a:solidFill>
                  <a:srgbClr val="FFFFFF"/>
                </a:solidFill>
                <a:ea typeface="+mn-ea"/>
              </a:rPr>
              <a:t>观看</a:t>
            </a:r>
            <a:endParaRPr lang="zh-CN" altLang="en-US" sz="8800" baseline="0" dirty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0727" name="文本框 30726" descr="文本框 32"/>
          <p:cNvSpPr txBox="1"/>
          <p:nvPr/>
        </p:nvSpPr>
        <p:spPr>
          <a:xfrm>
            <a:off x="2555875" y="4141788"/>
            <a:ext cx="7037388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SWT</a:t>
            </a:r>
          </a:p>
        </p:txBody>
      </p:sp>
      <p:grpSp>
        <p:nvGrpSpPr>
          <p:cNvPr id="30728" name="组合 30727"/>
          <p:cNvGrpSpPr/>
          <p:nvPr/>
        </p:nvGrpSpPr>
        <p:grpSpPr>
          <a:xfrm>
            <a:off x="2571750" y="4324350"/>
            <a:ext cx="7005638" cy="0"/>
            <a:chOff x="0" y="0"/>
            <a:chExt cx="7006474" cy="0"/>
          </a:xfrm>
        </p:grpSpPr>
        <p:sp>
          <p:nvSpPr>
            <p:cNvPr id="30729" name="直接连接符 30728" descr="直接连接符 11"/>
            <p:cNvSpPr/>
            <p:nvPr/>
          </p:nvSpPr>
          <p:spPr>
            <a:xfrm>
              <a:off x="5746802" y="0"/>
              <a:ext cx="125967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30730" name="直接连接符 30729" descr="直接连接符 12"/>
            <p:cNvSpPr/>
            <p:nvPr/>
          </p:nvSpPr>
          <p:spPr>
            <a:xfrm>
              <a:off x="0" y="0"/>
              <a:ext cx="125967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grpSp>
        <p:nvGrpSpPr>
          <p:cNvPr id="30731" name="组合 30730"/>
          <p:cNvGrpSpPr/>
          <p:nvPr/>
        </p:nvGrpSpPr>
        <p:grpSpPr>
          <a:xfrm>
            <a:off x="2605088" y="2133600"/>
            <a:ext cx="6980237" cy="0"/>
            <a:chOff x="0" y="0"/>
            <a:chExt cx="6978733" cy="0"/>
          </a:xfrm>
        </p:grpSpPr>
        <p:sp>
          <p:nvSpPr>
            <p:cNvPr id="30732" name="直接连接符 30731" descr="直接连接符 14"/>
            <p:cNvSpPr/>
            <p:nvPr/>
          </p:nvSpPr>
          <p:spPr>
            <a:xfrm>
              <a:off x="5179201" y="0"/>
              <a:ext cx="179953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30733" name="直接连接符 30732" descr="直接连接符 15"/>
            <p:cNvSpPr/>
            <p:nvPr/>
          </p:nvSpPr>
          <p:spPr>
            <a:xfrm>
              <a:off x="0" y="0"/>
              <a:ext cx="179953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sp>
        <p:nvSpPr>
          <p:cNvPr id="30734" name="矩形 30733" descr="矩形 16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pic>
        <p:nvPicPr>
          <p:cNvPr id="30735" name="图片 30734" descr="216a5e667111a2d05e3a29b1ff0a4a86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75" y="-1387475"/>
            <a:ext cx="571500" cy="571500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3618623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7168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170" name="文本框 7169" descr="TextBox 4"/>
          <p:cNvSpPr txBox="1"/>
          <p:nvPr/>
        </p:nvSpPr>
        <p:spPr>
          <a:xfrm>
            <a:off x="4287044" y="2543260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第一节</a:t>
            </a:r>
          </a:p>
        </p:txBody>
      </p:sp>
      <p:sp>
        <p:nvSpPr>
          <p:cNvPr id="7171" name="文本框 7170" descr="TextBox 4"/>
          <p:cNvSpPr txBox="1"/>
          <p:nvPr/>
        </p:nvSpPr>
        <p:spPr>
          <a:xfrm>
            <a:off x="2427929" y="3609028"/>
            <a:ext cx="7336141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项目介绍</a:t>
            </a:r>
            <a:r>
              <a:rPr lang="en-US" altLang="zh-CN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&amp;</a:t>
            </a:r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团队成员介绍</a:t>
            </a:r>
          </a:p>
        </p:txBody>
      </p:sp>
      <p:sp>
        <p:nvSpPr>
          <p:cNvPr id="7173" name="矩形 7172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34719"/>
      </p:ext>
    </p:extLst>
  </p:cSld>
  <p:clrMapOvr>
    <a:masterClrMapping/>
  </p:clrMapOvr>
  <p:transition spd="slow" advClick="0" advTm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项目介绍</a:t>
            </a:r>
          </a:p>
        </p:txBody>
      </p:sp>
      <p:grpSp>
        <p:nvGrpSpPr>
          <p:cNvPr id="14354" name="组合 14353"/>
          <p:cNvGrpSpPr/>
          <p:nvPr/>
        </p:nvGrpSpPr>
        <p:grpSpPr>
          <a:xfrm flipH="1">
            <a:off x="6964474" y="1476720"/>
            <a:ext cx="5062537" cy="3838575"/>
            <a:chOff x="0" y="0"/>
            <a:chExt cx="5061347" cy="3837782"/>
          </a:xfrm>
        </p:grpSpPr>
        <p:pic>
          <p:nvPicPr>
            <p:cNvPr id="14355" name="图片 14354" descr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061347" cy="38377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56" name="任意多边形 14355"/>
            <p:cNvSpPr/>
            <p:nvPr/>
          </p:nvSpPr>
          <p:spPr>
            <a:xfrm>
              <a:off x="0" y="0"/>
              <a:ext cx="5061347" cy="3837782"/>
            </a:xfrm>
            <a:custGeom>
              <a:avLst/>
              <a:gdLst/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0" t="0" r="0" b="0"/>
              <a:pathLst>
                <a:path w="21600" h="21600">
                  <a:moveTo>
                    <a:pt x="2453" y="0"/>
                  </a:moveTo>
                  <a:cubicBezTo>
                    <a:pt x="1098" y="0"/>
                    <a:pt x="0" y="1612"/>
                    <a:pt x="0" y="3601"/>
                  </a:cubicBezTo>
                  <a:lnTo>
                    <a:pt x="0" y="17999"/>
                  </a:lnTo>
                  <a:cubicBezTo>
                    <a:pt x="0" y="19988"/>
                    <a:pt x="1098" y="21600"/>
                    <a:pt x="2453" y="21600"/>
                  </a:cubicBezTo>
                  <a:lnTo>
                    <a:pt x="19147" y="21600"/>
                  </a:lnTo>
                  <a:cubicBezTo>
                    <a:pt x="20502" y="21600"/>
                    <a:pt x="21600" y="19988"/>
                    <a:pt x="21600" y="17999"/>
                  </a:cubicBezTo>
                  <a:lnTo>
                    <a:pt x="21600" y="3601"/>
                  </a:lnTo>
                  <a:cubicBezTo>
                    <a:pt x="21600" y="1612"/>
                    <a:pt x="20502" y="0"/>
                    <a:pt x="19147" y="0"/>
                  </a:cubicBezTo>
                  <a:lnTo>
                    <a:pt x="245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030D8EDB-2ADD-5F6B-EA47-B008EAFD2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84" y="1019938"/>
            <a:ext cx="5760896" cy="4778624"/>
          </a:xfrm>
          <a:prstGeom prst="rect">
            <a:avLst/>
          </a:prstGeom>
        </p:spPr>
      </p:pic>
      <p:sp>
        <p:nvSpPr>
          <p:cNvPr id="24" name="文本框 23" descr="Text Box 3">
            <a:extLst>
              <a:ext uri="{FF2B5EF4-FFF2-40B4-BE49-F238E27FC236}">
                <a16:creationId xmlns:a16="http://schemas.microsoft.com/office/drawing/2014/main" id="{E1B435D6-3A01-7B11-3F51-A0A200605A9E}"/>
              </a:ext>
            </a:extLst>
          </p:cNvPr>
          <p:cNvSpPr txBox="1"/>
          <p:nvPr/>
        </p:nvSpPr>
        <p:spPr>
          <a:xfrm>
            <a:off x="769189" y="1406334"/>
            <a:ext cx="5496926" cy="44242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本项目（食为天外卖平台）是专门为餐饮企业（餐厅、饭店）定制的一款软件产品，包括系统管理后台和移动端应用两部分。其中系统管理后台主要提供给餐饮企业内部员工使用，可以对餐厅的菜品、套餐、订单等进行管理维护。移动端应用主要提供给消费者使用，可以在线浏览菜品、添加购物车、下单等。</a:t>
            </a:r>
          </a:p>
        </p:txBody>
      </p:sp>
    </p:spTree>
    <p:extLst>
      <p:ext uri="{BB962C8B-B14F-4D97-AF65-F5344CB8AC3E}">
        <p14:creationId xmlns:p14="http://schemas.microsoft.com/office/powerpoint/2010/main" val="294841537"/>
      </p:ext>
    </p:extLst>
  </p:cSld>
  <p:clrMapOvr>
    <a:masterClrMapping/>
  </p:clrMapOvr>
  <p:transition spd="slow" advClick="0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6" y="137090"/>
            <a:ext cx="3156563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团队成员介绍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1A3504-8D34-069C-3A9C-F03D4A63D1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811" y="0"/>
            <a:ext cx="1215189" cy="1007991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349C40B-1E00-3D8E-E0A3-51346740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83593"/>
              </p:ext>
            </p:extLst>
          </p:nvPr>
        </p:nvGraphicFramePr>
        <p:xfrm>
          <a:off x="1887846" y="768331"/>
          <a:ext cx="8416308" cy="600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436">
                  <a:extLst>
                    <a:ext uri="{9D8B030D-6E8A-4147-A177-3AD203B41FA5}">
                      <a16:colId xmlns:a16="http://schemas.microsoft.com/office/drawing/2014/main" val="2111888709"/>
                    </a:ext>
                  </a:extLst>
                </a:gridCol>
                <a:gridCol w="2805436">
                  <a:extLst>
                    <a:ext uri="{9D8B030D-6E8A-4147-A177-3AD203B41FA5}">
                      <a16:colId xmlns:a16="http://schemas.microsoft.com/office/drawing/2014/main" val="4010010115"/>
                    </a:ext>
                  </a:extLst>
                </a:gridCol>
                <a:gridCol w="2805436">
                  <a:extLst>
                    <a:ext uri="{9D8B030D-6E8A-4147-A177-3AD203B41FA5}">
                      <a16:colId xmlns:a16="http://schemas.microsoft.com/office/drawing/2014/main" val="1497242329"/>
                    </a:ext>
                  </a:extLst>
                </a:gridCol>
              </a:tblGrid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序号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姓</a:t>
                      </a:r>
                      <a:r>
                        <a:rPr lang="en-US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    </a:t>
                      </a: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名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角</a:t>
                      </a:r>
                      <a:r>
                        <a:rPr lang="en-US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     </a:t>
                      </a: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色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272222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王正霆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项目经理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771830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王开发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系统分析员、系统工程师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2241465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崔晋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系统工程师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7717780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杨帆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系统工程师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5298747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黄豪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测试工程师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2772027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杨寒壹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用户界面设计员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180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69836"/>
      </p:ext>
    </p:extLst>
  </p:cSld>
  <p:clrMapOvr>
    <a:masterClrMapping/>
  </p:clrMapOvr>
  <p:transition spd="slow" advClick="0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3312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3314" name="文本框 13313" descr="TextBox 4"/>
          <p:cNvSpPr txBox="1"/>
          <p:nvPr/>
        </p:nvSpPr>
        <p:spPr>
          <a:xfrm>
            <a:off x="4235449" y="2389187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第二节</a:t>
            </a:r>
          </a:p>
        </p:txBody>
      </p:sp>
      <p:sp>
        <p:nvSpPr>
          <p:cNvPr id="13315" name="文本框 13314" descr="TextBox 4"/>
          <p:cNvSpPr txBox="1"/>
          <p:nvPr/>
        </p:nvSpPr>
        <p:spPr>
          <a:xfrm>
            <a:off x="3443287" y="3429000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技术选型</a:t>
            </a:r>
            <a:r>
              <a:rPr lang="en-US" altLang="zh-CN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&amp;</a:t>
            </a:r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版本管理</a:t>
            </a:r>
          </a:p>
        </p:txBody>
      </p:sp>
      <p:sp>
        <p:nvSpPr>
          <p:cNvPr id="13317" name="矩形 13316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37192"/>
      </p:ext>
    </p:extLst>
  </p:cSld>
  <p:clrMapOvr>
    <a:masterClrMapping/>
  </p:clrMapOvr>
  <p:transition spd="slow" advClick="0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技术选型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B879D7-B0BE-0FA2-C23B-B0568B40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9" y="1381181"/>
            <a:ext cx="12043001" cy="40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98486"/>
      </p:ext>
    </p:extLst>
  </p:cSld>
  <p:clrMapOvr>
    <a:masterClrMapping/>
  </p:clrMapOvr>
  <p:transition spd="slow" advClick="0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版本管理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3F41760B-FDAD-6132-A2FA-CE1EB848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388" y="439737"/>
            <a:ext cx="4063219" cy="16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 descr="Text Box 3">
            <a:extLst>
              <a:ext uri="{FF2B5EF4-FFF2-40B4-BE49-F238E27FC236}">
                <a16:creationId xmlns:a16="http://schemas.microsoft.com/office/drawing/2014/main" id="{62A94B3C-6B71-2D06-E807-6F349CDD43C4}"/>
              </a:ext>
            </a:extLst>
          </p:cNvPr>
          <p:cNvSpPr txBox="1"/>
          <p:nvPr/>
        </p:nvSpPr>
        <p:spPr>
          <a:xfrm>
            <a:off x="856031" y="2616566"/>
            <a:ext cx="10479935" cy="16248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DCDEE0"/>
                </a:solidFill>
                <a:ea typeface="+mn-ea"/>
              </a:rPr>
              <a:t>本项目使用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Git</a:t>
            </a:r>
            <a:r>
              <a:rPr lang="zh-CN" altLang="en-US" sz="3600" dirty="0">
                <a:solidFill>
                  <a:srgbClr val="DCDEE0"/>
                </a:solidFill>
                <a:ea typeface="+mn-ea"/>
              </a:rPr>
              <a:t>来进行版本管理，功能包括代码回溯、版本切换，多人协作，远程备份</a:t>
            </a:r>
            <a:endParaRPr lang="zh-CN" altLang="en-US" sz="36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8" name="文本框 7" descr="Text Box 3">
            <a:extLst>
              <a:ext uri="{FF2B5EF4-FFF2-40B4-BE49-F238E27FC236}">
                <a16:creationId xmlns:a16="http://schemas.microsoft.com/office/drawing/2014/main" id="{FB1D7D21-59D9-3CF7-A165-79610F8DA087}"/>
              </a:ext>
            </a:extLst>
          </p:cNvPr>
          <p:cNvSpPr txBox="1"/>
          <p:nvPr/>
        </p:nvSpPr>
        <p:spPr>
          <a:xfrm>
            <a:off x="1466975" y="6044179"/>
            <a:ext cx="9258048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dirty="0">
                <a:solidFill>
                  <a:srgbClr val="DCDEE0"/>
                </a:solidFill>
                <a:ea typeface="+mn-ea"/>
              </a:rPr>
              <a:t>仓库地址：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https://</a:t>
            </a:r>
            <a:r>
              <a:rPr lang="en-US" altLang="zh-CN" sz="3600" dirty="0" err="1">
                <a:solidFill>
                  <a:srgbClr val="DCDEE0"/>
                </a:solidFill>
                <a:ea typeface="+mn-ea"/>
              </a:rPr>
              <a:t>github.com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/</a:t>
            </a:r>
            <a:r>
              <a:rPr lang="en-US" altLang="zh-CN" sz="3600" dirty="0" err="1">
                <a:solidFill>
                  <a:srgbClr val="DCDEE0"/>
                </a:solidFill>
                <a:ea typeface="+mn-ea"/>
              </a:rPr>
              <a:t>Wangzt670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/</a:t>
            </a:r>
            <a:r>
              <a:rPr lang="en-US" altLang="zh-CN" sz="3600" dirty="0" err="1">
                <a:solidFill>
                  <a:srgbClr val="DCDEE0"/>
                </a:solidFill>
                <a:ea typeface="+mn-ea"/>
              </a:rPr>
              <a:t>swt</a:t>
            </a:r>
            <a:endParaRPr lang="zh-CN" altLang="en-US" sz="36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57494"/>
      </p:ext>
    </p:extLst>
  </p:cSld>
  <p:clrMapOvr>
    <a:masterClrMapping/>
  </p:clrMapOvr>
  <p:transition spd="slow" advClick="0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19456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9458" name="文本框 19457" descr="TextBox 4"/>
          <p:cNvSpPr txBox="1"/>
          <p:nvPr/>
        </p:nvSpPr>
        <p:spPr>
          <a:xfrm>
            <a:off x="4286250" y="1993900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第三节</a:t>
            </a:r>
          </a:p>
        </p:txBody>
      </p:sp>
      <p:sp>
        <p:nvSpPr>
          <p:cNvPr id="19459" name="文本框 19458" descr="TextBox 4"/>
          <p:cNvSpPr txBox="1"/>
          <p:nvPr/>
        </p:nvSpPr>
        <p:spPr>
          <a:xfrm>
            <a:off x="3442493" y="3161268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项目搭建阶段</a:t>
            </a:r>
          </a:p>
        </p:txBody>
      </p:sp>
      <p:sp>
        <p:nvSpPr>
          <p:cNvPr id="19461" name="矩形 19460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84781"/>
      </p:ext>
    </p:extLst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EAF2"/>
      </a:accent1>
      <a:accent2>
        <a:srgbClr val="818388"/>
      </a:accent2>
      <a:accent3>
        <a:srgbClr val="FFFFFF"/>
      </a:accent3>
      <a:accent4>
        <a:srgbClr val="000000"/>
      </a:accent4>
      <a:accent5>
        <a:srgbClr val="F0F2F7"/>
      </a:accent5>
      <a:accent6>
        <a:srgbClr val="737579"/>
      </a:accent6>
      <a:hlink>
        <a:srgbClr val="0000FF"/>
      </a:hlink>
      <a:folHlink>
        <a:srgbClr val="FF00FF"/>
      </a:folHlink>
    </a:clrScheme>
    <a:fontScheme name="">
      <a:majorFont>
        <a:latin typeface="字体视界-一风尚黑体"/>
        <a:ea typeface="字体视界-一风尚黑体"/>
        <a:cs typeface=""/>
      </a:majorFont>
      <a:minorFont>
        <a:latin typeface="字体视界-一风尚黑体"/>
        <a:ea typeface="字体视界-一风尚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 - 空白 0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EAF2"/>
      </a:accent1>
      <a:accent2>
        <a:srgbClr val="818388"/>
      </a:accent2>
      <a:accent3>
        <a:srgbClr val="FFFFFF"/>
      </a:accent3>
      <a:accent4>
        <a:srgbClr val="000000"/>
      </a:accent4>
      <a:accent5>
        <a:srgbClr val="F0F2F7"/>
      </a:accent5>
      <a:accent6>
        <a:srgbClr val="737579"/>
      </a:accent6>
      <a:hlink>
        <a:srgbClr val="0000FF"/>
      </a:hlink>
      <a:folHlink>
        <a:srgbClr val="FF00FF"/>
      </a:folHlink>
    </a:clrScheme>
    <a:fontScheme name="">
      <a:majorFont>
        <a:latin typeface="字体视界-一风尚黑体"/>
        <a:ea typeface="字体视界-一风尚黑体"/>
        <a:cs typeface=""/>
      </a:majorFont>
      <a:minorFont>
        <a:latin typeface="字体视界-一风尚黑体"/>
        <a:ea typeface="字体视界-一风尚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EAF2"/>
      </a:accent1>
      <a:accent2>
        <a:srgbClr val="818388"/>
      </a:accent2>
      <a:accent3>
        <a:srgbClr val="FFFFFF"/>
      </a:accent3>
      <a:accent4>
        <a:srgbClr val="000000"/>
      </a:accent4>
      <a:accent5>
        <a:srgbClr val="F0F2F7"/>
      </a:accent5>
      <a:accent6>
        <a:srgbClr val="737579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1207</Words>
  <Application>Microsoft Office PowerPoint</Application>
  <PresentationFormat>宽屏</PresentationFormat>
  <Paragraphs>111</Paragraphs>
  <Slides>28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思源黑体 CN Medium</vt:lpstr>
      <vt:lpstr>宋体</vt:lpstr>
      <vt:lpstr>字体视界-一风尚黑体</vt:lpstr>
      <vt:lpstr>Arial</vt:lpstr>
      <vt:lpstr>Office 主题​​</vt:lpstr>
      <vt:lpstr>Office 主题​​ - 空白 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Orange_ Mint</dc:creator>
  <cp:lastModifiedBy>KM48170</cp:lastModifiedBy>
  <cp:revision>112</cp:revision>
  <dcterms:created xsi:type="dcterms:W3CDTF">2021-04-23T06:01:38Z</dcterms:created>
  <dcterms:modified xsi:type="dcterms:W3CDTF">2022-06-30T09:38:12Z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