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8" r:id="rId5"/>
    <p:sldId id="260"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1056009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417195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288202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334995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59331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1716375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70240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346956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118567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380055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2A75B-5CAA-4CFB-8A6B-E7613139248F}" type="datetimeFigureOut">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40ED09-EED8-4300-9333-2B2B9665773A}" type="slidenum">
              <a:rPr lang="en-US" smtClean="0"/>
              <a:t>‹#›</a:t>
            </a:fld>
            <a:endParaRPr lang="en-US" dirty="0"/>
          </a:p>
        </p:txBody>
      </p:sp>
    </p:spTree>
    <p:extLst>
      <p:ext uri="{BB962C8B-B14F-4D97-AF65-F5344CB8AC3E}">
        <p14:creationId xmlns:p14="http://schemas.microsoft.com/office/powerpoint/2010/main" val="307674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2A75B-5CAA-4CFB-8A6B-E7613139248F}" type="datetimeFigureOut">
              <a:rPr lang="en-US" smtClean="0"/>
              <a:t>1/10/2023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40ED09-EED8-4300-9333-2B2B9665773A}" type="slidenum">
              <a:rPr lang="en-US" smtClean="0"/>
              <a:t>‹#›</a:t>
            </a:fld>
            <a:endParaRPr lang="en-US" dirty="0"/>
          </a:p>
        </p:txBody>
      </p:sp>
    </p:spTree>
    <p:extLst>
      <p:ext uri="{BB962C8B-B14F-4D97-AF65-F5344CB8AC3E}">
        <p14:creationId xmlns:p14="http://schemas.microsoft.com/office/powerpoint/2010/main" val="158588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cision 3"/>
          <p:cNvSpPr/>
          <p:nvPr/>
        </p:nvSpPr>
        <p:spPr>
          <a:xfrm>
            <a:off x="2743200" y="342900"/>
            <a:ext cx="3124200" cy="5715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r>
              <a:rPr lang="en-US" dirty="0" smtClean="0"/>
              <a:t>Corporation</a:t>
            </a:r>
          </a:p>
          <a:p>
            <a:pPr algn="ctr"/>
            <a:endParaRPr lang="en-US" dirty="0"/>
          </a:p>
        </p:txBody>
      </p:sp>
      <p:cxnSp>
        <p:nvCxnSpPr>
          <p:cNvPr id="6" name="Elbow Connector 5"/>
          <p:cNvCxnSpPr>
            <a:stCxn id="4" idx="1"/>
          </p:cNvCxnSpPr>
          <p:nvPr/>
        </p:nvCxnSpPr>
        <p:spPr>
          <a:xfrm rot="10800000" flipH="1" flipV="1">
            <a:off x="2743200" y="628650"/>
            <a:ext cx="342900" cy="742950"/>
          </a:xfrm>
          <a:prstGeom prst="bentConnector4">
            <a:avLst>
              <a:gd name="adj1" fmla="val -66667"/>
              <a:gd name="adj2" fmla="val 6923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209800" y="1371600"/>
            <a:ext cx="1752600" cy="144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Customer</a:t>
            </a:r>
          </a:p>
          <a:p>
            <a:r>
              <a:rPr lang="en-US" sz="1400" dirty="0" smtClean="0"/>
              <a:t>     CustId</a:t>
            </a:r>
            <a:endParaRPr lang="en-US" sz="1400" dirty="0"/>
          </a:p>
          <a:p>
            <a:r>
              <a:rPr lang="en-US" sz="1400" dirty="0" smtClean="0"/>
              <a:t>     CustName</a:t>
            </a:r>
          </a:p>
          <a:p>
            <a:r>
              <a:rPr lang="en-US" sz="1400" dirty="0"/>
              <a:t> </a:t>
            </a:r>
            <a:r>
              <a:rPr lang="en-US" sz="1400" dirty="0" smtClean="0"/>
              <a:t>     Address</a:t>
            </a:r>
            <a:endParaRPr lang="en-US" sz="1400" dirty="0"/>
          </a:p>
        </p:txBody>
      </p:sp>
      <p:sp>
        <p:nvSpPr>
          <p:cNvPr id="8" name="Rectangle 7"/>
          <p:cNvSpPr/>
          <p:nvPr/>
        </p:nvSpPr>
        <p:spPr>
          <a:xfrm>
            <a:off x="4495800" y="1389784"/>
            <a:ext cx="1066800" cy="144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Billers</a:t>
            </a:r>
          </a:p>
          <a:p>
            <a:r>
              <a:rPr lang="en-US" sz="1400" dirty="0" smtClean="0"/>
              <a:t>BillerId</a:t>
            </a:r>
          </a:p>
          <a:p>
            <a:r>
              <a:rPr lang="en-US" sz="1400" dirty="0" smtClean="0"/>
              <a:t>BillerName   </a:t>
            </a:r>
          </a:p>
        </p:txBody>
      </p:sp>
      <p:sp>
        <p:nvSpPr>
          <p:cNvPr id="14" name="Rectangle 13"/>
          <p:cNvSpPr/>
          <p:nvPr/>
        </p:nvSpPr>
        <p:spPr>
          <a:xfrm>
            <a:off x="3505200" y="3505200"/>
            <a:ext cx="1981200" cy="144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CustBillTransaction</a:t>
            </a:r>
          </a:p>
          <a:p>
            <a:r>
              <a:rPr lang="en-US" sz="1400" dirty="0" smtClean="0"/>
              <a:t>     CustId</a:t>
            </a:r>
            <a:endParaRPr lang="en-US" sz="1400" dirty="0"/>
          </a:p>
          <a:p>
            <a:r>
              <a:rPr lang="en-US" sz="1400" dirty="0" smtClean="0"/>
              <a:t>     BillerId</a:t>
            </a:r>
          </a:p>
          <a:p>
            <a:r>
              <a:rPr lang="en-US" sz="1400" dirty="0"/>
              <a:t> </a:t>
            </a:r>
            <a:r>
              <a:rPr lang="en-US" sz="1400" dirty="0" smtClean="0"/>
              <a:t>    TranDate</a:t>
            </a:r>
          </a:p>
          <a:p>
            <a:r>
              <a:rPr lang="en-US" sz="1400" dirty="0"/>
              <a:t> </a:t>
            </a:r>
            <a:r>
              <a:rPr lang="en-US" sz="1400" dirty="0" smtClean="0"/>
              <a:t>    Amount</a:t>
            </a:r>
            <a:endParaRPr lang="en-US" sz="1400" dirty="0"/>
          </a:p>
        </p:txBody>
      </p:sp>
      <p:sp>
        <p:nvSpPr>
          <p:cNvPr id="15" name="Rectangle 14"/>
          <p:cNvSpPr/>
          <p:nvPr/>
        </p:nvSpPr>
        <p:spPr>
          <a:xfrm>
            <a:off x="1104900" y="3352801"/>
            <a:ext cx="22479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CustomerRegistration</a:t>
            </a:r>
          </a:p>
          <a:p>
            <a:r>
              <a:rPr lang="en-US" sz="1400" dirty="0" smtClean="0"/>
              <a:t>     CustId</a:t>
            </a:r>
            <a:endParaRPr lang="en-US" sz="1400" dirty="0"/>
          </a:p>
          <a:p>
            <a:r>
              <a:rPr lang="en-US" sz="1400" dirty="0" smtClean="0"/>
              <a:t>     EmailId     </a:t>
            </a:r>
          </a:p>
        </p:txBody>
      </p:sp>
      <p:sp>
        <p:nvSpPr>
          <p:cNvPr id="16" name="Rectangle 15"/>
          <p:cNvSpPr/>
          <p:nvPr/>
        </p:nvSpPr>
        <p:spPr>
          <a:xfrm>
            <a:off x="5832764" y="3505199"/>
            <a:ext cx="1711036" cy="144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CustAccount</a:t>
            </a:r>
          </a:p>
          <a:p>
            <a:r>
              <a:rPr lang="en-US" sz="1400" dirty="0" smtClean="0"/>
              <a:t>     CustId</a:t>
            </a:r>
          </a:p>
          <a:p>
            <a:r>
              <a:rPr lang="en-US" sz="1400" dirty="0"/>
              <a:t> </a:t>
            </a:r>
            <a:r>
              <a:rPr lang="en-US" sz="1400" dirty="0" smtClean="0"/>
              <a:t>    AccountNumber</a:t>
            </a:r>
            <a:endParaRPr lang="en-US" sz="1400" dirty="0"/>
          </a:p>
          <a:p>
            <a:r>
              <a:rPr lang="en-US" sz="1400" dirty="0" smtClean="0"/>
              <a:t>     Balance</a:t>
            </a:r>
            <a:endParaRPr lang="en-US" sz="1400" dirty="0"/>
          </a:p>
        </p:txBody>
      </p:sp>
      <p:sp>
        <p:nvSpPr>
          <p:cNvPr id="18" name="Rectangle 17"/>
          <p:cNvSpPr/>
          <p:nvPr/>
        </p:nvSpPr>
        <p:spPr>
          <a:xfrm>
            <a:off x="6400800" y="1371600"/>
            <a:ext cx="1413164" cy="1447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CustBillData</a:t>
            </a:r>
          </a:p>
          <a:p>
            <a:r>
              <a:rPr lang="en-US" sz="1400" dirty="0" smtClean="0"/>
              <a:t>CustId</a:t>
            </a:r>
          </a:p>
          <a:p>
            <a:r>
              <a:rPr lang="en-US" sz="1400" dirty="0" smtClean="0"/>
              <a:t>BillerId</a:t>
            </a:r>
          </a:p>
          <a:p>
            <a:r>
              <a:rPr lang="en-US" sz="1400" dirty="0" smtClean="0"/>
              <a:t>BillDate</a:t>
            </a:r>
          </a:p>
          <a:p>
            <a:r>
              <a:rPr lang="en-US" sz="1400" dirty="0" smtClean="0"/>
              <a:t>BillAmount</a:t>
            </a:r>
          </a:p>
        </p:txBody>
      </p:sp>
      <p:sp>
        <p:nvSpPr>
          <p:cNvPr id="19" name="Rectangle 18"/>
          <p:cNvSpPr/>
          <p:nvPr/>
        </p:nvSpPr>
        <p:spPr>
          <a:xfrm>
            <a:off x="1104900" y="4952999"/>
            <a:ext cx="22479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CustomerWallet</a:t>
            </a:r>
          </a:p>
          <a:p>
            <a:r>
              <a:rPr lang="en-US" sz="1400" dirty="0" smtClean="0"/>
              <a:t>     CustId</a:t>
            </a:r>
            <a:endParaRPr lang="en-US" sz="1400" dirty="0"/>
          </a:p>
          <a:p>
            <a:r>
              <a:rPr lang="en-US" sz="1400" dirty="0" smtClean="0"/>
              <a:t>     WalletId</a:t>
            </a:r>
          </a:p>
          <a:p>
            <a:r>
              <a:rPr lang="en-US" sz="1400" dirty="0"/>
              <a:t> </a:t>
            </a:r>
            <a:r>
              <a:rPr lang="en-US" sz="1400" dirty="0" smtClean="0"/>
              <a:t>    Balance</a:t>
            </a:r>
          </a:p>
        </p:txBody>
      </p:sp>
      <p:cxnSp>
        <p:nvCxnSpPr>
          <p:cNvPr id="28" name="Elbow Connector 27"/>
          <p:cNvCxnSpPr>
            <a:stCxn id="4" idx="2"/>
            <a:endCxn id="8" idx="1"/>
          </p:cNvCxnSpPr>
          <p:nvPr/>
        </p:nvCxnSpPr>
        <p:spPr>
          <a:xfrm rot="16200000" flipH="1">
            <a:off x="3800908" y="1418792"/>
            <a:ext cx="1199284" cy="190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 idx="3"/>
            <a:endCxn id="18" idx="0"/>
          </p:cNvCxnSpPr>
          <p:nvPr/>
        </p:nvCxnSpPr>
        <p:spPr>
          <a:xfrm>
            <a:off x="5867400" y="628650"/>
            <a:ext cx="1239982" cy="7429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5400000">
            <a:off x="2362199" y="3048000"/>
            <a:ext cx="533402" cy="76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6200000" flipH="1">
            <a:off x="3676650" y="2876549"/>
            <a:ext cx="685800" cy="5715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endCxn id="16" idx="0"/>
          </p:cNvCxnSpPr>
          <p:nvPr/>
        </p:nvCxnSpPr>
        <p:spPr>
          <a:xfrm>
            <a:off x="3505200" y="2819399"/>
            <a:ext cx="3183082"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2"/>
            <a:endCxn id="19" idx="0"/>
          </p:cNvCxnSpPr>
          <p:nvPr/>
        </p:nvCxnSpPr>
        <p:spPr>
          <a:xfrm>
            <a:off x="2228850" y="4572001"/>
            <a:ext cx="0" cy="380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441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algn="l"/>
            <a:r>
              <a:rPr lang="en-US" dirty="0" smtClean="0"/>
              <a:t>Web UI Screen</a:t>
            </a:r>
            <a:br>
              <a:rPr lang="en-US" dirty="0" smtClean="0"/>
            </a:br>
            <a:r>
              <a:rPr lang="en-US" sz="1800" dirty="0" smtClean="0"/>
              <a:t>1) Customer Registration</a:t>
            </a:r>
            <a:br>
              <a:rPr lang="en-US" sz="1800" dirty="0" smtClean="0"/>
            </a:br>
            <a:r>
              <a:rPr lang="en-US" sz="1800" dirty="0" smtClean="0"/>
              <a:t>2) Customer Bill Payment</a:t>
            </a:r>
            <a:br>
              <a:rPr lang="en-US" sz="1800" dirty="0" smtClean="0"/>
            </a:br>
            <a:r>
              <a:rPr lang="en-US" sz="1800" dirty="0" smtClean="0"/>
              <a:t>3) Add amount in Wallet </a:t>
            </a:r>
            <a:br>
              <a:rPr lang="en-US" sz="1800" dirty="0" smtClean="0"/>
            </a:br>
            <a:r>
              <a:rPr lang="en-US" sz="1800" dirty="0" smtClean="0"/>
              <a:t>4) Move amount from Wallet to Biller</a:t>
            </a:r>
            <a:r>
              <a:rPr lang="en-US" dirty="0" smtClean="0"/>
              <a:t/>
            </a:r>
            <a:br>
              <a:rPr lang="en-US" dirty="0" smtClean="0"/>
            </a:br>
            <a:r>
              <a:rPr lang="en-US" dirty="0" smtClean="0"/>
              <a:t/>
            </a:r>
            <a:br>
              <a:rPr lang="en-US" dirty="0" smtClean="0"/>
            </a:br>
            <a:r>
              <a:rPr lang="en-US" dirty="0" smtClean="0"/>
              <a:t>Restful Service</a:t>
            </a:r>
            <a:br>
              <a:rPr lang="en-US" dirty="0" smtClean="0"/>
            </a:br>
            <a:r>
              <a:rPr lang="en-US" sz="2000" dirty="0" smtClean="0"/>
              <a:t>1) Customer Bill Payment Transaction</a:t>
            </a:r>
            <a:br>
              <a:rPr lang="en-US" sz="2000" dirty="0" smtClean="0"/>
            </a:br>
            <a:r>
              <a:rPr lang="en-US" sz="2000" dirty="0"/>
              <a:t> </a:t>
            </a:r>
            <a:r>
              <a:rPr lang="en-US" sz="2000" dirty="0" smtClean="0"/>
              <a:t>  Deduct Amount from customer wallet after successful payment</a:t>
            </a:r>
            <a:br>
              <a:rPr lang="en-US" sz="2000" dirty="0" smtClean="0"/>
            </a:br>
            <a:r>
              <a:rPr lang="en-US" sz="2000" dirty="0" smtClean="0"/>
              <a:t>2) CRU (Create/Read/Update) for customer payment history purpose</a:t>
            </a:r>
            <a:br>
              <a:rPr lang="en-US" sz="2000" dirty="0" smtClean="0"/>
            </a:br>
            <a:endParaRPr lang="en-US" sz="2000" dirty="0"/>
          </a:p>
        </p:txBody>
      </p:sp>
    </p:spTree>
    <p:extLst>
      <p:ext uri="{BB962C8B-B14F-4D97-AF65-F5344CB8AC3E}">
        <p14:creationId xmlns:p14="http://schemas.microsoft.com/office/powerpoint/2010/main" val="1267197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5105400"/>
          </a:xfrm>
        </p:spPr>
        <p:txBody>
          <a:bodyPr>
            <a:normAutofit fontScale="90000"/>
          </a:bodyPr>
          <a:lstStyle/>
          <a:p>
            <a:pPr lvl="0" algn="l"/>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b="1" u="sng" dirty="0" smtClean="0"/>
              <a:t>Pay Biller : Pay your utility bills</a:t>
            </a:r>
            <a:br>
              <a:rPr lang="en-US" sz="1800" b="1" u="sng" dirty="0" smtClean="0"/>
            </a:br>
            <a:r>
              <a:rPr lang="en-US" sz="1800" dirty="0" smtClean="0"/>
              <a:t/>
            </a:r>
            <a:br>
              <a:rPr lang="en-US" sz="1800" dirty="0" smtClean="0"/>
            </a:br>
            <a:r>
              <a:rPr lang="en-US" sz="1800" dirty="0" smtClean="0"/>
              <a:t>1) Fetch billers and bill from 3rd party external applications</a:t>
            </a:r>
            <a:br>
              <a:rPr lang="en-US" sz="1800" dirty="0" smtClean="0"/>
            </a:br>
            <a:r>
              <a:rPr lang="en-US" sz="1800" dirty="0" smtClean="0"/>
              <a:t> To fetch billers and bill data from 3</a:t>
            </a:r>
            <a:r>
              <a:rPr lang="en-US" sz="1800" baseline="30000" dirty="0" smtClean="0"/>
              <a:t>rd</a:t>
            </a:r>
            <a:r>
              <a:rPr lang="en-US" sz="1800" dirty="0" smtClean="0"/>
              <a:t> Party we need end point /and Rest API,  will pass require parameter and will return JSON format data and will use in our application.</a:t>
            </a:r>
            <a:br>
              <a:rPr lang="en-US" sz="1800" dirty="0" smtClean="0"/>
            </a:br>
            <a:r>
              <a:rPr lang="en-US" sz="1800" dirty="0" smtClean="0"/>
              <a:t>2) Select a biller, fetch the bill and pay that using the wallet</a:t>
            </a:r>
            <a:br>
              <a:rPr lang="en-US" sz="1800" dirty="0" smtClean="0"/>
            </a:br>
            <a:r>
              <a:rPr lang="en-US" sz="1800" dirty="0" smtClean="0"/>
              <a:t>A) To need to fetch the biller list using rest API </a:t>
            </a:r>
            <a:r>
              <a:rPr lang="en-US" sz="1800" dirty="0" err="1" smtClean="0"/>
              <a:t>GetBillerList</a:t>
            </a:r>
            <a:r>
              <a:rPr lang="en-US" sz="1800" dirty="0" smtClean="0"/>
              <a:t>  and populate in drop down, so that use can select it.</a:t>
            </a:r>
            <a:br>
              <a:rPr lang="en-US" sz="1800" dirty="0" smtClean="0"/>
            </a:br>
            <a:r>
              <a:rPr lang="en-US" sz="1800" dirty="0" smtClean="0"/>
              <a:t>B) To fetch the login user we need rest API </a:t>
            </a:r>
            <a:r>
              <a:rPr lang="en-US" sz="1800" dirty="0" err="1" smtClean="0"/>
              <a:t>GetBill</a:t>
            </a:r>
            <a:r>
              <a:rPr lang="en-US" sz="1800" dirty="0" smtClean="0"/>
              <a:t>(</a:t>
            </a:r>
            <a:r>
              <a:rPr lang="en-US" sz="1800" dirty="0" err="1" smtClean="0"/>
              <a:t>CustomerId</a:t>
            </a:r>
            <a:r>
              <a:rPr lang="en-US" sz="1800" dirty="0" smtClean="0"/>
              <a:t>) and show details in application.</a:t>
            </a:r>
            <a:br>
              <a:rPr lang="en-US" sz="1800" dirty="0" smtClean="0"/>
            </a:br>
            <a:r>
              <a:rPr lang="en-US" sz="1800" dirty="0" smtClean="0"/>
              <a:t>C) To Pay the bill using wallet then we need to check sufficient balance is available OR not.</a:t>
            </a:r>
            <a:br>
              <a:rPr lang="en-US" sz="1800" dirty="0" smtClean="0"/>
            </a:br>
            <a:r>
              <a:rPr lang="en-US" sz="1800" dirty="0" smtClean="0"/>
              <a:t>  If sufficient balance yes ,then will allow user pay bill from wallet other wise will use existing wallet balance and will also provide different option (net banking/debit card payment option) for remaining payment. Once payment is successful then will  deduct the balance from wallet balance.</a:t>
            </a:r>
            <a:br>
              <a:rPr lang="en-US" sz="1800" dirty="0" smtClean="0"/>
            </a:br>
            <a:r>
              <a:rPr lang="en-US" sz="1800" dirty="0" smtClean="0"/>
              <a:t>3) Move funds from customer wallet to biller account.</a:t>
            </a:r>
            <a:br>
              <a:rPr lang="en-US" sz="1800" dirty="0" smtClean="0"/>
            </a:br>
            <a:r>
              <a:rPr lang="en-US" sz="1800" dirty="0" smtClean="0"/>
              <a:t>If sufficient balance in wallet for move, then will allow user move funds from wallet . Once payment is successful  then will  deduct the balance from wallet balance.</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a:p>
        </p:txBody>
      </p:sp>
    </p:spTree>
    <p:extLst>
      <p:ext uri="{BB962C8B-B14F-4D97-AF65-F5344CB8AC3E}">
        <p14:creationId xmlns:p14="http://schemas.microsoft.com/office/powerpoint/2010/main" val="1128768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49762"/>
          </a:xfrm>
        </p:spPr>
        <p:txBody>
          <a:bodyPr>
            <a:normAutofit fontScale="90000"/>
          </a:bodyPr>
          <a:lstStyle/>
          <a:p>
            <a:pPr algn="l"/>
            <a:r>
              <a:rPr lang="en-US" sz="2000" b="1" u="sng" dirty="0" smtClean="0"/>
              <a:t>Non functional requirements</a:t>
            </a:r>
            <a:br>
              <a:rPr lang="en-US" sz="2000" b="1" u="sng" dirty="0" smtClean="0"/>
            </a:br>
            <a:r>
              <a:rPr lang="en-US" sz="2000" b="1" u="sng" dirty="0" smtClean="0"/>
              <a:t/>
            </a:r>
            <a:br>
              <a:rPr lang="en-US" sz="2000" b="1" u="sng" dirty="0" smtClean="0"/>
            </a:br>
            <a:r>
              <a:rPr lang="en-US" sz="2000" dirty="0" smtClean="0"/>
              <a:t>1) Security –  </a:t>
            </a:r>
            <a:br>
              <a:rPr lang="en-US" sz="2000" dirty="0" smtClean="0"/>
            </a:br>
            <a:r>
              <a:rPr lang="en-US" sz="2000" dirty="0" smtClean="0"/>
              <a:t>   We can implement token based authentication once user login to application and     </a:t>
            </a:r>
            <a:br>
              <a:rPr lang="en-US" sz="2000" dirty="0" smtClean="0"/>
            </a:br>
            <a:r>
              <a:rPr lang="en-US" sz="2000" dirty="0"/>
              <a:t> </a:t>
            </a:r>
            <a:r>
              <a:rPr lang="en-US" sz="2000" dirty="0" smtClean="0"/>
              <a:t>  token will valid for24 hours and will pass the token while calling rest </a:t>
            </a:r>
            <a:r>
              <a:rPr lang="en-US" sz="2000" dirty="0" err="1" smtClean="0"/>
              <a:t>api</a:t>
            </a:r>
            <a:r>
              <a:rPr lang="en-US" sz="2000" dirty="0" smtClean="0"/>
              <a:t>.</a:t>
            </a:r>
            <a:br>
              <a:rPr lang="en-US" sz="2000" dirty="0" smtClean="0"/>
            </a:br>
            <a:r>
              <a:rPr lang="en-US" sz="2000" dirty="0" smtClean="0"/>
              <a:t>2) Logging Monitoring</a:t>
            </a:r>
            <a:br>
              <a:rPr lang="en-US" sz="2000" dirty="0" smtClean="0"/>
            </a:br>
            <a:r>
              <a:rPr lang="en-US" sz="2000" dirty="0" smtClean="0"/>
              <a:t>  For Application log will use log4Net library</a:t>
            </a:r>
            <a:br>
              <a:rPr lang="en-US" sz="2000" dirty="0" smtClean="0"/>
            </a:br>
            <a:r>
              <a:rPr lang="en-US" sz="2000" dirty="0" smtClean="0"/>
              <a:t>  For Monitoring will use the Microsoft Azure App Service log monitoring</a:t>
            </a:r>
            <a:br>
              <a:rPr lang="en-US" sz="2000" dirty="0" smtClean="0"/>
            </a:br>
            <a:r>
              <a:rPr lang="en-US" sz="2000" dirty="0" smtClean="0"/>
              <a:t>3) Scalability Auto scaling</a:t>
            </a:r>
            <a:br>
              <a:rPr lang="en-US" sz="2000" dirty="0" smtClean="0"/>
            </a:br>
            <a:r>
              <a:rPr lang="en-US" sz="2000" dirty="0" smtClean="0"/>
              <a:t>   Azure App Service Automatic Scaling</a:t>
            </a:r>
            <a:br>
              <a:rPr lang="en-US" sz="2000" dirty="0" smtClean="0"/>
            </a:br>
            <a:r>
              <a:rPr lang="en-US" sz="2000" dirty="0" smtClean="0"/>
              <a:t>4) CI CD processes and tech stack</a:t>
            </a:r>
            <a:br>
              <a:rPr lang="en-US" sz="2000" dirty="0" smtClean="0"/>
            </a:br>
            <a:r>
              <a:rPr lang="en-US" sz="2000" dirty="0" smtClean="0"/>
              <a:t>  </a:t>
            </a:r>
            <a:r>
              <a:rPr lang="en-US" sz="2000" dirty="0" err="1" smtClean="0"/>
              <a:t>Bitbucket</a:t>
            </a:r>
            <a:r>
              <a:rPr lang="en-US" sz="2000" dirty="0" smtClean="0"/>
              <a:t> / </a:t>
            </a:r>
            <a:r>
              <a:rPr lang="en-US" sz="2000" dirty="0" err="1" smtClean="0"/>
              <a:t>Git</a:t>
            </a:r>
            <a:r>
              <a:rPr lang="en-US" sz="2000" dirty="0" smtClean="0"/>
              <a:t> / Azure DevOps </a:t>
            </a:r>
            <a:br>
              <a:rPr lang="en-US" sz="2000" dirty="0" smtClean="0"/>
            </a:br>
            <a:r>
              <a:rPr lang="en-US" sz="2000" dirty="0" smtClean="0"/>
              <a:t>5) Automation of test suites</a:t>
            </a:r>
            <a:br>
              <a:rPr lang="en-US" sz="2000" dirty="0" smtClean="0"/>
            </a:br>
            <a:r>
              <a:rPr lang="en-US" sz="2000" dirty="0"/>
              <a:t> </a:t>
            </a:r>
            <a:r>
              <a:rPr lang="en-US" sz="2000" dirty="0" smtClean="0"/>
              <a:t>    </a:t>
            </a:r>
            <a:r>
              <a:rPr lang="en-US" sz="2000" dirty="0" err="1" smtClean="0"/>
              <a:t>Nunit</a:t>
            </a:r>
            <a:r>
              <a:rPr lang="en-US" sz="2000" dirty="0" smtClean="0"/>
              <a:t> / Junit for </a:t>
            </a:r>
            <a:r>
              <a:rPr lang="en-US" sz="2000" dirty="0" err="1" smtClean="0"/>
              <a:t>.Net</a:t>
            </a:r>
            <a:r>
              <a:rPr lang="en-US" sz="2000" dirty="0" smtClean="0"/>
              <a:t>/ Java Test cases</a:t>
            </a:r>
            <a:br>
              <a:rPr lang="en-US" sz="2000" dirty="0" smtClean="0"/>
            </a:br>
            <a:r>
              <a:rPr lang="en-US" sz="2000" dirty="0"/>
              <a:t> </a:t>
            </a:r>
            <a:r>
              <a:rPr lang="en-US" sz="2000" dirty="0" smtClean="0"/>
              <a:t>    Selenium Protractor / Cypress for E2E testing</a:t>
            </a:r>
            <a:endParaRPr lang="en-US" sz="2000" dirty="0"/>
          </a:p>
        </p:txBody>
      </p:sp>
    </p:spTree>
    <p:extLst>
      <p:ext uri="{BB962C8B-B14F-4D97-AF65-F5344CB8AC3E}">
        <p14:creationId xmlns:p14="http://schemas.microsoft.com/office/powerpoint/2010/main" val="1273221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25962"/>
          </a:xfrm>
        </p:spPr>
        <p:txBody>
          <a:bodyPr>
            <a:normAutofit fontScale="90000"/>
          </a:bodyPr>
          <a:lstStyle/>
          <a:p>
            <a:pPr algn="l"/>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b="1" dirty="0" smtClean="0"/>
              <a:t>Bulk/File based </a:t>
            </a:r>
            <a:r>
              <a:rPr lang="en-US" sz="2000" b="1" dirty="0"/>
              <a:t>Bill Payment </a:t>
            </a:r>
            <a:r>
              <a:rPr lang="en-US" sz="2000" b="1" dirty="0" smtClean="0"/>
              <a:t>Process</a:t>
            </a:r>
            <a:r>
              <a:rPr lang="en-US" sz="2000" dirty="0" smtClean="0"/>
              <a:t/>
            </a:r>
            <a:br>
              <a:rPr lang="en-US" sz="2000" dirty="0" smtClean="0"/>
            </a:br>
            <a:r>
              <a:rPr lang="en-US" sz="1800" dirty="0" smtClean="0"/>
              <a:t>Bill </a:t>
            </a:r>
            <a:r>
              <a:rPr lang="en-US" sz="1800" dirty="0"/>
              <a:t>payments for N number of records received in a file. Multiple files can be received in a </a:t>
            </a:r>
            <a:r>
              <a:rPr lang="en-US" sz="1800" dirty="0" smtClean="0"/>
              <a:t>day</a:t>
            </a:r>
            <a:br>
              <a:rPr lang="en-US" sz="1800" dirty="0" smtClean="0"/>
            </a:br>
            <a:r>
              <a:rPr lang="en-US" sz="1800" dirty="0" smtClean="0"/>
              <a:t/>
            </a:r>
            <a:br>
              <a:rPr lang="en-US" sz="1800" dirty="0" smtClean="0"/>
            </a:br>
            <a:r>
              <a:rPr lang="en-US" sz="1800" dirty="0" smtClean="0"/>
              <a:t>1) Standard </a:t>
            </a:r>
            <a:r>
              <a:rPr lang="en-US" sz="1800" dirty="0"/>
              <a:t>specification for Inbound bill payment file </a:t>
            </a:r>
            <a:r>
              <a:rPr lang="en-US" sz="1800" dirty="0" smtClean="0"/>
              <a:t/>
            </a:r>
            <a:br>
              <a:rPr lang="en-US" sz="1800" dirty="0" smtClean="0"/>
            </a:br>
            <a:r>
              <a:rPr lang="en-US" sz="1800" dirty="0"/>
              <a:t>We have to create interface </a:t>
            </a:r>
            <a:r>
              <a:rPr lang="en-US" sz="1800" dirty="0" err="1"/>
              <a:t>IBillFileFormat</a:t>
            </a:r>
            <a:r>
              <a:rPr lang="en-US" sz="1800" dirty="0"/>
              <a:t>  and specific  format classes will  implement from </a:t>
            </a:r>
            <a:r>
              <a:rPr lang="en-US" sz="1800" dirty="0" err="1"/>
              <a:t>IBillFileFormat</a:t>
            </a:r>
            <a:r>
              <a:rPr lang="en-US" sz="1800" dirty="0"/>
              <a:t> interface</a:t>
            </a:r>
            <a:r>
              <a:rPr lang="en-US" sz="1800" dirty="0" smtClean="0"/>
              <a:t>.</a:t>
            </a:r>
            <a:br>
              <a:rPr lang="en-US" sz="1800" dirty="0" smtClean="0"/>
            </a:br>
            <a:r>
              <a:rPr lang="en-US" sz="1800" dirty="0" smtClean="0"/>
              <a:t>We will use the Factory Method design pattern to create the instance of specific  </a:t>
            </a:r>
            <a:r>
              <a:rPr lang="en-US" sz="1800" dirty="0" err="1" smtClean="0"/>
              <a:t>fileformat</a:t>
            </a:r>
            <a:r>
              <a:rPr lang="en-US" sz="1800" dirty="0" smtClean="0"/>
              <a:t> class based on the parameter.</a:t>
            </a:r>
            <a:r>
              <a:rPr lang="en-US" sz="1800" dirty="0"/>
              <a:t/>
            </a:r>
            <a:br>
              <a:rPr lang="en-US" sz="1800" dirty="0"/>
            </a:br>
            <a:r>
              <a:rPr lang="en-US" sz="1800" dirty="0"/>
              <a:t>Periodically (hourly basis) we need to run code for processing bill payments for N number of records in a file and once all the records processed then remove/move file in another folder.</a:t>
            </a:r>
            <a:br>
              <a:rPr lang="en-US" sz="1800" dirty="0"/>
            </a:br>
            <a:r>
              <a:rPr lang="en-US" sz="1800" dirty="0"/>
              <a:t>2) Non standard format / </a:t>
            </a:r>
            <a:r>
              <a:rPr lang="en-US" sz="1800" dirty="0" err="1"/>
              <a:t>adhoc</a:t>
            </a:r>
            <a:r>
              <a:rPr lang="en-US" sz="1800" dirty="0"/>
              <a:t> format in </a:t>
            </a:r>
            <a:r>
              <a:rPr lang="en-US" sz="1800" dirty="0" smtClean="0"/>
              <a:t>future</a:t>
            </a:r>
            <a:br>
              <a:rPr lang="en-US" sz="1800" dirty="0" smtClean="0"/>
            </a:br>
            <a:r>
              <a:rPr lang="en-US" sz="1800" dirty="0" smtClean="0"/>
              <a:t>We can implement interface </a:t>
            </a:r>
            <a:r>
              <a:rPr lang="en-US" sz="1800" dirty="0" err="1" smtClean="0"/>
              <a:t>IBillFileFormat</a:t>
            </a:r>
            <a:r>
              <a:rPr lang="en-US" sz="1800" dirty="0" smtClean="0"/>
              <a:t>  and create any Non standard format.</a:t>
            </a:r>
            <a:endParaRPr lang="en-US" sz="1800" dirty="0"/>
          </a:p>
        </p:txBody>
      </p:sp>
    </p:spTree>
    <p:extLst>
      <p:ext uri="{BB962C8B-B14F-4D97-AF65-F5344CB8AC3E}">
        <p14:creationId xmlns:p14="http://schemas.microsoft.com/office/powerpoint/2010/main" val="2797875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304800"/>
            <a:ext cx="8534400" cy="6400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u="sng" dirty="0"/>
              <a:t>Deliverables </a:t>
            </a:r>
            <a:r>
              <a:rPr lang="en-US" sz="1600" b="1" u="sng" dirty="0" smtClean="0"/>
              <a:t>Expected</a:t>
            </a:r>
          </a:p>
          <a:p>
            <a:pPr marL="342900" indent="-342900" algn="l">
              <a:buAutoNum type="arabicParenR"/>
            </a:pPr>
            <a:r>
              <a:rPr lang="en-US" sz="1600" b="1" dirty="0" smtClean="0"/>
              <a:t>Roles and Responsibilities –</a:t>
            </a:r>
          </a:p>
          <a:p>
            <a:pPr algn="l"/>
            <a:r>
              <a:rPr lang="en-US" sz="1600" dirty="0"/>
              <a:t> </a:t>
            </a:r>
            <a:r>
              <a:rPr lang="en-US" sz="1600" dirty="0" smtClean="0"/>
              <a:t>           User – Will login and create account/wallet</a:t>
            </a:r>
          </a:p>
          <a:p>
            <a:pPr algn="l"/>
            <a:r>
              <a:rPr lang="en-US" sz="1600" dirty="0"/>
              <a:t> </a:t>
            </a:r>
            <a:r>
              <a:rPr lang="en-US" sz="1600" dirty="0" smtClean="0"/>
              <a:t>           Admin – To Manage biller And Customer </a:t>
            </a:r>
          </a:p>
          <a:p>
            <a:pPr algn="l"/>
            <a:endParaRPr lang="en-US" sz="1600" dirty="0" smtClean="0"/>
          </a:p>
          <a:p>
            <a:pPr algn="l"/>
            <a:r>
              <a:rPr lang="en-US" sz="1600" dirty="0" smtClean="0"/>
              <a:t>2) </a:t>
            </a:r>
            <a:r>
              <a:rPr lang="en-US" sz="1600" b="1" dirty="0" smtClean="0"/>
              <a:t>Tech Stack – </a:t>
            </a:r>
          </a:p>
          <a:p>
            <a:pPr algn="l"/>
            <a:r>
              <a:rPr lang="en-US" sz="1600" dirty="0"/>
              <a:t> </a:t>
            </a:r>
            <a:r>
              <a:rPr lang="en-US" sz="1600" dirty="0" smtClean="0"/>
              <a:t> A) For Web UI - MERN (MongoDB/Express/</a:t>
            </a:r>
            <a:r>
              <a:rPr lang="en-US" sz="1600" dirty="0" err="1" smtClean="0"/>
              <a:t>ReactJS</a:t>
            </a:r>
            <a:r>
              <a:rPr lang="en-US" sz="1600" dirty="0" smtClean="0"/>
              <a:t>/</a:t>
            </a:r>
            <a:r>
              <a:rPr lang="en-US" sz="1600" dirty="0" err="1" smtClean="0"/>
              <a:t>NodeJS</a:t>
            </a:r>
            <a:r>
              <a:rPr lang="en-US" sz="1600" dirty="0" smtClean="0"/>
              <a:t>)</a:t>
            </a:r>
          </a:p>
          <a:p>
            <a:pPr algn="l"/>
            <a:r>
              <a:rPr lang="en-US" sz="1600" dirty="0" smtClean="0"/>
              <a:t>  B) For Rest Service – </a:t>
            </a:r>
            <a:r>
              <a:rPr lang="en-US" sz="1600" dirty="0" err="1" smtClean="0"/>
              <a:t>Asp.Net</a:t>
            </a:r>
            <a:r>
              <a:rPr lang="en-US" sz="1600" dirty="0" smtClean="0"/>
              <a:t> Web API/ Spring Boot</a:t>
            </a:r>
          </a:p>
          <a:p>
            <a:pPr algn="l"/>
            <a:endParaRPr lang="en-US" sz="1600" dirty="0" smtClean="0"/>
          </a:p>
          <a:p>
            <a:pPr algn="l"/>
            <a:r>
              <a:rPr lang="en-US" sz="1600" dirty="0" smtClean="0"/>
              <a:t>3) </a:t>
            </a:r>
            <a:r>
              <a:rPr lang="en-US" sz="1600" b="1" dirty="0" smtClean="0"/>
              <a:t>Data Models</a:t>
            </a:r>
            <a:r>
              <a:rPr lang="en-US" sz="1600" dirty="0" smtClean="0"/>
              <a:t/>
            </a:r>
            <a:br>
              <a:rPr lang="en-US" sz="1600" dirty="0" smtClean="0"/>
            </a:br>
            <a:r>
              <a:rPr lang="en-US" sz="1600" dirty="0" smtClean="0"/>
              <a:t>	A) Customer</a:t>
            </a:r>
            <a:br>
              <a:rPr lang="en-US" sz="1600" dirty="0" smtClean="0"/>
            </a:br>
            <a:r>
              <a:rPr lang="en-US" sz="1600" dirty="0" smtClean="0"/>
              <a:t>	B) Billers</a:t>
            </a:r>
            <a:br>
              <a:rPr lang="en-US" sz="1600" dirty="0" smtClean="0"/>
            </a:br>
            <a:r>
              <a:rPr lang="en-US" sz="1600" dirty="0" smtClean="0"/>
              <a:t>	C) CustBillData</a:t>
            </a:r>
            <a:br>
              <a:rPr lang="en-US" sz="1600" dirty="0" smtClean="0"/>
            </a:br>
            <a:r>
              <a:rPr lang="en-US" sz="1600" dirty="0" smtClean="0"/>
              <a:t>	D) </a:t>
            </a:r>
            <a:r>
              <a:rPr lang="en-US" sz="1600" dirty="0" err="1" smtClean="0"/>
              <a:t>CustRegistration</a:t>
            </a:r>
            <a:r>
              <a:rPr lang="en-US" sz="1600" dirty="0" smtClean="0"/>
              <a:t/>
            </a:r>
            <a:br>
              <a:rPr lang="en-US" sz="1600" dirty="0" smtClean="0"/>
            </a:br>
            <a:r>
              <a:rPr lang="en-US" sz="1600" dirty="0" smtClean="0"/>
              <a:t>	E) CustBillTransaction</a:t>
            </a:r>
            <a:br>
              <a:rPr lang="en-US" sz="1600" dirty="0" smtClean="0"/>
            </a:br>
            <a:r>
              <a:rPr lang="en-US" sz="1600" dirty="0" smtClean="0"/>
              <a:t>	F) CustAccount</a:t>
            </a:r>
            <a:br>
              <a:rPr lang="en-US" sz="1600" dirty="0" smtClean="0"/>
            </a:br>
            <a:r>
              <a:rPr lang="en-US" sz="1600" dirty="0" smtClean="0"/>
              <a:t>	G) </a:t>
            </a:r>
            <a:r>
              <a:rPr lang="en-US" sz="1600" dirty="0" err="1" smtClean="0"/>
              <a:t>CustWallet</a:t>
            </a:r>
            <a:endParaRPr lang="en-US" sz="1600" dirty="0" smtClean="0"/>
          </a:p>
          <a:p>
            <a:pPr algn="l"/>
            <a:endParaRPr lang="en-US" sz="1600" dirty="0" smtClean="0"/>
          </a:p>
          <a:p>
            <a:pPr algn="l"/>
            <a:r>
              <a:rPr lang="en-US" sz="1600" dirty="0" smtClean="0"/>
              <a:t>4) </a:t>
            </a:r>
            <a:r>
              <a:rPr lang="en-US" sz="1600" b="1" dirty="0" smtClean="0"/>
              <a:t>Hosting </a:t>
            </a:r>
            <a:r>
              <a:rPr lang="en-US" sz="1600" b="1" dirty="0" err="1" smtClean="0"/>
              <a:t>Env</a:t>
            </a:r>
            <a:r>
              <a:rPr lang="en-US" sz="1600" b="1" dirty="0" smtClean="0"/>
              <a:t> </a:t>
            </a:r>
            <a:r>
              <a:rPr lang="en-US" sz="1600" dirty="0" smtClean="0"/>
              <a:t>- Microsoft Azure  for hosting web application</a:t>
            </a:r>
          </a:p>
          <a:p>
            <a:pPr algn="l"/>
            <a:endParaRPr lang="en-US" sz="1600" dirty="0" smtClean="0"/>
          </a:p>
          <a:p>
            <a:pPr algn="l"/>
            <a:r>
              <a:rPr lang="en-US" sz="1600" dirty="0"/>
              <a:t>5</a:t>
            </a:r>
            <a:r>
              <a:rPr lang="en-US" sz="1600" dirty="0" smtClean="0"/>
              <a:t>) </a:t>
            </a:r>
            <a:r>
              <a:rPr lang="en-US" sz="1600" b="1" dirty="0" smtClean="0"/>
              <a:t>Testing Strategy –</a:t>
            </a:r>
          </a:p>
          <a:p>
            <a:pPr algn="l"/>
            <a:r>
              <a:rPr lang="en-US" sz="1600" dirty="0"/>
              <a:t> </a:t>
            </a:r>
            <a:r>
              <a:rPr lang="en-US" sz="1600" dirty="0" smtClean="0"/>
              <a:t>     A) Unit Testing  with 90%  - Code Coverage – Jest Framework</a:t>
            </a:r>
          </a:p>
          <a:p>
            <a:pPr algn="l"/>
            <a:r>
              <a:rPr lang="en-US" sz="1600" dirty="0"/>
              <a:t> </a:t>
            </a:r>
            <a:r>
              <a:rPr lang="en-US" sz="1600" dirty="0" smtClean="0"/>
              <a:t>     B) </a:t>
            </a:r>
            <a:r>
              <a:rPr lang="en-US" sz="1600" dirty="0" err="1" smtClean="0"/>
              <a:t>EndToEnd</a:t>
            </a:r>
            <a:r>
              <a:rPr lang="en-US" sz="1600" dirty="0" smtClean="0"/>
              <a:t> Automation </a:t>
            </a:r>
            <a:r>
              <a:rPr lang="en-US" sz="1600" dirty="0" err="1" smtClean="0"/>
              <a:t>WebUI</a:t>
            </a:r>
            <a:r>
              <a:rPr lang="en-US" sz="1600" dirty="0" smtClean="0"/>
              <a:t>  Testing  - Selenium Protractor / </a:t>
            </a:r>
          </a:p>
          <a:p>
            <a:pPr algn="l"/>
            <a:r>
              <a:rPr lang="en-US" sz="1600" dirty="0"/>
              <a:t> </a:t>
            </a:r>
            <a:r>
              <a:rPr lang="en-US" sz="1600" dirty="0" smtClean="0"/>
              <a:t>      Cypress</a:t>
            </a:r>
          </a:p>
          <a:p>
            <a:pPr algn="l"/>
            <a:r>
              <a:rPr lang="en-US" sz="1600" dirty="0" smtClean="0"/>
              <a:t>6) </a:t>
            </a:r>
            <a:r>
              <a:rPr lang="en-US" sz="1600" b="1" dirty="0" smtClean="0"/>
              <a:t>Reporting  Tools- </a:t>
            </a:r>
          </a:p>
          <a:p>
            <a:pPr algn="l"/>
            <a:r>
              <a:rPr lang="en-US" sz="1600" dirty="0" smtClean="0"/>
              <a:t>         Crystal Report / SSRS / HTML</a:t>
            </a:r>
          </a:p>
        </p:txBody>
      </p:sp>
    </p:spTree>
    <p:extLst>
      <p:ext uri="{BB962C8B-B14F-4D97-AF65-F5344CB8AC3E}">
        <p14:creationId xmlns:p14="http://schemas.microsoft.com/office/powerpoint/2010/main" val="454992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105</Words>
  <Application>Microsoft Office PowerPoint</Application>
  <PresentationFormat>On-screen Show (4:3)</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Web UI Screen 1) Customer Registration 2) Customer Bill Payment 3) Add amount in Wallet  4) Move amount from Wallet to Biller  Restful Service 1) Customer Bill Payment Transaction    Deduct Amount from customer wallet after successful payment 2) CRU (Create/Read/Update) for customer payment history purpose </vt:lpstr>
      <vt:lpstr>    Pay Biller : Pay your utility bills  1) Fetch billers and bill from 3rd party external applications  To fetch billers and bill data from 3rd Party we need end point /and Rest API,  will pass require parameter and will return JSON format data and will use in our application. 2) Select a biller, fetch the bill and pay that using the wallet A) To need to fetch the biller list using rest API GetBillerList  and populate in drop down, so that use can select it. B) To fetch the login user we need rest API GetBill(CustomerId) and show details in application. C) To Pay the bill using wallet then we need to check sufficient balance is available OR not.   If sufficient balance yes ,then will allow user pay bill from wallet other wise will use existing wallet balance and will also provide different option (net banking/debit card payment option) for remaining payment. Once payment is successful then will  deduct the balance from wallet balance. 3) Move funds from customer wallet to biller account. If sufficient balance in wallet for move, then will allow user move funds from wallet . Once payment is successful  then will  deduct the balance from wallet balance.    </vt:lpstr>
      <vt:lpstr>Non functional requirements  1) Security –      We can implement token based authentication once user login to application and         token will valid for24 hours and will pass the token while calling rest api. 2) Logging Monitoring   For Application log will use log4Net library   For Monitoring will use the Microsoft Azure App Service log monitoring 3) Scalability Auto scaling    Azure App Service Automatic Scaling 4) CI CD processes and tech stack   Bitbucket / Git / Azure DevOps  5) Automation of test suites      Nunit / Junit for .Net/ Java Test cases      Selenium Protractor / Cypress for E2E testing</vt:lpstr>
      <vt:lpstr>     Bulk/File based Bill Payment Process Bill payments for N number of records received in a file. Multiple files can be received in a day  1) Standard specification for Inbound bill payment file  We have to create interface IBillFileFormat  and specific  format classes will  implement from IBillFileFormat interface. We will use the Factory Method design pattern to create the instance of specific  fileformat class based on the parameter. Periodically (hourly basis) we need to run code for processing bill payments for N number of records in a file and once all the records processed then remove/move file in another folder. 2) Non standard format / adhoc format in future We can implement interface IBillFileFormat  and create any Non standard format.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82</cp:revision>
  <dcterms:created xsi:type="dcterms:W3CDTF">2023-01-10T04:56:38Z</dcterms:created>
  <dcterms:modified xsi:type="dcterms:W3CDTF">2023-01-10T17:13:48Z</dcterms:modified>
</cp:coreProperties>
</file>