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bold r:id="rId27"/>
      <p:italic r:id="rId28"/>
      <p:boldItalic r:id="rId29"/>
    </p:embeddedFon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XvgQ//cwK/ejRzzd0gZbCWM0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88cc562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88cc562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88cc562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88cc562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88cc562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88cc562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4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34025"/>
          <a:stretch/>
        </p:blipFill>
        <p:spPr>
          <a:xfrm rot="10800000">
            <a:off x="9595612" y="-2725954"/>
            <a:ext cx="15015923" cy="85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613494" y="6018859"/>
            <a:ext cx="5964236" cy="82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62" b="1" i="0" u="none" strike="noStrike" cap="none">
                <a:solidFill>
                  <a:srgbClr val="1836B2"/>
                </a:solidFill>
                <a:latin typeface="Fira Sans"/>
                <a:ea typeface="Fira Sans"/>
                <a:cs typeface="Fira Sans"/>
                <a:sym typeface="Fira Sans"/>
              </a:rPr>
              <a:t>Portfolio Manager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9917588" y="5847645"/>
            <a:ext cx="13567508" cy="11750728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86C7ED"/>
          </a:solidFill>
          <a:ln>
            <a:noFill/>
          </a:ln>
        </p:spPr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1377" y="143462"/>
            <a:ext cx="5964236" cy="1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496395" y="5952145"/>
            <a:ext cx="3974271" cy="88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Project Title :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496395" y="4340781"/>
            <a:ext cx="7007627" cy="80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4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Course Code: </a:t>
            </a:r>
            <a:r>
              <a:rPr lang="en-US" sz="4704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20ECSC205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496395" y="2733536"/>
            <a:ext cx="5295424" cy="80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4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Course Name: </a:t>
            </a:r>
            <a:r>
              <a:rPr lang="en-US" sz="4704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DSA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3074610" y="5952145"/>
            <a:ext cx="4184690" cy="88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Team </a:t>
            </a:r>
            <a:r>
              <a:rPr lang="en-US" sz="5199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Details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2169957" y="7089915"/>
            <a:ext cx="4531385" cy="58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Abhishek Patil: </a:t>
            </a:r>
            <a:r>
              <a:rPr lang="en-US" sz="3399" b="0" i="0" u="none" strike="noStrike" cap="none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147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1637277" y="7881976"/>
            <a:ext cx="4531385" cy="58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Yajas Menon: </a:t>
            </a:r>
            <a:r>
              <a:rPr lang="en-US" sz="3399" b="0" i="0" u="none" strike="noStrike" cap="none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148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1428278" y="8673505"/>
            <a:ext cx="4531385" cy="58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Akshath Mugad: </a:t>
            </a:r>
            <a:r>
              <a:rPr lang="en-US" sz="3399" b="0" i="0" u="none" strike="noStrike" cap="none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152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0808918" y="9541187"/>
            <a:ext cx="4531385" cy="58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Athar Mujtaba: </a:t>
            </a:r>
            <a:r>
              <a:rPr lang="en-US" sz="3399" b="0" i="0" u="none" strike="noStrike" cap="none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153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3407192" y="-4166878"/>
            <a:ext cx="12313655" cy="1066477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1836B2"/>
          </a:solid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10647941" y="5411391"/>
            <a:ext cx="12313655" cy="1066477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86C7ED"/>
          </a:solid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>
            <a:off x="12510602" y="2246116"/>
            <a:ext cx="6228343" cy="5393464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5457" r="-15457"/>
            </a:stretch>
          </a:blip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206924" y="521769"/>
            <a:ext cx="8000853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1836B2"/>
                </a:solidFill>
                <a:latin typeface="Fira Sans"/>
                <a:ea typeface="Fira Sans"/>
                <a:cs typeface="Fira Sans"/>
                <a:sym typeface="Fira Sans"/>
              </a:rPr>
              <a:t>PROBLEM STATEMENT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06924" y="2160391"/>
            <a:ext cx="12026700" cy="4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portfolio management program that helps the customer in pred</a:t>
            </a:r>
            <a:r>
              <a:rPr lang="en-US" sz="3117" dirty="0"/>
              <a:t>icting the stock prices and suggest the customer to buy, sell or hold the stock. It also </a:t>
            </a:r>
            <a:r>
              <a:rPr lang="en-US" sz="311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</a:t>
            </a:r>
            <a:r>
              <a:rPr lang="en-US" sz="3117" dirty="0"/>
              <a:t>es</a:t>
            </a:r>
            <a:r>
              <a:rPr lang="en-US" sz="311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their portfolio details like profits, losses, money invested, returns and other such data on the system. </a:t>
            </a:r>
            <a:endParaRPr sz="311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4216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customer data will be sorted and displayed based on their gains and losses. </a:t>
            </a:r>
            <a:endParaRPr dirty="0"/>
          </a:p>
          <a:p>
            <a:pPr marL="0" marR="0" lvl="0" indent="0" algn="just" rtl="0">
              <a:lnSpc>
                <a:spcPct val="42164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just" rtl="0">
              <a:lnSpc>
                <a:spcPct val="42164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88cc5620_0_11"/>
          <p:cNvSpPr/>
          <p:nvPr/>
        </p:nvSpPr>
        <p:spPr>
          <a:xfrm>
            <a:off x="6851315" y="5123495"/>
            <a:ext cx="410908" cy="412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86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0a88cc5620_0_11"/>
          <p:cNvSpPr/>
          <p:nvPr/>
        </p:nvSpPr>
        <p:spPr>
          <a:xfrm>
            <a:off x="6851315" y="6107956"/>
            <a:ext cx="410908" cy="412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86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0a88cc5620_0_11"/>
          <p:cNvSpPr txBox="1"/>
          <p:nvPr/>
        </p:nvSpPr>
        <p:spPr>
          <a:xfrm>
            <a:off x="7443310" y="4885027"/>
            <a:ext cx="4051642" cy="101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7" dirty="0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Markov Chains</a:t>
            </a:r>
            <a:endParaRPr dirty="0"/>
          </a:p>
        </p:txBody>
      </p:sp>
      <p:sp>
        <p:nvSpPr>
          <p:cNvPr id="112" name="Google Shape;112;g10a88cc5620_0_11"/>
          <p:cNvSpPr txBox="1"/>
          <p:nvPr/>
        </p:nvSpPr>
        <p:spPr>
          <a:xfrm>
            <a:off x="7443310" y="5909575"/>
            <a:ext cx="34014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6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ARIMA Model</a:t>
            </a:r>
            <a:endParaRPr/>
          </a:p>
        </p:txBody>
      </p:sp>
      <p:sp>
        <p:nvSpPr>
          <p:cNvPr id="113" name="Google Shape;113;g10a88cc5620_0_11"/>
          <p:cNvSpPr txBox="1"/>
          <p:nvPr/>
        </p:nvSpPr>
        <p:spPr>
          <a:xfrm>
            <a:off x="433315" y="1594292"/>
            <a:ext cx="117342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27" b="1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Stock Price Prediction</a:t>
            </a:r>
            <a:endParaRPr/>
          </a:p>
        </p:txBody>
      </p:sp>
      <p:sp>
        <p:nvSpPr>
          <p:cNvPr id="114" name="Google Shape;114;g10a88cc5620_0_11"/>
          <p:cNvSpPr txBox="1"/>
          <p:nvPr/>
        </p:nvSpPr>
        <p:spPr>
          <a:xfrm>
            <a:off x="6793052" y="3714722"/>
            <a:ext cx="4701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Algorithm used</a:t>
            </a:r>
            <a:endParaRPr/>
          </a:p>
        </p:txBody>
      </p:sp>
      <p:sp>
        <p:nvSpPr>
          <p:cNvPr id="115" name="Google Shape;115;g10a88cc5620_0_11"/>
          <p:cNvSpPr txBox="1"/>
          <p:nvPr/>
        </p:nvSpPr>
        <p:spPr>
          <a:xfrm>
            <a:off x="7187234" y="323278"/>
            <a:ext cx="4536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70" b="0" i="0" u="none" strike="noStrike" cap="none">
                <a:solidFill>
                  <a:srgbClr val="A066CB"/>
                </a:solidFill>
                <a:latin typeface="Arial"/>
                <a:ea typeface="Arial"/>
                <a:cs typeface="Arial"/>
                <a:sym typeface="Arial"/>
              </a:rPr>
              <a:t>PAIN POINT</a:t>
            </a:r>
            <a:endParaRPr/>
          </a:p>
        </p:txBody>
      </p:sp>
      <p:pic>
        <p:nvPicPr>
          <p:cNvPr id="116" name="Google Shape;116;g10a88cc5620_0_11"/>
          <p:cNvPicPr preferRelativeResize="0"/>
          <p:nvPr/>
        </p:nvPicPr>
        <p:blipFill rotWithShape="1">
          <a:blip r:embed="rId3">
            <a:alphaModFix/>
          </a:blip>
          <a:srcRect t="34023"/>
          <a:stretch/>
        </p:blipFill>
        <p:spPr>
          <a:xfrm rot="10800000" flipH="1">
            <a:off x="433315" y="8513096"/>
            <a:ext cx="16825986" cy="960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t="34025"/>
          <a:stretch/>
        </p:blipFill>
        <p:spPr>
          <a:xfrm rot="10800000" flipH="1">
            <a:off x="433315" y="8457981"/>
            <a:ext cx="16825986" cy="9607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33315" y="1594292"/>
            <a:ext cx="11734206" cy="123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27" b="1" i="0" u="none" strike="noStrike" cap="none" dirty="0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Searching the MAX Profit</a:t>
            </a:r>
            <a:endParaRPr dirty="0"/>
          </a:p>
        </p:txBody>
      </p:sp>
      <p:sp>
        <p:nvSpPr>
          <p:cNvPr id="123" name="Google Shape;123;p3"/>
          <p:cNvSpPr txBox="1"/>
          <p:nvPr/>
        </p:nvSpPr>
        <p:spPr>
          <a:xfrm>
            <a:off x="6083627" y="2872447"/>
            <a:ext cx="4701778" cy="88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 b="0" i="0" u="none" strike="noStrike" cap="none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Algorithm used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7187234" y="323278"/>
            <a:ext cx="4536877" cy="103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70" b="0" i="0" u="none" strike="noStrike" cap="none">
                <a:solidFill>
                  <a:srgbClr val="A066CB"/>
                </a:solidFill>
                <a:latin typeface="Arial"/>
                <a:ea typeface="Arial"/>
                <a:cs typeface="Arial"/>
                <a:sym typeface="Arial"/>
              </a:rPr>
              <a:t>PAIN POINT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6811369" y="1036975"/>
            <a:ext cx="447932" cy="32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 i="0" u="none" strike="noStrike" cap="none">
                <a:solidFill>
                  <a:srgbClr val="1836B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6083615" y="5003231"/>
            <a:ext cx="410908" cy="412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86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676010" y="4783150"/>
            <a:ext cx="34014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6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Linear Search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6083615" y="5870868"/>
            <a:ext cx="410908" cy="412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86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6675948" y="5745888"/>
            <a:ext cx="34014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6">
                <a:solidFill>
                  <a:srgbClr val="1836B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Binary 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88cc5620_0_27"/>
          <p:cNvSpPr txBox="1"/>
          <p:nvPr/>
        </p:nvSpPr>
        <p:spPr>
          <a:xfrm>
            <a:off x="855663" y="741725"/>
            <a:ext cx="38274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27" b="1" dirty="0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Markov</a:t>
            </a:r>
            <a:endParaRPr dirty="0"/>
          </a:p>
        </p:txBody>
      </p:sp>
      <p:sp>
        <p:nvSpPr>
          <p:cNvPr id="152" name="Google Shape;152;g10a88cc5620_0_27"/>
          <p:cNvSpPr txBox="1"/>
          <p:nvPr/>
        </p:nvSpPr>
        <p:spPr>
          <a:xfrm>
            <a:off x="7187234" y="323278"/>
            <a:ext cx="4536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70" dirty="0">
                <a:solidFill>
                  <a:srgbClr val="A066CB"/>
                </a:solidFill>
              </a:rPr>
              <a:t>Pseudocode</a:t>
            </a:r>
            <a:endParaRPr dirty="0"/>
          </a:p>
        </p:txBody>
      </p:sp>
      <p:pic>
        <p:nvPicPr>
          <p:cNvPr id="154" name="Google Shape;154;g10a88cc5620_0_27"/>
          <p:cNvPicPr preferRelativeResize="0"/>
          <p:nvPr/>
        </p:nvPicPr>
        <p:blipFill rotWithShape="1">
          <a:blip r:embed="rId3">
            <a:alphaModFix/>
          </a:blip>
          <a:srcRect t="34023"/>
          <a:stretch/>
        </p:blipFill>
        <p:spPr>
          <a:xfrm rot="10800000" flipH="1">
            <a:off x="433315" y="8470396"/>
            <a:ext cx="16825986" cy="9607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C48FC4-6D30-4BEA-BF59-61B94BE48CC6}"/>
              </a:ext>
            </a:extLst>
          </p:cNvPr>
          <p:cNvSpPr txBox="1"/>
          <p:nvPr/>
        </p:nvSpPr>
        <p:spPr>
          <a:xfrm>
            <a:off x="1510145" y="2313709"/>
            <a:ext cx="160574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markov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buyer,stockhistory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[])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float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buyProbab,float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sellProbab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;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float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holdProbab,float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trMtrx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[2][2]; 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float piMtrx1[2][2],float piMtrx2[2][2],float piMtrx3[2][2],float result[2][2],float array[3]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int sell, buy, hold;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array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stockname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[]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for(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=0 to quantity)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stockname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&lt;-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user.stockname</a:t>
            </a:r>
            <a:endParaRPr lang="en-US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stockname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".txt"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grabStockPrice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stockname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   // takes the data from the csv file 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stockhistory2 &lt;-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endParaRPr lang="en-US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for j &lt;- 0 to 12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 k  &lt;- 0 to 12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if (round(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[j]) &gt; 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[k]))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                sell++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            else if (round(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[j]) &lt; 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[k]))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                buy++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            else if (round(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[j]) == round(</a:t>
            </a:r>
            <a:r>
              <a:rPr lang="en-US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stockhistory</a:t>
            </a:r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[k]))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                  hold++;    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array[0] &lt;- sell/12 // probability of sell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array[1] &lt;- buy/12 // probability of buy</a:t>
            </a:r>
          </a:p>
          <a:p>
            <a:r>
              <a:rPr lang="en-US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array[2] &lt;- hold/12 // probability of hold </a:t>
            </a:r>
          </a:p>
          <a:p>
            <a:endParaRPr lang="en-US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88cc5620_0_27"/>
          <p:cNvSpPr txBox="1"/>
          <p:nvPr/>
        </p:nvSpPr>
        <p:spPr>
          <a:xfrm>
            <a:off x="855663" y="741725"/>
            <a:ext cx="38274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27" b="1" dirty="0">
                <a:solidFill>
                  <a:srgbClr val="1836B2"/>
                </a:solidFill>
                <a:latin typeface="Open Sans"/>
                <a:ea typeface="Open Sans"/>
                <a:cs typeface="Open Sans"/>
                <a:sym typeface="Open Sans"/>
              </a:rPr>
              <a:t>Markov</a:t>
            </a:r>
            <a:endParaRPr dirty="0"/>
          </a:p>
        </p:txBody>
      </p:sp>
      <p:sp>
        <p:nvSpPr>
          <p:cNvPr id="152" name="Google Shape;152;g10a88cc5620_0_27"/>
          <p:cNvSpPr txBox="1"/>
          <p:nvPr/>
        </p:nvSpPr>
        <p:spPr>
          <a:xfrm>
            <a:off x="7187234" y="323278"/>
            <a:ext cx="4536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70" dirty="0">
                <a:solidFill>
                  <a:srgbClr val="A066CB"/>
                </a:solidFill>
              </a:rPr>
              <a:t>Pseudocode</a:t>
            </a:r>
            <a:endParaRPr dirty="0"/>
          </a:p>
        </p:txBody>
      </p:sp>
      <p:pic>
        <p:nvPicPr>
          <p:cNvPr id="154" name="Google Shape;154;g10a88cc5620_0_27"/>
          <p:cNvPicPr preferRelativeResize="0"/>
          <p:nvPr/>
        </p:nvPicPr>
        <p:blipFill rotWithShape="1">
          <a:blip r:embed="rId3">
            <a:alphaModFix/>
          </a:blip>
          <a:srcRect t="34023"/>
          <a:stretch/>
        </p:blipFill>
        <p:spPr>
          <a:xfrm rot="10800000" flipH="1">
            <a:off x="433315" y="8470396"/>
            <a:ext cx="16825986" cy="9607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C48FC4-6D30-4BEA-BF59-61B94BE48CC6}"/>
              </a:ext>
            </a:extLst>
          </p:cNvPr>
          <p:cNvSpPr txBox="1"/>
          <p:nvPr/>
        </p:nvSpPr>
        <p:spPr>
          <a:xfrm>
            <a:off x="1115290" y="1745673"/>
            <a:ext cx="1605741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trMtrx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[array[0], x1, x2]         //transition matrix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[y0,array[1], y2]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[z0, z1, array[2]]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piMtrx1= [1,]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[0,]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[0 ]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piMtrx2= [0,]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[1,]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[0 ]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piMtrx3= [0,]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[0,]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[1 ]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result1&lt;- Mul(piMtrx1,trMtrx)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result2&lt;- Mul(piMtrx2,trMtrx)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result3&lt;- Mul(piMtrx3,trMtrx) </a:t>
            </a:r>
          </a:p>
          <a:p>
            <a:endParaRPr lang="en-US" sz="1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buyProbab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&lt;-  max(result1, 3)       // probability for buy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&lt;-  max(result2, 3)      // probability for sell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holdProbab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&lt;-  max(result3, 3)       // probability for hold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final &lt;-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maxNum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buyProbab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holdProbab</a:t>
            </a: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if final ==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buyProbab</a:t>
            </a:r>
            <a:endParaRPr lang="en-US" sz="1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print "user has to buy this stock"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else if final == </a:t>
            </a:r>
            <a:r>
              <a:rPr lang="en-US" sz="16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sellProbab</a:t>
            </a:r>
            <a:endParaRPr lang="en-US" sz="1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print "user has to sell this stock"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else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print "user has to hold this stock"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</a:t>
            </a:r>
          </a:p>
          <a:p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</a:t>
            </a:r>
          </a:p>
        </p:txBody>
      </p:sp>
      <p:sp>
        <p:nvSpPr>
          <p:cNvPr id="8" name="Google Shape;151;g10a88cc5620_0_27">
            <a:extLst>
              <a:ext uri="{FF2B5EF4-FFF2-40B4-BE49-F238E27FC236}">
                <a16:creationId xmlns:a16="http://schemas.microsoft.com/office/drawing/2014/main" id="{D3A1CA90-E681-48B6-A164-37AF4D88BB30}"/>
              </a:ext>
            </a:extLst>
          </p:cNvPr>
          <p:cNvSpPr txBox="1"/>
          <p:nvPr/>
        </p:nvSpPr>
        <p:spPr>
          <a:xfrm>
            <a:off x="7375729" y="3471071"/>
            <a:ext cx="5605980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1836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TimeComplexity</a:t>
            </a:r>
            <a:r>
              <a:rPr lang="en-US" sz="4400" b="1" dirty="0">
                <a:solidFill>
                  <a:srgbClr val="1836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O(n^2)</a:t>
            </a:r>
            <a:endParaRPr sz="4400" b="1" dirty="0">
              <a:solidFill>
                <a:srgbClr val="1836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t="34025"/>
          <a:stretch/>
        </p:blipFill>
        <p:spPr>
          <a:xfrm rot="10800000">
            <a:off x="9595612" y="-2725954"/>
            <a:ext cx="15015923" cy="85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1028700" y="4786133"/>
            <a:ext cx="9831289" cy="16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666" b="0" i="0" u="none" strike="noStrike" cap="none">
                <a:solidFill>
                  <a:srgbClr val="1836B2"/>
                </a:solidFill>
                <a:latin typeface="Quicksand"/>
                <a:ea typeface="Quicksand"/>
                <a:cs typeface="Quicksand"/>
                <a:sym typeface="Quicksand"/>
              </a:rPr>
              <a:t>THANK YOU!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9917588" y="5847645"/>
            <a:ext cx="13567508" cy="11750728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86C7ED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562</Words>
  <Application>Microsoft Office PowerPoint</Application>
  <PresentationFormat>Custom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 Light</vt:lpstr>
      <vt:lpstr>Calibri</vt:lpstr>
      <vt:lpstr>Arimo</vt:lpstr>
      <vt:lpstr>Open Sans</vt:lpstr>
      <vt:lpstr>Quicksand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Athar Wani</cp:lastModifiedBy>
  <cp:revision>3</cp:revision>
  <dcterms:created xsi:type="dcterms:W3CDTF">2006-08-16T00:00:00Z</dcterms:created>
  <dcterms:modified xsi:type="dcterms:W3CDTF">2022-01-07T03:55:40Z</dcterms:modified>
</cp:coreProperties>
</file>