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3" r:id="rId6"/>
    <p:sldId id="322" r:id="rId7"/>
    <p:sldId id="323" r:id="rId8"/>
    <p:sldId id="324" r:id="rId9"/>
    <p:sldId id="325" r:id="rId10"/>
    <p:sldId id="326" r:id="rId11"/>
    <p:sldId id="32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0C8E7-113E-44F4-AF3F-D708575848C5}" v="145" dt="2024-10-12T13:10:05.045"/>
  </p1510:revLst>
</p1510:revInfo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6" autoAdjust="0"/>
    <p:restoredTop sz="95660" autoAdjust="0"/>
  </p:normalViewPr>
  <p:slideViewPr>
    <p:cSldViewPr snapToGrid="0">
      <p:cViewPr varScale="1">
        <p:scale>
          <a:sx n="102" d="100"/>
          <a:sy n="102" d="100"/>
        </p:scale>
        <p:origin x="54" y="606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1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1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6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7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5735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873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72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38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371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5682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94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13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0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23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6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228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00202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0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1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0213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11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175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562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62D13F-065F-B5B5-D0E6-E5707D370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9F4739-7046-0251-2DF1-C69923064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163D0146-2A52-A1D5-4593-B4C5EB99B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B11D10C2-7B14-DAF3-6BF2-5A8F43E9DA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53E52456-41A7-AC0D-14E1-EBCA46FA03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721F5B-EC05-CF43-091F-DAF14831D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EAA2530-7335-61C7-70D6-747F737F23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D6830C5-6699-B51E-C138-387FB43266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6FF4243D-BD79-D045-8F40-6116E0C37D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E9EC195D-83CA-FFB5-8E57-01F2F88967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134E1E14-0E7D-344A-292A-0FEE2278CC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5F7EE493-E0DB-AB06-7D9D-5AF68F7F066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5EEA1730-2FFB-87EA-EAD1-B2B5783665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1E4289FE-15AE-AB80-0279-9FEC059A9B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25151662-B32C-3EAB-F6C8-76DD978D23C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3C3EE828-B477-B615-CA63-8538BE486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7AC7C2E5-ABB8-BBAD-2355-D6D2362E06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6A22F749-ED2C-4875-608B-E377A5448F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4771A641-145D-E8E1-A9B2-69823A4D01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3F8F37-F2D6-CCBD-20FE-B22B8E4C18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AF3ABA6C-6FD2-67BB-2670-5BFDD170EC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E9B0D058-B8D1-9353-2199-A74B70392D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A1A6A6-A997-36FF-9BD6-128BD48F10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1DB2A818-4899-91F3-6E29-A6B44792B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06FA050E-E57A-A008-4AFC-E0A7BF4BD9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1AA4FDAD-E69F-B8CA-3647-41EE49D1899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FA9079B0-05A2-05C9-0B71-62DA8342903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B1A01482-3AC9-3B96-29F0-77E1F45A2BD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18BBAE1C-A0BE-C2D0-0B21-EF53F120FE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6699894E-9D4E-38B1-7E0F-FD7E8DD87CA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F7686F1-1A2D-7362-06B5-FFFD3ACB4F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61B3E07-B72D-1FE2-EDEA-17E925D72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4DFA77FC-64D9-DE58-A28A-66AD9C2B326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8FF768D7-8614-439F-50A9-59D5140555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374D642E-1A3B-7563-4C4C-A8886D59033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BFF8C2B2-E490-A9EE-3883-FA9C8EE2469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4EBDBA2-C991-DB59-8E58-B4D12A257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C77A19F7-390A-587C-0735-A199D3DB0C8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74CC8F53-BFF6-5AA8-554D-A3AFC16E10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507FE88-BFE7-3491-C4ED-84BCC713C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5E59AEE7-2E00-DD8E-4A64-624BBBF218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4BB12628-726F-E89A-FBAF-334733B975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2BE7A39-1897-9A9A-F597-9D75FE4A851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7C6C0069-A065-BA31-6BD7-D5AA4499F6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93CD5D7-6B2F-E9B2-9A97-ADB1AB308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CB8559C-9482-7A04-AFCA-0EE0336DB9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8E5CDD-04A4-0F7F-051B-44C6F6B7F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423FA6BC-48D6-1095-2002-196438F1D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22D39D72-6C9D-0B9E-8A6B-E7C2286B9C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7683F3FD-E227-C358-C0FD-2FFA3C28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EC33943E-7F7F-3DD7-3721-BA4866CC6B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E45C6B72-DCCD-6EB6-132D-0FA67819D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168015B7-C961-378D-2DC6-DC765AF0CB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DF769C9F-2362-9FBD-939F-ABDB7CBB1F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25755D6-AD5C-914E-7A62-145DBD64A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DFDDF6F8-12EA-25EC-8FC5-8A21B11F38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EBD7A53C-B52C-8CA2-F5BA-686A373E46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7CA0655A-0AF5-EEE3-ABB0-20D1BED0BD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4FD9506A-2D60-7B40-6CF8-F96EE89F92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AB7F3BA7-1A8F-076B-B5E3-818D3298FB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70B6BB27-AE08-DCF4-FC6C-B0AA459929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8BE40A7-E371-08CD-A28A-03F591E0F5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69E67CF8-C6BE-AFC8-E935-47A9B66A1D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9066B5CD-8B07-C124-814E-E0FCC342194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15BDA307-0487-F6F8-9712-E7E849479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FB2D68D3-0B6E-1782-F250-F235EBF134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0044EBAD-2D73-148B-C869-00D38A213ED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BEA5DF87-0DFD-2540-F7AB-0E6ACB1E327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916F5E3C-9C75-F588-DE04-69C972C186B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38DF4F6-2A73-D808-991D-95439C1739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7A2833E-2ADD-3B71-08FC-6283A81A80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CDF8FCA-19BF-CFB5-0CCB-3EF2D7CB0A9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73B0C2F-F151-71AB-9ABE-1959C358EAF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A44D14B4-5764-EFCE-FBC7-CF2D0B277AB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E3756F0B-F8B3-26EE-2A7F-1C5992122CA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1E4DCDD-63E6-2079-6168-1020560A91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1514E1C2-75D7-754B-9F26-F5B9066EFF5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41804AAA-0E5C-F089-12DB-DA756DBC8F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2EE8038-D703-128B-70AB-CE6021260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89B8075-A4EE-CE03-6C76-DC97CFABA0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E9606914-44A7-93DD-5097-AC11FE653E8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AA850AAF-4BA2-57DD-6C9D-C9991F2F2F8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66085E16-1D45-53C3-E48D-B7202C213A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215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766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456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81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3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672" r:id="rId2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85" y="1822564"/>
            <a:ext cx="6897488" cy="1925357"/>
          </a:xfrm>
        </p:spPr>
        <p:txBody>
          <a:bodyPr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Flying Whale Airline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Case Study Report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501E6-DCA5-1292-1A9E-D5CE631FACF4}"/>
              </a:ext>
            </a:extLst>
          </p:cNvPr>
          <p:cNvSpPr txBox="1"/>
          <p:nvPr/>
        </p:nvSpPr>
        <p:spPr>
          <a:xfrm>
            <a:off x="788275" y="3967655"/>
            <a:ext cx="56493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venir Next LT Pro"/>
                <a:cs typeface="Times New Roman"/>
              </a:rPr>
              <a:t>Submitted by: Wania Noor, Zainab Saeed, </a:t>
            </a:r>
            <a:r>
              <a:rPr lang="en-US" sz="2000" err="1">
                <a:latin typeface="Avenir Next LT Pro"/>
                <a:cs typeface="Times New Roman"/>
              </a:rPr>
              <a:t>Zavain</a:t>
            </a:r>
            <a:r>
              <a:rPr lang="en-US" sz="2000" dirty="0">
                <a:latin typeface="Avenir Next LT Pro"/>
                <a:cs typeface="Times New Roman"/>
              </a:rPr>
              <a:t> Rehman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708098"/>
            <a:ext cx="8652793" cy="4521252"/>
          </a:xfrm>
        </p:spPr>
        <p:txBody>
          <a:bodyPr vert="horz" lIns="0" tIns="45720" rIns="91440" bIns="45720" rtlCol="0" anchor="t">
            <a:normAutofit fontScale="92500" lnSpcReduction="10000"/>
          </a:bodyPr>
          <a:lstStyle/>
          <a:p>
            <a:r>
              <a:rPr lang="en-US" b="1">
                <a:ea typeface="+mn-lt"/>
                <a:cs typeface="+mn-lt"/>
              </a:rPr>
              <a:t>Flying Whale Airline</a:t>
            </a:r>
            <a:r>
              <a:rPr lang="en-US">
                <a:ea typeface="+mn-lt"/>
                <a:cs typeface="+mn-lt"/>
              </a:rPr>
              <a:t> is a leading airline focused on delivering exceptional travel experiences, operating in 29 cities worldwide.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objective is to gain insights into customer behavior by analyzing flight activity and loyalty program data, aiming to strengthen retention and optimize the loyalty program.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Goals: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Improve the customer experience by identifying trends and preferences to tailor services and rewards.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Boost customer loyalty through enhanced benefits and targeted engagement strategies.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Understand travel patterns, including seasonal trends and companion flight preferences, to optimize offerings.</a:t>
            </a:r>
            <a:endParaRPr lang="en-US" dirty="0"/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Key Metrics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708098"/>
            <a:ext cx="8652793" cy="3601597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Total Flights Booked:</a:t>
            </a:r>
            <a:r>
              <a:rPr lang="en-US" dirty="0">
                <a:ea typeface="+mn-lt"/>
                <a:cs typeface="+mn-lt"/>
              </a:rPr>
              <a:t> 1.67M</a:t>
            </a:r>
          </a:p>
          <a:p>
            <a:r>
              <a:rPr lang="en-US" b="1" dirty="0">
                <a:ea typeface="+mn-lt"/>
                <a:cs typeface="+mn-lt"/>
              </a:rPr>
              <a:t>Total Distance Traveled:</a:t>
            </a:r>
            <a:r>
              <a:rPr lang="en-US" dirty="0">
                <a:ea typeface="+mn-lt"/>
                <a:cs typeface="+mn-lt"/>
              </a:rPr>
              <a:t> 490M miles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Total Flights with Companions:</a:t>
            </a:r>
            <a:r>
              <a:rPr lang="en-US" dirty="0">
                <a:ea typeface="+mn-lt"/>
                <a:cs typeface="+mn-lt"/>
              </a:rPr>
              <a:t> 2.09M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Loyalty Points Accumulated:</a:t>
            </a:r>
            <a:r>
              <a:rPr lang="en-US" dirty="0">
                <a:ea typeface="+mn-lt"/>
                <a:cs typeface="+mn-lt"/>
              </a:rPr>
              <a:t> 50.17M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Loyalty Points Redeemed:</a:t>
            </a:r>
            <a:r>
              <a:rPr lang="en-US" dirty="0">
                <a:ea typeface="+mn-lt"/>
                <a:cs typeface="+mn-lt"/>
              </a:rPr>
              <a:t> 12M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Total Loyalty Members:</a:t>
            </a:r>
            <a:r>
              <a:rPr lang="en-US" dirty="0">
                <a:ea typeface="+mn-lt"/>
                <a:cs typeface="+mn-lt"/>
              </a:rPr>
              <a:t> 16.74K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Churn Rate:</a:t>
            </a:r>
            <a:r>
              <a:rPr lang="en-US" dirty="0">
                <a:ea typeface="+mn-lt"/>
                <a:cs typeface="+mn-lt"/>
              </a:rPr>
              <a:t> 12%</a:t>
            </a:r>
            <a:endParaRPr lang="en-US" dirty="0"/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7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Flight Activity Analysis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708098"/>
            <a:ext cx="8652793" cy="3601597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Trends in Monthly Flights:</a:t>
            </a:r>
            <a:r>
              <a:rPr lang="en-US" dirty="0">
                <a:ea typeface="+mn-lt"/>
                <a:cs typeface="+mn-lt"/>
              </a:rPr>
              <a:t> Peaks in summer (July 2017: 113K, July 2018: 132K), dips in winter (January 2018: 59K).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Companion Flight Analysis:</a:t>
            </a:r>
            <a:r>
              <a:rPr lang="en-US" dirty="0">
                <a:ea typeface="+mn-lt"/>
                <a:cs typeface="+mn-lt"/>
              </a:rPr>
              <a:t> High points redemption on companion flights; popular with up to 5 companions.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Correlation Between Distance and Loyalty Points:</a:t>
            </a:r>
            <a:r>
              <a:rPr lang="en-US" dirty="0">
                <a:ea typeface="+mn-lt"/>
                <a:cs typeface="+mn-lt"/>
              </a:rPr>
              <a:t> Positive correlation observed; longer flights earn more points.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Insights:</a:t>
            </a:r>
            <a:r>
              <a:rPr lang="en-US" dirty="0">
                <a:ea typeface="+mn-lt"/>
                <a:cs typeface="+mn-lt"/>
              </a:rPr>
              <a:t> Consistent engagement throughout the year, with clear seasonal peaks.</a:t>
            </a:r>
            <a:endParaRPr lang="en-US" dirty="0"/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5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Loyalty Segmentation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708098"/>
            <a:ext cx="8652793" cy="3601597"/>
          </a:xfrm>
        </p:spPr>
        <p:txBody>
          <a:bodyPr vert="horz" lIns="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Customer Segmentation:</a:t>
            </a:r>
            <a:r>
              <a:rPr lang="en-US" dirty="0">
                <a:ea typeface="+mn-lt"/>
                <a:cs typeface="+mn-lt"/>
              </a:rPr>
              <a:t> 16.74K total loyalty members, 14.7K active.</a:t>
            </a:r>
          </a:p>
          <a:p>
            <a:r>
              <a:rPr lang="en-US" b="1" dirty="0">
                <a:ea typeface="+mn-lt"/>
                <a:cs typeface="+mn-lt"/>
              </a:rPr>
              <a:t>Card Analysis:</a:t>
            </a:r>
            <a:r>
              <a:rPr lang="en-US" dirty="0">
                <a:ea typeface="+mn-lt"/>
                <a:cs typeface="+mn-lt"/>
              </a:rPr>
              <a:t> Aurora cardholders contribute the highest average CLV ($10.7K), followed by Nova ($8K) and Star ($6.7K).</a:t>
            </a:r>
            <a:endParaRPr lang="en-US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Demographics:</a:t>
            </a:r>
            <a:r>
              <a:rPr lang="en-US" dirty="0">
                <a:ea typeface="+mn-lt"/>
                <a:cs typeface="+mn-lt"/>
              </a:rPr>
              <a:t> Married members dominate (58.16%), followed by single (26.79%).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Regional Insights:</a:t>
            </a:r>
            <a:r>
              <a:rPr lang="en-US" dirty="0">
                <a:ea typeface="+mn-lt"/>
                <a:cs typeface="+mn-lt"/>
              </a:rPr>
              <a:t> Longer enrollment duration in regions like Nova Scotia (901 months), suggesting stronger loyalty.</a:t>
            </a:r>
            <a:endParaRPr lang="en-US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Gender Distribution:</a:t>
            </a:r>
            <a:r>
              <a:rPr lang="en-US" dirty="0">
                <a:ea typeface="+mn-lt"/>
                <a:cs typeface="+mn-lt"/>
              </a:rPr>
              <a:t> Equal contribution across genders, with slight variations across loyalty card tiers.</a:t>
            </a:r>
            <a:endParaRPr lang="en-US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9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Enrollment and Cancellation Trends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708098"/>
            <a:ext cx="8652793" cy="3601597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Cancellations Overview:</a:t>
            </a:r>
            <a:r>
              <a:rPr lang="en-US" dirty="0">
                <a:ea typeface="+mn-lt"/>
                <a:cs typeface="+mn-lt"/>
              </a:rPr>
              <a:t> 2.07K cancellations, with a churn rate of 12%.</a:t>
            </a:r>
          </a:p>
          <a:p>
            <a:r>
              <a:rPr lang="en-US" b="1" dirty="0">
                <a:ea typeface="+mn-lt"/>
                <a:cs typeface="+mn-lt"/>
              </a:rPr>
              <a:t>Seasonal Trends:</a:t>
            </a:r>
            <a:r>
              <a:rPr lang="en-US" dirty="0">
                <a:ea typeface="+mn-lt"/>
                <a:cs typeface="+mn-lt"/>
              </a:rPr>
              <a:t> Peaks in cancellations in December and August.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Demographic Patterns:</a:t>
            </a:r>
            <a:r>
              <a:rPr lang="en-US" dirty="0">
                <a:ea typeface="+mn-lt"/>
                <a:cs typeface="+mn-lt"/>
              </a:rPr>
              <a:t> Most cancellations from married members (58.73%) and Bachelor’s degree holders.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Enrollment Duration by Card:</a:t>
            </a:r>
            <a:r>
              <a:rPr lang="en-US" dirty="0">
                <a:ea typeface="+mn-lt"/>
                <a:cs typeface="+mn-lt"/>
              </a:rPr>
              <a:t> Star cardholders have the longest average enrollment duration (901 months).</a:t>
            </a:r>
            <a:endParaRPr lang="en-US" dirty="0"/>
          </a:p>
          <a:p>
            <a:endParaRPr lang="en-US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1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Recommendations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708098"/>
            <a:ext cx="8652793" cy="3601597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Target Retention During Peak Cancellations:</a:t>
            </a:r>
            <a:r>
              <a:rPr lang="en-US" dirty="0">
                <a:ea typeface="+mn-lt"/>
                <a:cs typeface="+mn-lt"/>
              </a:rPr>
              <a:t> Focus on retention efforts in December and August.</a:t>
            </a:r>
          </a:p>
          <a:p>
            <a:r>
              <a:rPr lang="en-US" b="1" dirty="0">
                <a:ea typeface="+mn-lt"/>
                <a:cs typeface="+mn-lt"/>
              </a:rPr>
              <a:t>Personalized Outreach:</a:t>
            </a:r>
            <a:r>
              <a:rPr lang="en-US" dirty="0">
                <a:ea typeface="+mn-lt"/>
                <a:cs typeface="+mn-lt"/>
              </a:rPr>
              <a:t> Develop strategies for at-risk groups (married members, Bachelor’s degree holders).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Regional Marketing Campaigns:</a:t>
            </a:r>
            <a:r>
              <a:rPr lang="en-US" dirty="0">
                <a:ea typeface="+mn-lt"/>
                <a:cs typeface="+mn-lt"/>
              </a:rPr>
              <a:t> Leverage high loyalty in regions like Nova Scotia.</a:t>
            </a:r>
          </a:p>
          <a:p>
            <a:r>
              <a:rPr lang="en-US" b="1" dirty="0">
                <a:ea typeface="+mn-lt"/>
                <a:cs typeface="+mn-lt"/>
              </a:rPr>
              <a:t>Enhance Rewards for Lower-Tier Cardholders:</a:t>
            </a:r>
            <a:r>
              <a:rPr lang="en-US" dirty="0">
                <a:ea typeface="+mn-lt"/>
                <a:cs typeface="+mn-lt"/>
              </a:rPr>
              <a:t> Increase satisfaction and reduce early cancellations.</a:t>
            </a:r>
            <a:endParaRPr lang="en-US" dirty="0"/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1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708098"/>
            <a:ext cx="8652793" cy="3601597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Strong customer engagement observed in the loyalty program.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Opportunities for improvement: Retention efforts, targeted marketing, and enhanced benefits.</a:t>
            </a:r>
          </a:p>
          <a:p>
            <a:r>
              <a:rPr lang="en-US" dirty="0">
                <a:ea typeface="+mn-lt"/>
                <a:cs typeface="+mn-lt"/>
              </a:rPr>
              <a:t>By addressing key trends, the airline can boost customer loyalty and lifetime value.</a:t>
            </a: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2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267" y="1531776"/>
            <a:ext cx="4132469" cy="2213542"/>
          </a:xfrm>
        </p:spPr>
        <p:txBody>
          <a:bodyPr wrap="square" anchor="b">
            <a:norm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986C09-F420-40AE-93AA-C368DCF73F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32DBBDF-0415-4F4A-A72F-EB449088BF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267E2-D0C1-458E-BA40-3B641CF83E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FrostyVTI</Template>
  <TotalTime>0</TotalTime>
  <Words>414</Words>
  <Application>Microsoft Office PowerPoint</Application>
  <PresentationFormat>Widescreen</PresentationFormat>
  <Paragraphs>119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FrostyVTI</vt:lpstr>
      <vt:lpstr>Flying Whale Airline Case Study Report</vt:lpstr>
      <vt:lpstr>Introduction</vt:lpstr>
      <vt:lpstr>Key Metrics</vt:lpstr>
      <vt:lpstr>Flight Activity Analysis</vt:lpstr>
      <vt:lpstr>Loyalty Segmentation</vt:lpstr>
      <vt:lpstr>Enrollment and Cancellation Trends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59</cp:revision>
  <dcterms:created xsi:type="dcterms:W3CDTF">2023-12-10T15:14:12Z</dcterms:created>
  <dcterms:modified xsi:type="dcterms:W3CDTF">2024-10-12T13:20:06Z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