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Poppins Bold" charset="1" panose="00000800000000000000"/>
      <p:regular r:id="rId16"/>
    </p:embeddedFont>
    <p:embeddedFont>
      <p:font typeface="Poppins Medium" charset="1" panose="00000600000000000000"/>
      <p:regular r:id="rId17"/>
    </p:embeddedFont>
    <p:embeddedFont>
      <p:font typeface="Poppins" charset="1" panose="000005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38.png" Type="http://schemas.openxmlformats.org/officeDocument/2006/relationships/image"/><Relationship Id="rId4" Target="../media/image39.svg" Type="http://schemas.openxmlformats.org/officeDocument/2006/relationships/image"/><Relationship Id="rId5" Target="../media/image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4.png" Type="http://schemas.openxmlformats.org/officeDocument/2006/relationships/image"/><Relationship Id="rId7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Relationship Id="rId7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6.png" Type="http://schemas.openxmlformats.org/officeDocument/2006/relationships/image"/><Relationship Id="rId4" Target="../media/image17.sv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Relationship Id="rId4" Target="../media/image20.svg" Type="http://schemas.openxmlformats.org/officeDocument/2006/relationships/image"/><Relationship Id="rId5" Target="../media/image21.png" Type="http://schemas.openxmlformats.org/officeDocument/2006/relationships/image"/><Relationship Id="rId6" Target="../media/image22.svg" Type="http://schemas.openxmlformats.org/officeDocument/2006/relationships/image"/><Relationship Id="rId7" Target="../media/image23.png" Type="http://schemas.openxmlformats.org/officeDocument/2006/relationships/image"/><Relationship Id="rId8" Target="../media/image24.svg" Type="http://schemas.openxmlformats.org/officeDocument/2006/relationships/image"/><Relationship Id="rId9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25.png" Type="http://schemas.openxmlformats.org/officeDocument/2006/relationships/image"/><Relationship Id="rId4" Target="../media/image26.svg" Type="http://schemas.openxmlformats.org/officeDocument/2006/relationships/image"/><Relationship Id="rId5" Target="../media/image27.png" Type="http://schemas.openxmlformats.org/officeDocument/2006/relationships/image"/><Relationship Id="rId6" Target="../media/image28.svg" Type="http://schemas.openxmlformats.org/officeDocument/2006/relationships/image"/><Relationship Id="rId7" Target="../media/image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29.png" Type="http://schemas.openxmlformats.org/officeDocument/2006/relationships/image"/><Relationship Id="rId4" Target="../media/image30.svg" Type="http://schemas.openxmlformats.org/officeDocument/2006/relationships/image"/><Relationship Id="rId5" Target="../media/image31.png" Type="http://schemas.openxmlformats.org/officeDocument/2006/relationships/image"/><Relationship Id="rId6" Target="../media/image32.svg" Type="http://schemas.openxmlformats.org/officeDocument/2006/relationships/image"/><Relationship Id="rId7" Target="../media/image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34.png" Type="http://schemas.openxmlformats.org/officeDocument/2006/relationships/image"/><Relationship Id="rId4" Target="../media/image35.svg" Type="http://schemas.openxmlformats.org/officeDocument/2006/relationships/image"/><Relationship Id="rId5" Target="../media/image6.png" Type="http://schemas.openxmlformats.org/officeDocument/2006/relationships/image"/><Relationship Id="rId6" Target="../media/image36.png" Type="http://schemas.openxmlformats.org/officeDocument/2006/relationships/image"/><Relationship Id="rId7" Target="../media/image3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325529" y="2409443"/>
            <a:ext cx="18939059" cy="2460353"/>
            <a:chOff x="0" y="0"/>
            <a:chExt cx="4988065" cy="64799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88065" cy="647994"/>
            </a:xfrm>
            <a:custGeom>
              <a:avLst/>
              <a:gdLst/>
              <a:ahLst/>
              <a:cxnLst/>
              <a:rect r="r" b="b" t="t" l="l"/>
              <a:pathLst>
                <a:path h="647994" w="4988065">
                  <a:moveTo>
                    <a:pt x="0" y="0"/>
                  </a:moveTo>
                  <a:lnTo>
                    <a:pt x="4988065" y="0"/>
                  </a:lnTo>
                  <a:lnTo>
                    <a:pt x="4988065" y="647994"/>
                  </a:lnTo>
                  <a:lnTo>
                    <a:pt x="0" y="647994"/>
                  </a:lnTo>
                  <a:close/>
                </a:path>
              </a:pathLst>
            </a:custGeom>
            <a:solidFill>
              <a:srgbClr val="2B59C3">
                <a:alpha val="71765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28575"/>
              <a:ext cx="4988065" cy="61941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1394226" y="1431741"/>
            <a:ext cx="6379233" cy="8140553"/>
          </a:xfrm>
          <a:custGeom>
            <a:avLst/>
            <a:gdLst/>
            <a:ahLst/>
            <a:cxnLst/>
            <a:rect r="r" b="b" t="t" l="l"/>
            <a:pathLst>
              <a:path h="8140553" w="6379233">
                <a:moveTo>
                  <a:pt x="0" y="0"/>
                </a:moveTo>
                <a:lnTo>
                  <a:pt x="6379233" y="0"/>
                </a:lnTo>
                <a:lnTo>
                  <a:pt x="6379233" y="8140553"/>
                </a:lnTo>
                <a:lnTo>
                  <a:pt x="0" y="814055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010810" y="-155024"/>
            <a:ext cx="6775868" cy="4114800"/>
          </a:xfrm>
          <a:custGeom>
            <a:avLst/>
            <a:gdLst/>
            <a:ahLst/>
            <a:cxnLst/>
            <a:rect r="r" b="b" t="t" l="l"/>
            <a:pathLst>
              <a:path h="4114800" w="6775868">
                <a:moveTo>
                  <a:pt x="0" y="0"/>
                </a:moveTo>
                <a:lnTo>
                  <a:pt x="6775868" y="0"/>
                </a:lnTo>
                <a:lnTo>
                  <a:pt x="67758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0">
            <a:off x="12417225" y="6172200"/>
            <a:ext cx="6775868" cy="4114800"/>
          </a:xfrm>
          <a:custGeom>
            <a:avLst/>
            <a:gdLst/>
            <a:ahLst/>
            <a:cxnLst/>
            <a:rect r="r" b="b" t="t" l="l"/>
            <a:pathLst>
              <a:path h="4114800" w="6775868">
                <a:moveTo>
                  <a:pt x="677586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775869" y="0"/>
                </a:lnTo>
                <a:lnTo>
                  <a:pt x="6775869" y="411480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263774" y="-842039"/>
            <a:ext cx="6775868" cy="4114800"/>
          </a:xfrm>
          <a:custGeom>
            <a:avLst/>
            <a:gdLst/>
            <a:ahLst/>
            <a:cxnLst/>
            <a:rect r="r" b="b" t="t" l="l"/>
            <a:pathLst>
              <a:path h="4114800" w="6775868">
                <a:moveTo>
                  <a:pt x="0" y="0"/>
                </a:moveTo>
                <a:lnTo>
                  <a:pt x="6775868" y="0"/>
                </a:lnTo>
                <a:lnTo>
                  <a:pt x="677586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63740" y="2937853"/>
            <a:ext cx="17600069" cy="1931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28"/>
              </a:lnSpc>
            </a:pPr>
            <a:r>
              <a:rPr lang="en-US" sz="6950" b="true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SSSP in Large-Scale </a:t>
            </a:r>
          </a:p>
          <a:p>
            <a:pPr algn="l">
              <a:lnSpc>
                <a:spcPts val="7228"/>
              </a:lnSpc>
              <a:spcBef>
                <a:spcPct val="0"/>
              </a:spcBef>
            </a:pPr>
            <a:r>
              <a:rPr lang="en-US" b="true" sz="6950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       Dynamic Networks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63740" y="1930951"/>
            <a:ext cx="3553377" cy="319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3"/>
              </a:lnSpc>
            </a:pPr>
            <a:r>
              <a:rPr lang="en-US" sz="2297" b="true">
                <a:solidFill>
                  <a:srgbClr val="0B487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Research Article No. 3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8552158"/>
            <a:ext cx="8497325" cy="770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61"/>
              </a:lnSpc>
              <a:spcBef>
                <a:spcPct val="0"/>
              </a:spcBef>
            </a:pPr>
            <a:r>
              <a:rPr lang="en-US" sz="2751">
                <a:solidFill>
                  <a:srgbClr val="063050"/>
                </a:solidFill>
                <a:latin typeface="Poppins"/>
                <a:ea typeface="Poppins"/>
                <a:cs typeface="Poppins"/>
                <a:sym typeface="Poppins"/>
              </a:rPr>
              <a:t>Emaan Ali i222325 </a:t>
            </a:r>
            <a:r>
              <a:rPr lang="en-US" b="true" sz="2751">
                <a:solidFill>
                  <a:srgbClr val="063050"/>
                </a:solidFill>
                <a:latin typeface="Poppins Bold"/>
                <a:ea typeface="Poppins Bold"/>
                <a:cs typeface="Poppins Bold"/>
                <a:sym typeface="Poppins Bold"/>
              </a:rPr>
              <a:t>| </a:t>
            </a:r>
            <a:r>
              <a:rPr lang="en-US" sz="2751">
                <a:solidFill>
                  <a:srgbClr val="063050"/>
                </a:solidFill>
                <a:latin typeface="Poppins"/>
                <a:ea typeface="Poppins"/>
                <a:cs typeface="Poppins"/>
                <a:sym typeface="Poppins"/>
              </a:rPr>
              <a:t>Wania Naeem i222369 </a:t>
            </a:r>
            <a:r>
              <a:rPr lang="en-US" b="true" sz="2751">
                <a:solidFill>
                  <a:srgbClr val="063050"/>
                </a:solidFill>
                <a:latin typeface="Poppins Bold"/>
                <a:ea typeface="Poppins Bold"/>
                <a:cs typeface="Poppins Bold"/>
                <a:sym typeface="Poppins Bold"/>
              </a:rPr>
              <a:t>| </a:t>
            </a:r>
            <a:r>
              <a:rPr lang="en-US" sz="2751">
                <a:solidFill>
                  <a:srgbClr val="063050"/>
                </a:solidFill>
                <a:latin typeface="Poppins"/>
                <a:ea typeface="Poppins"/>
                <a:cs typeface="Poppins"/>
                <a:sym typeface="Poppins"/>
              </a:rPr>
              <a:t>Nabeeha Shafiq i222336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63740" y="5172075"/>
            <a:ext cx="6180454" cy="319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3"/>
              </a:lnSpc>
            </a:pPr>
            <a:r>
              <a:rPr lang="en-US" sz="2297" b="true">
                <a:solidFill>
                  <a:srgbClr val="0B487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Parallel and Dristributed  computing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325529" y="3404967"/>
            <a:ext cx="18939059" cy="1464829"/>
            <a:chOff x="0" y="0"/>
            <a:chExt cx="4988065" cy="3857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988065" cy="385799"/>
            </a:xfrm>
            <a:custGeom>
              <a:avLst/>
              <a:gdLst/>
              <a:ahLst/>
              <a:cxnLst/>
              <a:rect r="r" b="b" t="t" l="l"/>
              <a:pathLst>
                <a:path h="385799" w="4988065">
                  <a:moveTo>
                    <a:pt x="0" y="0"/>
                  </a:moveTo>
                  <a:lnTo>
                    <a:pt x="4988065" y="0"/>
                  </a:lnTo>
                  <a:lnTo>
                    <a:pt x="4988065" y="385799"/>
                  </a:lnTo>
                  <a:lnTo>
                    <a:pt x="0" y="385799"/>
                  </a:lnTo>
                  <a:close/>
                </a:path>
              </a:pathLst>
            </a:custGeom>
            <a:solidFill>
              <a:srgbClr val="2B59C3">
                <a:alpha val="71765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28575"/>
              <a:ext cx="4988065" cy="3572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2326993" y="4137382"/>
            <a:ext cx="3980134" cy="4114800"/>
          </a:xfrm>
          <a:custGeom>
            <a:avLst/>
            <a:gdLst/>
            <a:ahLst/>
            <a:cxnLst/>
            <a:rect r="r" b="b" t="t" l="l"/>
            <a:pathLst>
              <a:path h="4114800" w="3980134">
                <a:moveTo>
                  <a:pt x="0" y="0"/>
                </a:moveTo>
                <a:lnTo>
                  <a:pt x="3980134" y="0"/>
                </a:lnTo>
                <a:lnTo>
                  <a:pt x="398013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1588548"/>
            <a:ext cx="2549517" cy="2585062"/>
          </a:xfrm>
          <a:custGeom>
            <a:avLst/>
            <a:gdLst/>
            <a:ahLst/>
            <a:cxnLst/>
            <a:rect r="r" b="b" t="t" l="l"/>
            <a:pathLst>
              <a:path h="2585062" w="2549517">
                <a:moveTo>
                  <a:pt x="0" y="0"/>
                </a:moveTo>
                <a:lnTo>
                  <a:pt x="2549517" y="0"/>
                </a:lnTo>
                <a:lnTo>
                  <a:pt x="2549517" y="2585062"/>
                </a:lnTo>
                <a:lnTo>
                  <a:pt x="0" y="25850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543611" y="3404967"/>
            <a:ext cx="2549517" cy="2585062"/>
          </a:xfrm>
          <a:custGeom>
            <a:avLst/>
            <a:gdLst/>
            <a:ahLst/>
            <a:cxnLst/>
            <a:rect r="r" b="b" t="t" l="l"/>
            <a:pathLst>
              <a:path h="2585062" w="2549517">
                <a:moveTo>
                  <a:pt x="0" y="0"/>
                </a:moveTo>
                <a:lnTo>
                  <a:pt x="2549517" y="0"/>
                </a:lnTo>
                <a:lnTo>
                  <a:pt x="2549517" y="2585062"/>
                </a:lnTo>
                <a:lnTo>
                  <a:pt x="0" y="25850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660616" y="3511872"/>
            <a:ext cx="8449147" cy="13711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724"/>
              </a:lnSpc>
              <a:spcBef>
                <a:spcPct val="0"/>
              </a:spcBef>
            </a:pPr>
            <a:r>
              <a:rPr lang="en-US" b="true" sz="9350">
                <a:solidFill>
                  <a:srgbClr val="F4F4F4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887720" y="-811995"/>
            <a:ext cx="4313283" cy="4373418"/>
          </a:xfrm>
          <a:custGeom>
            <a:avLst/>
            <a:gdLst/>
            <a:ahLst/>
            <a:cxnLst/>
            <a:rect r="r" b="b" t="t" l="l"/>
            <a:pathLst>
              <a:path h="4373418" w="4313283">
                <a:moveTo>
                  <a:pt x="0" y="0"/>
                </a:moveTo>
                <a:lnTo>
                  <a:pt x="4313283" y="0"/>
                </a:lnTo>
                <a:lnTo>
                  <a:pt x="4313283" y="4373418"/>
                </a:lnTo>
                <a:lnTo>
                  <a:pt x="0" y="43734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1000"/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885508" y="2445749"/>
            <a:ext cx="14728021" cy="1464829"/>
            <a:chOff x="0" y="0"/>
            <a:chExt cx="3878985" cy="38579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878985" cy="385799"/>
            </a:xfrm>
            <a:custGeom>
              <a:avLst/>
              <a:gdLst/>
              <a:ahLst/>
              <a:cxnLst/>
              <a:rect r="r" b="b" t="t" l="l"/>
              <a:pathLst>
                <a:path h="385799" w="3878985">
                  <a:moveTo>
                    <a:pt x="0" y="0"/>
                  </a:moveTo>
                  <a:lnTo>
                    <a:pt x="3878985" y="0"/>
                  </a:lnTo>
                  <a:lnTo>
                    <a:pt x="3878985" y="385799"/>
                  </a:lnTo>
                  <a:lnTo>
                    <a:pt x="0" y="385799"/>
                  </a:lnTo>
                  <a:close/>
                </a:path>
              </a:pathLst>
            </a:custGeom>
            <a:solidFill>
              <a:srgbClr val="2B59C3">
                <a:alpha val="71765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28575"/>
              <a:ext cx="3878985" cy="3572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776799" y="2336074"/>
            <a:ext cx="6217418" cy="6922226"/>
          </a:xfrm>
          <a:custGeom>
            <a:avLst/>
            <a:gdLst/>
            <a:ahLst/>
            <a:cxnLst/>
            <a:rect r="r" b="b" t="t" l="l"/>
            <a:pathLst>
              <a:path h="6922226" w="6217418">
                <a:moveTo>
                  <a:pt x="0" y="0"/>
                </a:moveTo>
                <a:lnTo>
                  <a:pt x="6217418" y="0"/>
                </a:lnTo>
                <a:lnTo>
                  <a:pt x="6217418" y="6922226"/>
                </a:lnTo>
                <a:lnTo>
                  <a:pt x="0" y="69222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772581" y="5777357"/>
            <a:ext cx="4313283" cy="4373418"/>
          </a:xfrm>
          <a:custGeom>
            <a:avLst/>
            <a:gdLst/>
            <a:ahLst/>
            <a:cxnLst/>
            <a:rect r="r" b="b" t="t" l="l"/>
            <a:pathLst>
              <a:path h="4373418" w="4313283">
                <a:moveTo>
                  <a:pt x="0" y="0"/>
                </a:moveTo>
                <a:lnTo>
                  <a:pt x="4313283" y="0"/>
                </a:lnTo>
                <a:lnTo>
                  <a:pt x="4313283" y="4373418"/>
                </a:lnTo>
                <a:lnTo>
                  <a:pt x="0" y="43734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1000"/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7609450" y="4230977"/>
            <a:ext cx="10193035" cy="4109277"/>
            <a:chOff x="0" y="0"/>
            <a:chExt cx="2684585" cy="108227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684585" cy="1082279"/>
            </a:xfrm>
            <a:custGeom>
              <a:avLst/>
              <a:gdLst/>
              <a:ahLst/>
              <a:cxnLst/>
              <a:rect r="r" b="b" t="t" l="l"/>
              <a:pathLst>
                <a:path h="1082279" w="2684585">
                  <a:moveTo>
                    <a:pt x="0" y="0"/>
                  </a:moveTo>
                  <a:lnTo>
                    <a:pt x="2684585" y="0"/>
                  </a:lnTo>
                  <a:lnTo>
                    <a:pt x="2684585" y="1082279"/>
                  </a:lnTo>
                  <a:lnTo>
                    <a:pt x="0" y="1082279"/>
                  </a:lnTo>
                  <a:close/>
                </a:path>
              </a:pathLst>
            </a:custGeom>
            <a:solidFill>
              <a:srgbClr val="FEFEFE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19050"/>
              <a:ext cx="2684585" cy="10632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3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8014197" y="4491295"/>
            <a:ext cx="9024272" cy="1108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07609" indent="-253804" lvl="1">
              <a:lnSpc>
                <a:spcPts val="2868"/>
              </a:lnSpc>
              <a:buFont typeface="Arial"/>
              <a:buChar char="•"/>
            </a:pPr>
            <a:r>
              <a:rPr lang="en-US" b="true" sz="235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World Problems consists of grap-like structures</a:t>
            </a:r>
          </a:p>
          <a:p>
            <a:pPr algn="l" marL="507609" indent="-253804" lvl="1">
              <a:lnSpc>
                <a:spcPts val="2868"/>
              </a:lnSpc>
              <a:buFont typeface="Arial"/>
              <a:buChar char="•"/>
            </a:pPr>
            <a:r>
              <a:rPr lang="en-US" b="true" sz="235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SSSP (single source shortest path) is a building block for many networks</a:t>
            </a:r>
          </a:p>
        </p:txBody>
      </p:sp>
      <p:sp>
        <p:nvSpPr>
          <p:cNvPr name="Freeform 13" id="13"/>
          <p:cNvSpPr/>
          <p:nvPr/>
        </p:nvSpPr>
        <p:spPr>
          <a:xfrm flipH="true" flipV="true" rot="0">
            <a:off x="14158001" y="6463808"/>
            <a:ext cx="6775868" cy="4114800"/>
          </a:xfrm>
          <a:custGeom>
            <a:avLst/>
            <a:gdLst/>
            <a:ahLst/>
            <a:cxnLst/>
            <a:rect r="r" b="b" t="t" l="l"/>
            <a:pathLst>
              <a:path h="4114800" w="6775868">
                <a:moveTo>
                  <a:pt x="6775868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6775868" y="0"/>
                </a:lnTo>
                <a:lnTo>
                  <a:pt x="6775868" y="411480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7961305" y="2743478"/>
            <a:ext cx="8542286" cy="907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70"/>
              </a:lnSpc>
              <a:spcBef>
                <a:spcPct val="0"/>
              </a:spcBef>
            </a:pPr>
            <a:r>
              <a:rPr lang="en-US" b="true" sz="6221">
                <a:solidFill>
                  <a:srgbClr val="FEFEFE"/>
                </a:solidFill>
                <a:latin typeface="Poppins Bold"/>
                <a:ea typeface="Poppins Bold"/>
                <a:cs typeface="Poppins Bold"/>
                <a:sym typeface="Poppins Bold"/>
              </a:rPr>
              <a:t>Introduction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235028" y="5901062"/>
            <a:ext cx="9024272" cy="384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68"/>
              </a:lnSpc>
            </a:pPr>
            <a:r>
              <a:rPr lang="en-US" sz="2351" b="true">
                <a:solidFill>
                  <a:srgbClr val="063050"/>
                </a:solidFill>
                <a:latin typeface="Poppins Bold"/>
                <a:ea typeface="Poppins Bold"/>
                <a:cs typeface="Poppins Bold"/>
                <a:sym typeface="Poppins Bold"/>
              </a:rPr>
              <a:t>Why do we require parallelized Techniques?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014197" y="6575122"/>
            <a:ext cx="9024272" cy="14704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07609" indent="-253804" lvl="1">
              <a:lnSpc>
                <a:spcPts val="2868"/>
              </a:lnSpc>
              <a:buFont typeface="Arial"/>
              <a:buChar char="•"/>
            </a:pPr>
            <a:r>
              <a:rPr lang="en-US" b="true" sz="235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For dynamic graphs , recomputing SSSP tree from scratch is inefficient</a:t>
            </a:r>
          </a:p>
          <a:p>
            <a:pPr algn="l" marL="507609" indent="-253804" lvl="1">
              <a:lnSpc>
                <a:spcPts val="2868"/>
              </a:lnSpc>
              <a:buFont typeface="Arial"/>
              <a:buChar char="•"/>
            </a:pPr>
            <a:r>
              <a:rPr lang="en-US" b="true" sz="235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article proposes a parallel algorithm template to</a:t>
            </a:r>
          </a:p>
          <a:p>
            <a:pPr algn="l">
              <a:lnSpc>
                <a:spcPts val="2868"/>
              </a:lnSpc>
            </a:pPr>
            <a:r>
              <a:rPr lang="en-US" sz="2351" b="true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      </a:t>
            </a:r>
            <a:r>
              <a:rPr lang="en-US" sz="2351" b="true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update and compute the SSSP tree dynamically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683731" y="5267431"/>
            <a:ext cx="4487084" cy="2251700"/>
          </a:xfrm>
          <a:custGeom>
            <a:avLst/>
            <a:gdLst/>
            <a:ahLst/>
            <a:cxnLst/>
            <a:rect r="r" b="b" t="t" l="l"/>
            <a:pathLst>
              <a:path h="2251700" w="4487084">
                <a:moveTo>
                  <a:pt x="0" y="0"/>
                </a:moveTo>
                <a:lnTo>
                  <a:pt x="4487083" y="0"/>
                </a:lnTo>
                <a:lnTo>
                  <a:pt x="4487083" y="2251700"/>
                </a:lnTo>
                <a:lnTo>
                  <a:pt x="0" y="22517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3569584" y="3283448"/>
            <a:ext cx="3641332" cy="6219667"/>
          </a:xfrm>
          <a:custGeom>
            <a:avLst/>
            <a:gdLst/>
            <a:ahLst/>
            <a:cxnLst/>
            <a:rect r="r" b="b" t="t" l="l"/>
            <a:pathLst>
              <a:path h="6219667" w="3641332">
                <a:moveTo>
                  <a:pt x="3641332" y="0"/>
                </a:moveTo>
                <a:lnTo>
                  <a:pt x="0" y="0"/>
                </a:lnTo>
                <a:lnTo>
                  <a:pt x="0" y="6219667"/>
                </a:lnTo>
                <a:lnTo>
                  <a:pt x="3641332" y="6219667"/>
                </a:lnTo>
                <a:lnTo>
                  <a:pt x="364133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835894" y="2294025"/>
            <a:ext cx="4487084" cy="2251700"/>
          </a:xfrm>
          <a:custGeom>
            <a:avLst/>
            <a:gdLst/>
            <a:ahLst/>
            <a:cxnLst/>
            <a:rect r="r" b="b" t="t" l="l"/>
            <a:pathLst>
              <a:path h="2251700" w="4487084">
                <a:moveTo>
                  <a:pt x="0" y="0"/>
                </a:moveTo>
                <a:lnTo>
                  <a:pt x="4487083" y="0"/>
                </a:lnTo>
                <a:lnTo>
                  <a:pt x="4487083" y="2251700"/>
                </a:lnTo>
                <a:lnTo>
                  <a:pt x="0" y="22517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184748" y="8462720"/>
            <a:ext cx="4487084" cy="2251700"/>
          </a:xfrm>
          <a:custGeom>
            <a:avLst/>
            <a:gdLst/>
            <a:ahLst/>
            <a:cxnLst/>
            <a:rect r="r" b="b" t="t" l="l"/>
            <a:pathLst>
              <a:path h="2251700" w="4487084">
                <a:moveTo>
                  <a:pt x="0" y="0"/>
                </a:moveTo>
                <a:lnTo>
                  <a:pt x="4487084" y="0"/>
                </a:lnTo>
                <a:lnTo>
                  <a:pt x="4487084" y="2251700"/>
                </a:lnTo>
                <a:lnTo>
                  <a:pt x="0" y="22517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795845" y="3015372"/>
            <a:ext cx="2603466" cy="2639763"/>
          </a:xfrm>
          <a:custGeom>
            <a:avLst/>
            <a:gdLst/>
            <a:ahLst/>
            <a:cxnLst/>
            <a:rect r="r" b="b" t="t" l="l"/>
            <a:pathLst>
              <a:path h="2639763" w="2603466">
                <a:moveTo>
                  <a:pt x="0" y="0"/>
                </a:moveTo>
                <a:lnTo>
                  <a:pt x="2603466" y="0"/>
                </a:lnTo>
                <a:lnTo>
                  <a:pt x="2603466" y="2639762"/>
                </a:lnTo>
                <a:lnTo>
                  <a:pt x="0" y="263976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395590" y="5254128"/>
            <a:ext cx="3083622" cy="3126612"/>
          </a:xfrm>
          <a:custGeom>
            <a:avLst/>
            <a:gdLst/>
            <a:ahLst/>
            <a:cxnLst/>
            <a:rect r="r" b="b" t="t" l="l"/>
            <a:pathLst>
              <a:path h="3126612" w="3083622">
                <a:moveTo>
                  <a:pt x="0" y="0"/>
                </a:moveTo>
                <a:lnTo>
                  <a:pt x="3083622" y="0"/>
                </a:lnTo>
                <a:lnTo>
                  <a:pt x="3083622" y="3126612"/>
                </a:lnTo>
                <a:lnTo>
                  <a:pt x="0" y="312661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71000"/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2257284" y="3450486"/>
            <a:ext cx="8018994" cy="4278450"/>
            <a:chOff x="0" y="0"/>
            <a:chExt cx="2111999" cy="112683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111999" cy="1126835"/>
            </a:xfrm>
            <a:custGeom>
              <a:avLst/>
              <a:gdLst/>
              <a:ahLst/>
              <a:cxnLst/>
              <a:rect r="r" b="b" t="t" l="l"/>
              <a:pathLst>
                <a:path h="1126835" w="2111999">
                  <a:moveTo>
                    <a:pt x="0" y="0"/>
                  </a:moveTo>
                  <a:lnTo>
                    <a:pt x="2111999" y="0"/>
                  </a:lnTo>
                  <a:lnTo>
                    <a:pt x="2111999" y="1126835"/>
                  </a:lnTo>
                  <a:lnTo>
                    <a:pt x="0" y="1126835"/>
                  </a:lnTo>
                  <a:close/>
                </a:path>
              </a:pathLst>
            </a:custGeom>
            <a:solidFill>
              <a:srgbClr val="FEFEFE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28575"/>
              <a:ext cx="2111999" cy="10982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2527824" y="1788754"/>
            <a:ext cx="8184915" cy="14702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34"/>
              </a:lnSpc>
              <a:spcBef>
                <a:spcPct val="0"/>
              </a:spcBef>
            </a:pPr>
            <a:r>
              <a:rPr lang="en-US" sz="5321">
                <a:solidFill>
                  <a:srgbClr val="063050"/>
                </a:solidFill>
                <a:latin typeface="Poppins"/>
                <a:ea typeface="Poppins"/>
                <a:cs typeface="Poppins"/>
                <a:sym typeface="Poppins"/>
              </a:rPr>
              <a:t>Parallel SSSP Update Framework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438083" y="4158186"/>
            <a:ext cx="7838196" cy="14704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07609" indent="-253804" lvl="1">
              <a:lnSpc>
                <a:spcPts val="2868"/>
              </a:lnSpc>
              <a:buFont typeface="Arial"/>
              <a:buChar char="•"/>
            </a:pPr>
            <a:r>
              <a:rPr lang="en-US" b="true" sz="235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Run each edge in parallel and find the affected vertices</a:t>
            </a:r>
          </a:p>
          <a:p>
            <a:pPr algn="l" marL="507609" indent="-253804" lvl="1">
              <a:lnSpc>
                <a:spcPts val="2868"/>
              </a:lnSpc>
              <a:buFont typeface="Arial"/>
              <a:buChar char="•"/>
            </a:pPr>
            <a:r>
              <a:rPr lang="en-US" b="true" sz="235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Edges are inserted or deleted</a:t>
            </a:r>
          </a:p>
          <a:p>
            <a:pPr algn="l" marL="507609" indent="-253804" lvl="1">
              <a:lnSpc>
                <a:spcPts val="2868"/>
              </a:lnSpc>
              <a:buFont typeface="Arial"/>
              <a:buChar char="•"/>
            </a:pPr>
            <a:r>
              <a:rPr lang="en-US" b="true" sz="235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Can run in parallel without  synchronization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891500" y="391030"/>
            <a:ext cx="8184915" cy="907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70"/>
              </a:lnSpc>
              <a:spcBef>
                <a:spcPct val="0"/>
              </a:spcBef>
            </a:pPr>
            <a:r>
              <a:rPr lang="en-US" b="true" sz="6221">
                <a:solidFill>
                  <a:srgbClr val="063050"/>
                </a:solidFill>
                <a:latin typeface="Poppins Bold"/>
                <a:ea typeface="Poppins Bold"/>
                <a:cs typeface="Poppins Bold"/>
                <a:sym typeface="Poppins Bold"/>
              </a:rPr>
              <a:t>ALGORITHM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438083" y="3544843"/>
            <a:ext cx="8184915" cy="365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2"/>
              </a:lnSpc>
              <a:spcBef>
                <a:spcPct val="0"/>
              </a:spcBef>
            </a:pPr>
            <a:r>
              <a:rPr lang="en-US" b="true" sz="2521">
                <a:solidFill>
                  <a:srgbClr val="A85ABF"/>
                </a:solidFill>
                <a:latin typeface="Poppins Bold"/>
                <a:ea typeface="Poppins Bold"/>
                <a:cs typeface="Poppins Bold"/>
                <a:sym typeface="Poppins Bold"/>
              </a:rPr>
              <a:t>Step#01   Identifying affected vertices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637403" y="6039370"/>
            <a:ext cx="607202" cy="750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52"/>
              </a:lnSpc>
            </a:pPr>
            <a:r>
              <a:rPr lang="en-US" sz="4551" b="true">
                <a:solidFill>
                  <a:srgbClr val="A73FC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</a:t>
            </a:r>
          </a:p>
        </p:txBody>
      </p:sp>
      <p:sp>
        <p:nvSpPr>
          <p:cNvPr name="AutoShape 17" id="17"/>
          <p:cNvSpPr/>
          <p:nvPr/>
        </p:nvSpPr>
        <p:spPr>
          <a:xfrm>
            <a:off x="3244604" y="6443165"/>
            <a:ext cx="1127871" cy="19050"/>
          </a:xfrm>
          <a:prstGeom prst="line">
            <a:avLst/>
          </a:prstGeom>
          <a:ln cap="flat" w="85725">
            <a:solidFill>
              <a:srgbClr val="D9A9D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8" id="18"/>
          <p:cNvSpPr txBox="true"/>
          <p:nvPr/>
        </p:nvSpPr>
        <p:spPr>
          <a:xfrm rot="0">
            <a:off x="4587277" y="5989486"/>
            <a:ext cx="607202" cy="750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52"/>
              </a:lnSpc>
            </a:pPr>
            <a:r>
              <a:rPr lang="en-US" sz="4551" b="true">
                <a:solidFill>
                  <a:srgbClr val="A73FC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</a:t>
            </a:r>
          </a:p>
        </p:txBody>
      </p:sp>
      <p:sp>
        <p:nvSpPr>
          <p:cNvPr name="AutoShape 19" id="19"/>
          <p:cNvSpPr/>
          <p:nvPr/>
        </p:nvSpPr>
        <p:spPr>
          <a:xfrm>
            <a:off x="5195202" y="6433640"/>
            <a:ext cx="1127871" cy="19050"/>
          </a:xfrm>
          <a:prstGeom prst="line">
            <a:avLst/>
          </a:prstGeom>
          <a:ln cap="flat" w="85725">
            <a:solidFill>
              <a:srgbClr val="D9A9D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20" id="20"/>
          <p:cNvSpPr txBox="true"/>
          <p:nvPr/>
        </p:nvSpPr>
        <p:spPr>
          <a:xfrm rot="0">
            <a:off x="6533347" y="5989486"/>
            <a:ext cx="607202" cy="750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52"/>
              </a:lnSpc>
            </a:pPr>
            <a:r>
              <a:rPr lang="en-US" sz="4551" b="true">
                <a:solidFill>
                  <a:srgbClr val="A85AB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560312" y="6029845"/>
            <a:ext cx="607202" cy="750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52"/>
              </a:lnSpc>
            </a:pPr>
            <a:r>
              <a:rPr lang="en-US" sz="4551">
                <a:solidFill>
                  <a:srgbClr val="DB0A1D"/>
                </a:solidFill>
                <a:latin typeface="Poppins"/>
                <a:ea typeface="Poppins"/>
                <a:cs typeface="Poppins"/>
                <a:sym typeface="Poppins"/>
              </a:rPr>
              <a:t>X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438083" y="5737594"/>
            <a:ext cx="8184915" cy="365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2"/>
              </a:lnSpc>
              <a:spcBef>
                <a:spcPct val="0"/>
              </a:spcBef>
            </a:pPr>
            <a:r>
              <a:rPr lang="en-US" b="true" sz="2521">
                <a:solidFill>
                  <a:srgbClr val="A85ABF"/>
                </a:solidFill>
                <a:latin typeface="Poppins Bold"/>
                <a:ea typeface="Poppins Bold"/>
                <a:cs typeface="Poppins Bold"/>
                <a:sym typeface="Poppins Bold"/>
              </a:rPr>
              <a:t>EX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438083" y="6788859"/>
            <a:ext cx="7838196" cy="746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68"/>
              </a:lnSpc>
            </a:pPr>
            <a:r>
              <a:rPr lang="en-US" sz="2351" b="true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If B--&gt;C is detected, then C’s parent is removed,</a:t>
            </a:r>
          </a:p>
          <a:p>
            <a:pPr algn="l">
              <a:lnSpc>
                <a:spcPts val="2868"/>
              </a:lnSpc>
            </a:pPr>
            <a:r>
              <a:rPr lang="en-US" sz="2351" b="true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so C vertex is affected.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795845" y="3015372"/>
            <a:ext cx="2603466" cy="2639763"/>
          </a:xfrm>
          <a:custGeom>
            <a:avLst/>
            <a:gdLst/>
            <a:ahLst/>
            <a:cxnLst/>
            <a:rect r="r" b="b" t="t" l="l"/>
            <a:pathLst>
              <a:path h="2639763" w="2603466">
                <a:moveTo>
                  <a:pt x="0" y="0"/>
                </a:moveTo>
                <a:lnTo>
                  <a:pt x="2603466" y="0"/>
                </a:lnTo>
                <a:lnTo>
                  <a:pt x="2603466" y="2639762"/>
                </a:lnTo>
                <a:lnTo>
                  <a:pt x="0" y="26397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395590" y="5254128"/>
            <a:ext cx="3083622" cy="3126612"/>
          </a:xfrm>
          <a:custGeom>
            <a:avLst/>
            <a:gdLst/>
            <a:ahLst/>
            <a:cxnLst/>
            <a:rect r="r" b="b" t="t" l="l"/>
            <a:pathLst>
              <a:path h="3126612" w="3083622">
                <a:moveTo>
                  <a:pt x="0" y="0"/>
                </a:moveTo>
                <a:lnTo>
                  <a:pt x="3083622" y="0"/>
                </a:lnTo>
                <a:lnTo>
                  <a:pt x="3083622" y="3126612"/>
                </a:lnTo>
                <a:lnTo>
                  <a:pt x="0" y="31266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1000"/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879742" y="1874240"/>
            <a:ext cx="8018994" cy="5689785"/>
            <a:chOff x="0" y="0"/>
            <a:chExt cx="2111999" cy="149854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11999" cy="1498544"/>
            </a:xfrm>
            <a:custGeom>
              <a:avLst/>
              <a:gdLst/>
              <a:ahLst/>
              <a:cxnLst/>
              <a:rect r="r" b="b" t="t" l="l"/>
              <a:pathLst>
                <a:path h="1498544" w="2111999">
                  <a:moveTo>
                    <a:pt x="0" y="0"/>
                  </a:moveTo>
                  <a:lnTo>
                    <a:pt x="2111999" y="0"/>
                  </a:lnTo>
                  <a:lnTo>
                    <a:pt x="2111999" y="1498544"/>
                  </a:lnTo>
                  <a:lnTo>
                    <a:pt x="0" y="1498544"/>
                  </a:lnTo>
                  <a:close/>
                </a:path>
              </a:pathLst>
            </a:custGeom>
            <a:solidFill>
              <a:srgbClr val="FEFEFE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28575"/>
              <a:ext cx="2111999" cy="14699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259861" y="4739705"/>
            <a:ext cx="607202" cy="750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52"/>
              </a:lnSpc>
            </a:pPr>
            <a:r>
              <a:rPr lang="en-US" sz="4551" b="true">
                <a:solidFill>
                  <a:srgbClr val="A73FC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</a:t>
            </a:r>
          </a:p>
        </p:txBody>
      </p:sp>
      <p:sp>
        <p:nvSpPr>
          <p:cNvPr name="AutoShape 9" id="9"/>
          <p:cNvSpPr/>
          <p:nvPr/>
        </p:nvSpPr>
        <p:spPr>
          <a:xfrm>
            <a:off x="2762905" y="5186356"/>
            <a:ext cx="1127871" cy="19050"/>
          </a:xfrm>
          <a:prstGeom prst="line">
            <a:avLst/>
          </a:prstGeom>
          <a:ln cap="flat" w="85725">
            <a:solidFill>
              <a:srgbClr val="D9A9D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0" id="10"/>
          <p:cNvSpPr txBox="true"/>
          <p:nvPr/>
        </p:nvSpPr>
        <p:spPr>
          <a:xfrm rot="0">
            <a:off x="4050617" y="4739705"/>
            <a:ext cx="607202" cy="750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52"/>
              </a:lnSpc>
            </a:pPr>
            <a:r>
              <a:rPr lang="en-US" sz="4551" b="true">
                <a:solidFill>
                  <a:srgbClr val="A73FC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</a:t>
            </a:r>
          </a:p>
        </p:txBody>
      </p:sp>
      <p:sp>
        <p:nvSpPr>
          <p:cNvPr name="AutoShape 11" id="11"/>
          <p:cNvSpPr/>
          <p:nvPr/>
        </p:nvSpPr>
        <p:spPr>
          <a:xfrm>
            <a:off x="4459717" y="5154155"/>
            <a:ext cx="1127871" cy="19050"/>
          </a:xfrm>
          <a:prstGeom prst="line">
            <a:avLst/>
          </a:prstGeom>
          <a:ln cap="flat" w="85725">
            <a:solidFill>
              <a:srgbClr val="D9A9D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2" id="12"/>
          <p:cNvSpPr/>
          <p:nvPr/>
        </p:nvSpPr>
        <p:spPr>
          <a:xfrm>
            <a:off x="5979639" y="5490145"/>
            <a:ext cx="0" cy="1128032"/>
          </a:xfrm>
          <a:prstGeom prst="line">
            <a:avLst/>
          </a:prstGeom>
          <a:ln cap="flat" w="85725">
            <a:solidFill>
              <a:srgbClr val="D9A9D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3" id="13"/>
          <p:cNvSpPr/>
          <p:nvPr/>
        </p:nvSpPr>
        <p:spPr>
          <a:xfrm>
            <a:off x="4406684" y="5510379"/>
            <a:ext cx="1154409" cy="1511565"/>
          </a:xfrm>
          <a:prstGeom prst="line">
            <a:avLst/>
          </a:prstGeom>
          <a:ln cap="flat" w="66675">
            <a:solidFill>
              <a:srgbClr val="D9A9DF"/>
            </a:solidFill>
            <a:prstDash val="sysDot"/>
            <a:headEnd type="none" len="sm" w="sm"/>
            <a:tailEnd type="arrow" len="sm" w="med"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0245456" y="2039152"/>
            <a:ext cx="5184672" cy="5524873"/>
          </a:xfrm>
          <a:custGeom>
            <a:avLst/>
            <a:gdLst/>
            <a:ahLst/>
            <a:cxnLst/>
            <a:rect r="r" b="b" t="t" l="l"/>
            <a:pathLst>
              <a:path h="5524873" w="5184672">
                <a:moveTo>
                  <a:pt x="0" y="0"/>
                </a:moveTo>
                <a:lnTo>
                  <a:pt x="5184672" y="0"/>
                </a:lnTo>
                <a:lnTo>
                  <a:pt x="5184672" y="5524873"/>
                </a:lnTo>
                <a:lnTo>
                  <a:pt x="0" y="55248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7983958" y="5977437"/>
            <a:ext cx="3119802" cy="3280863"/>
          </a:xfrm>
          <a:custGeom>
            <a:avLst/>
            <a:gdLst/>
            <a:ahLst/>
            <a:cxnLst/>
            <a:rect r="r" b="b" t="t" l="l"/>
            <a:pathLst>
              <a:path h="3280863" w="3119802">
                <a:moveTo>
                  <a:pt x="0" y="0"/>
                </a:moveTo>
                <a:lnTo>
                  <a:pt x="3119802" y="0"/>
                </a:lnTo>
                <a:lnTo>
                  <a:pt x="3119802" y="3280863"/>
                </a:lnTo>
                <a:lnTo>
                  <a:pt x="0" y="328086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91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2060541" y="2581940"/>
            <a:ext cx="7838196" cy="1832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07609" indent="-253804" lvl="1">
              <a:lnSpc>
                <a:spcPts val="2868"/>
              </a:lnSpc>
              <a:buFont typeface="Arial"/>
              <a:buChar char="•"/>
            </a:pPr>
            <a:r>
              <a:rPr lang="en-US" b="true" sz="235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only affected part are recalculated</a:t>
            </a:r>
          </a:p>
          <a:p>
            <a:pPr algn="l" marL="507609" indent="-253804" lvl="1">
              <a:lnSpc>
                <a:spcPts val="2868"/>
              </a:lnSpc>
              <a:buFont typeface="Arial"/>
              <a:buChar char="•"/>
            </a:pPr>
            <a:r>
              <a:rPr lang="en-US" b="true" sz="235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Deletion : removes affected branches</a:t>
            </a:r>
          </a:p>
          <a:p>
            <a:pPr algn="l" marL="507609" indent="-253804" lvl="1">
              <a:lnSpc>
                <a:spcPts val="2868"/>
              </a:lnSpc>
              <a:buFont typeface="Arial"/>
              <a:buChar char="•"/>
            </a:pPr>
            <a:r>
              <a:rPr lang="en-US" b="true" sz="235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Insertion: Relax path through new edges</a:t>
            </a:r>
          </a:p>
          <a:p>
            <a:pPr algn="l" marL="507609" indent="-253804" lvl="1">
              <a:lnSpc>
                <a:spcPts val="2868"/>
              </a:lnSpc>
              <a:buFont typeface="Arial"/>
              <a:buChar char="•"/>
            </a:pPr>
            <a:r>
              <a:rPr lang="en-US" b="true" sz="235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if shorter path is created, parents and children are updated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891500" y="391030"/>
            <a:ext cx="8184915" cy="907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70"/>
              </a:lnSpc>
              <a:spcBef>
                <a:spcPct val="0"/>
              </a:spcBef>
            </a:pPr>
            <a:r>
              <a:rPr lang="en-US" b="true" sz="6221">
                <a:solidFill>
                  <a:srgbClr val="063050"/>
                </a:solidFill>
                <a:latin typeface="Poppins Bold"/>
                <a:ea typeface="Poppins Bold"/>
                <a:cs typeface="Poppins Bold"/>
                <a:sym typeface="Poppins Bold"/>
              </a:rPr>
              <a:t>ALGORITHM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060541" y="1968596"/>
            <a:ext cx="8184915" cy="365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2"/>
              </a:lnSpc>
              <a:spcBef>
                <a:spcPct val="0"/>
              </a:spcBef>
            </a:pPr>
            <a:r>
              <a:rPr lang="en-US" b="true" sz="2521">
                <a:solidFill>
                  <a:srgbClr val="A85ABF"/>
                </a:solidFill>
                <a:latin typeface="Poppins Bold"/>
                <a:ea typeface="Poppins Bold"/>
                <a:cs typeface="Poppins Bold"/>
                <a:sym typeface="Poppins Bold"/>
              </a:rPr>
              <a:t>Step#02   Update affected subgraph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750237" y="4739705"/>
            <a:ext cx="607202" cy="750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52"/>
              </a:lnSpc>
            </a:pPr>
            <a:r>
              <a:rPr lang="en-US" sz="4551" b="true">
                <a:solidFill>
                  <a:srgbClr val="A85AB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060541" y="4161348"/>
            <a:ext cx="8184915" cy="365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22"/>
              </a:lnSpc>
              <a:spcBef>
                <a:spcPct val="0"/>
              </a:spcBef>
            </a:pPr>
            <a:r>
              <a:rPr lang="en-US" b="true" sz="2521">
                <a:solidFill>
                  <a:srgbClr val="A85ABF"/>
                </a:solidFill>
                <a:latin typeface="Poppins Bold"/>
                <a:ea typeface="Poppins Bold"/>
                <a:cs typeface="Poppins Bold"/>
                <a:sym typeface="Poppins Bold"/>
              </a:rPr>
              <a:t>EX</a:t>
            </a:r>
          </a:p>
        </p:txBody>
      </p:sp>
      <p:sp>
        <p:nvSpPr>
          <p:cNvPr name="TextBox 21" id="21"/>
          <p:cNvSpPr txBox="true"/>
          <p:nvPr/>
        </p:nvSpPr>
        <p:spPr>
          <a:xfrm rot="5400000">
            <a:off x="5704613" y="5694751"/>
            <a:ext cx="607202" cy="750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52"/>
              </a:lnSpc>
            </a:pPr>
            <a:r>
              <a:rPr lang="en-US" sz="4551">
                <a:solidFill>
                  <a:srgbClr val="DB0A1D"/>
                </a:solidFill>
                <a:latin typeface="Poppins"/>
                <a:ea typeface="Poppins"/>
                <a:cs typeface="Poppins"/>
                <a:sym typeface="Poppins"/>
              </a:rPr>
              <a:t>X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750237" y="6618149"/>
            <a:ext cx="607202" cy="750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52"/>
              </a:lnSpc>
            </a:pPr>
            <a:r>
              <a:rPr lang="en-US" sz="4551" b="true">
                <a:solidFill>
                  <a:srgbClr val="A73FC6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697500" y="2445749"/>
            <a:ext cx="21311029" cy="1464829"/>
            <a:chOff x="0" y="0"/>
            <a:chExt cx="5612781" cy="3857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612781" cy="385799"/>
            </a:xfrm>
            <a:custGeom>
              <a:avLst/>
              <a:gdLst/>
              <a:ahLst/>
              <a:cxnLst/>
              <a:rect r="r" b="b" t="t" l="l"/>
              <a:pathLst>
                <a:path h="385799" w="5612781">
                  <a:moveTo>
                    <a:pt x="0" y="0"/>
                  </a:moveTo>
                  <a:lnTo>
                    <a:pt x="5612781" y="0"/>
                  </a:lnTo>
                  <a:lnTo>
                    <a:pt x="5612781" y="385799"/>
                  </a:lnTo>
                  <a:lnTo>
                    <a:pt x="0" y="385799"/>
                  </a:lnTo>
                  <a:close/>
                </a:path>
              </a:pathLst>
            </a:custGeom>
            <a:solidFill>
              <a:srgbClr val="2B59C3">
                <a:alpha val="71765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28575"/>
              <a:ext cx="5612781" cy="3572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45849" y="3151043"/>
            <a:ext cx="1765702" cy="1981910"/>
          </a:xfrm>
          <a:custGeom>
            <a:avLst/>
            <a:gdLst/>
            <a:ahLst/>
            <a:cxnLst/>
            <a:rect r="r" b="b" t="t" l="l"/>
            <a:pathLst>
              <a:path h="1981910" w="1765702">
                <a:moveTo>
                  <a:pt x="0" y="0"/>
                </a:moveTo>
                <a:lnTo>
                  <a:pt x="1765702" y="0"/>
                </a:lnTo>
                <a:lnTo>
                  <a:pt x="1765702" y="1981911"/>
                </a:lnTo>
                <a:lnTo>
                  <a:pt x="0" y="198191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9144000" y="5355197"/>
            <a:ext cx="178532" cy="178532"/>
            <a:chOff x="0" y="0"/>
            <a:chExt cx="47021" cy="4702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7021" cy="47021"/>
            </a:xfrm>
            <a:custGeom>
              <a:avLst/>
              <a:gdLst/>
              <a:ahLst/>
              <a:cxnLst/>
              <a:rect r="r" b="b" t="t" l="l"/>
              <a:pathLst>
                <a:path h="47021" w="47021">
                  <a:moveTo>
                    <a:pt x="0" y="0"/>
                  </a:moveTo>
                  <a:lnTo>
                    <a:pt x="47021" y="0"/>
                  </a:lnTo>
                  <a:lnTo>
                    <a:pt x="47021" y="47021"/>
                  </a:lnTo>
                  <a:lnTo>
                    <a:pt x="0" y="47021"/>
                  </a:lnTo>
                  <a:close/>
                </a:path>
              </a:pathLst>
            </a:custGeom>
            <a:solidFill>
              <a:srgbClr val="D9A9D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9525"/>
              <a:ext cx="47021" cy="374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81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5587105" y="4901738"/>
            <a:ext cx="1765702" cy="1981910"/>
          </a:xfrm>
          <a:custGeom>
            <a:avLst/>
            <a:gdLst/>
            <a:ahLst/>
            <a:cxnLst/>
            <a:rect r="r" b="b" t="t" l="l"/>
            <a:pathLst>
              <a:path h="1981910" w="1765702">
                <a:moveTo>
                  <a:pt x="0" y="0"/>
                </a:moveTo>
                <a:lnTo>
                  <a:pt x="1765702" y="0"/>
                </a:lnTo>
                <a:lnTo>
                  <a:pt x="1765702" y="1981910"/>
                </a:lnTo>
                <a:lnTo>
                  <a:pt x="0" y="19819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28700" y="3229825"/>
            <a:ext cx="5441256" cy="5722162"/>
          </a:xfrm>
          <a:custGeom>
            <a:avLst/>
            <a:gdLst/>
            <a:ahLst/>
            <a:cxnLst/>
            <a:rect r="r" b="b" t="t" l="l"/>
            <a:pathLst>
              <a:path h="5722162" w="5441256">
                <a:moveTo>
                  <a:pt x="0" y="0"/>
                </a:moveTo>
                <a:lnTo>
                  <a:pt x="5441256" y="0"/>
                </a:lnTo>
                <a:lnTo>
                  <a:pt x="5441256" y="5722162"/>
                </a:lnTo>
                <a:lnTo>
                  <a:pt x="0" y="57221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6283920" y="2754775"/>
            <a:ext cx="14041217" cy="8306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50"/>
              </a:lnSpc>
              <a:spcBef>
                <a:spcPct val="0"/>
              </a:spcBef>
            </a:pPr>
            <a:r>
              <a:rPr lang="en-US" b="true" sz="5721">
                <a:solidFill>
                  <a:srgbClr val="F0F7FE"/>
                </a:solidFill>
                <a:latin typeface="Poppins Bold"/>
                <a:ea typeface="Poppins Bold"/>
                <a:cs typeface="Poppins Bold"/>
                <a:sym typeface="Poppins Bold"/>
              </a:rPr>
              <a:t>Shared Memory  Parallelization                      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632383" y="5336147"/>
            <a:ext cx="7445050" cy="5624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0"/>
              </a:lnSpc>
            </a:pPr>
            <a:r>
              <a:rPr lang="en-US" sz="1951" b="true">
                <a:solidFill>
                  <a:srgbClr val="1C014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Udates are handled in batches</a:t>
            </a:r>
          </a:p>
          <a:p>
            <a:pPr algn="l">
              <a:lnSpc>
                <a:spcPts val="2380"/>
              </a:lnSpc>
            </a:pPr>
            <a:r>
              <a:rPr lang="en-US" sz="1951" b="true">
                <a:solidFill>
                  <a:srgbClr val="1C014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Dynamic schedueling is used to balance load</a:t>
            </a:r>
          </a:p>
          <a:p>
            <a:pPr algn="l">
              <a:lnSpc>
                <a:spcPts val="2380"/>
              </a:lnSpc>
            </a:pPr>
            <a:r>
              <a:rPr lang="en-US" sz="1951" b="true">
                <a:solidFill>
                  <a:srgbClr val="1C014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Uses load buffer per thread</a:t>
            </a:r>
          </a:p>
          <a:p>
            <a:pPr algn="l">
              <a:lnSpc>
                <a:spcPts val="2380"/>
              </a:lnSpc>
            </a:pPr>
          </a:p>
          <a:p>
            <a:pPr algn="l">
              <a:lnSpc>
                <a:spcPts val="2380"/>
              </a:lnSpc>
            </a:pPr>
            <a:r>
              <a:rPr lang="en-US" sz="1951" b="true">
                <a:solidFill>
                  <a:srgbClr val="1C014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Initializes Affected, Affected_Del flags for changed Edges</a:t>
            </a:r>
          </a:p>
          <a:p>
            <a:pPr algn="l">
              <a:lnSpc>
                <a:spcPts val="2380"/>
              </a:lnSpc>
            </a:pPr>
            <a:r>
              <a:rPr lang="en-US" sz="1951" b="true">
                <a:solidFill>
                  <a:srgbClr val="1C014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 parallel loop mark verticies affected by deletion or insertion</a:t>
            </a:r>
          </a:p>
          <a:p>
            <a:pPr algn="l">
              <a:lnSpc>
                <a:spcPts val="2380"/>
              </a:lnSpc>
            </a:pPr>
            <a:r>
              <a:rPr lang="en-US" sz="1951" b="true">
                <a:solidFill>
                  <a:srgbClr val="1C014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Iterate until no affacted vertices remains</a:t>
            </a:r>
          </a:p>
          <a:p>
            <a:pPr algn="l">
              <a:lnSpc>
                <a:spcPts val="2380"/>
              </a:lnSpc>
            </a:pPr>
          </a:p>
          <a:p>
            <a:pPr algn="l">
              <a:lnSpc>
                <a:spcPts val="2380"/>
              </a:lnSpc>
            </a:pPr>
            <a:r>
              <a:rPr lang="en-US" sz="1951" b="true">
                <a:solidFill>
                  <a:srgbClr val="1C014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Deletion: disconnect affected vertices and mark subtree</a:t>
            </a:r>
          </a:p>
          <a:p>
            <a:pPr algn="l">
              <a:lnSpc>
                <a:spcPts val="2380"/>
              </a:lnSpc>
            </a:pPr>
            <a:r>
              <a:rPr lang="en-US" sz="1951" b="true">
                <a:solidFill>
                  <a:srgbClr val="1C014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Insertion : if a better path is found update distance and mark children</a:t>
            </a:r>
          </a:p>
          <a:p>
            <a:pPr algn="l">
              <a:lnSpc>
                <a:spcPts val="2380"/>
              </a:lnSpc>
            </a:pPr>
            <a:r>
              <a:rPr lang="en-US" sz="1951" b="true">
                <a:solidFill>
                  <a:srgbClr val="1C014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Each update round is done in parallel avoiding locks where possible</a:t>
            </a:r>
          </a:p>
          <a:p>
            <a:pPr algn="l">
              <a:lnSpc>
                <a:spcPts val="2380"/>
              </a:lnSpc>
            </a:pPr>
          </a:p>
          <a:p>
            <a:pPr algn="l">
              <a:lnSpc>
                <a:spcPts val="2380"/>
              </a:lnSpc>
            </a:pPr>
          </a:p>
          <a:p>
            <a:pPr algn="l">
              <a:lnSpc>
                <a:spcPts val="2380"/>
              </a:lnSpc>
            </a:pPr>
          </a:p>
          <a:p>
            <a:pPr algn="l">
              <a:lnSpc>
                <a:spcPts val="2380"/>
              </a:lnSpc>
            </a:pPr>
          </a:p>
          <a:p>
            <a:pPr algn="l">
              <a:lnSpc>
                <a:spcPts val="2380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1125815" y="4103898"/>
            <a:ext cx="4357426" cy="394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04"/>
              </a:lnSpc>
            </a:pPr>
            <a:r>
              <a:rPr lang="en-US" sz="2381" b="true">
                <a:solidFill>
                  <a:srgbClr val="063050"/>
                </a:solidFill>
                <a:latin typeface="Poppins Bold"/>
                <a:ea typeface="Poppins Bold"/>
                <a:cs typeface="Poppins Bold"/>
                <a:sym typeface="Poppins Bold"/>
              </a:rPr>
              <a:t>CPU- Based  (OpenMP)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9144000" y="5714161"/>
            <a:ext cx="178532" cy="178532"/>
            <a:chOff x="0" y="0"/>
            <a:chExt cx="47021" cy="47021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47021" cy="47021"/>
            </a:xfrm>
            <a:custGeom>
              <a:avLst/>
              <a:gdLst/>
              <a:ahLst/>
              <a:cxnLst/>
              <a:rect r="r" b="b" t="t" l="l"/>
              <a:pathLst>
                <a:path h="47021" w="47021">
                  <a:moveTo>
                    <a:pt x="0" y="0"/>
                  </a:moveTo>
                  <a:lnTo>
                    <a:pt x="47021" y="0"/>
                  </a:lnTo>
                  <a:lnTo>
                    <a:pt x="47021" y="47021"/>
                  </a:lnTo>
                  <a:lnTo>
                    <a:pt x="0" y="47021"/>
                  </a:lnTo>
                  <a:close/>
                </a:path>
              </a:pathLst>
            </a:custGeom>
            <a:solidFill>
              <a:srgbClr val="D9A9D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9525"/>
              <a:ext cx="47021" cy="374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81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9144000" y="6090906"/>
            <a:ext cx="178532" cy="178532"/>
            <a:chOff x="0" y="0"/>
            <a:chExt cx="47021" cy="4702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7021" cy="47021"/>
            </a:xfrm>
            <a:custGeom>
              <a:avLst/>
              <a:gdLst/>
              <a:ahLst/>
              <a:cxnLst/>
              <a:rect r="r" b="b" t="t" l="l"/>
              <a:pathLst>
                <a:path h="47021" w="47021">
                  <a:moveTo>
                    <a:pt x="0" y="0"/>
                  </a:moveTo>
                  <a:lnTo>
                    <a:pt x="47021" y="0"/>
                  </a:lnTo>
                  <a:lnTo>
                    <a:pt x="47021" y="47021"/>
                  </a:lnTo>
                  <a:lnTo>
                    <a:pt x="0" y="47021"/>
                  </a:lnTo>
                  <a:close/>
                </a:path>
              </a:pathLst>
            </a:custGeom>
            <a:solidFill>
              <a:srgbClr val="D9A9D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9525"/>
              <a:ext cx="47021" cy="374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81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9144000" y="6642286"/>
            <a:ext cx="178532" cy="178532"/>
            <a:chOff x="0" y="0"/>
            <a:chExt cx="47021" cy="47021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47021" cy="47021"/>
            </a:xfrm>
            <a:custGeom>
              <a:avLst/>
              <a:gdLst/>
              <a:ahLst/>
              <a:cxnLst/>
              <a:rect r="r" b="b" t="t" l="l"/>
              <a:pathLst>
                <a:path h="47021" w="47021">
                  <a:moveTo>
                    <a:pt x="0" y="0"/>
                  </a:moveTo>
                  <a:lnTo>
                    <a:pt x="47021" y="0"/>
                  </a:lnTo>
                  <a:lnTo>
                    <a:pt x="47021" y="47021"/>
                  </a:lnTo>
                  <a:lnTo>
                    <a:pt x="0" y="47021"/>
                  </a:lnTo>
                  <a:close/>
                </a:path>
              </a:pathLst>
            </a:custGeom>
            <a:solidFill>
              <a:srgbClr val="D9A9DF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9525"/>
              <a:ext cx="47021" cy="374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81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9144000" y="7001250"/>
            <a:ext cx="178532" cy="178532"/>
            <a:chOff x="0" y="0"/>
            <a:chExt cx="47021" cy="47021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47021" cy="47021"/>
            </a:xfrm>
            <a:custGeom>
              <a:avLst/>
              <a:gdLst/>
              <a:ahLst/>
              <a:cxnLst/>
              <a:rect r="r" b="b" t="t" l="l"/>
              <a:pathLst>
                <a:path h="47021" w="47021">
                  <a:moveTo>
                    <a:pt x="0" y="0"/>
                  </a:moveTo>
                  <a:lnTo>
                    <a:pt x="47021" y="0"/>
                  </a:lnTo>
                  <a:lnTo>
                    <a:pt x="47021" y="47021"/>
                  </a:lnTo>
                  <a:lnTo>
                    <a:pt x="0" y="47021"/>
                  </a:lnTo>
                  <a:close/>
                </a:path>
              </a:pathLst>
            </a:custGeom>
            <a:solidFill>
              <a:srgbClr val="D9A9DF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9525"/>
              <a:ext cx="47021" cy="374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81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9144000" y="7377996"/>
            <a:ext cx="178532" cy="178532"/>
            <a:chOff x="0" y="0"/>
            <a:chExt cx="47021" cy="47021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47021" cy="47021"/>
            </a:xfrm>
            <a:custGeom>
              <a:avLst/>
              <a:gdLst/>
              <a:ahLst/>
              <a:cxnLst/>
              <a:rect r="r" b="b" t="t" l="l"/>
              <a:pathLst>
                <a:path h="47021" w="47021">
                  <a:moveTo>
                    <a:pt x="0" y="0"/>
                  </a:moveTo>
                  <a:lnTo>
                    <a:pt x="47021" y="0"/>
                  </a:lnTo>
                  <a:lnTo>
                    <a:pt x="47021" y="47021"/>
                  </a:lnTo>
                  <a:lnTo>
                    <a:pt x="0" y="47021"/>
                  </a:lnTo>
                  <a:close/>
                </a:path>
              </a:pathLst>
            </a:custGeom>
            <a:solidFill>
              <a:srgbClr val="D9A9DF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9525"/>
              <a:ext cx="47021" cy="374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81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9144000" y="8108978"/>
            <a:ext cx="178532" cy="178532"/>
            <a:chOff x="0" y="0"/>
            <a:chExt cx="47021" cy="47021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47021" cy="47021"/>
            </a:xfrm>
            <a:custGeom>
              <a:avLst/>
              <a:gdLst/>
              <a:ahLst/>
              <a:cxnLst/>
              <a:rect r="r" b="b" t="t" l="l"/>
              <a:pathLst>
                <a:path h="47021" w="47021">
                  <a:moveTo>
                    <a:pt x="0" y="0"/>
                  </a:moveTo>
                  <a:lnTo>
                    <a:pt x="47021" y="0"/>
                  </a:lnTo>
                  <a:lnTo>
                    <a:pt x="47021" y="47021"/>
                  </a:lnTo>
                  <a:lnTo>
                    <a:pt x="0" y="47021"/>
                  </a:lnTo>
                  <a:close/>
                </a:path>
              </a:pathLst>
            </a:custGeom>
            <a:solidFill>
              <a:srgbClr val="D9A9DF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9525"/>
              <a:ext cx="47021" cy="374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81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9144000" y="8467942"/>
            <a:ext cx="178532" cy="178532"/>
            <a:chOff x="0" y="0"/>
            <a:chExt cx="47021" cy="47021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47021" cy="47021"/>
            </a:xfrm>
            <a:custGeom>
              <a:avLst/>
              <a:gdLst/>
              <a:ahLst/>
              <a:cxnLst/>
              <a:rect r="r" b="b" t="t" l="l"/>
              <a:pathLst>
                <a:path h="47021" w="47021">
                  <a:moveTo>
                    <a:pt x="0" y="0"/>
                  </a:moveTo>
                  <a:lnTo>
                    <a:pt x="47021" y="0"/>
                  </a:lnTo>
                  <a:lnTo>
                    <a:pt x="47021" y="47021"/>
                  </a:lnTo>
                  <a:lnTo>
                    <a:pt x="0" y="47021"/>
                  </a:lnTo>
                  <a:close/>
                </a:path>
              </a:pathLst>
            </a:custGeom>
            <a:solidFill>
              <a:srgbClr val="D9A9DF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9525"/>
              <a:ext cx="47021" cy="374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81"/>
                </a:lnSpc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9144000" y="8844687"/>
            <a:ext cx="178532" cy="178532"/>
            <a:chOff x="0" y="0"/>
            <a:chExt cx="47021" cy="47021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47021" cy="47021"/>
            </a:xfrm>
            <a:custGeom>
              <a:avLst/>
              <a:gdLst/>
              <a:ahLst/>
              <a:cxnLst/>
              <a:rect r="r" b="b" t="t" l="l"/>
              <a:pathLst>
                <a:path h="47021" w="47021">
                  <a:moveTo>
                    <a:pt x="0" y="0"/>
                  </a:moveTo>
                  <a:lnTo>
                    <a:pt x="47021" y="0"/>
                  </a:lnTo>
                  <a:lnTo>
                    <a:pt x="47021" y="47021"/>
                  </a:lnTo>
                  <a:lnTo>
                    <a:pt x="0" y="47021"/>
                  </a:lnTo>
                  <a:close/>
                </a:path>
              </a:pathLst>
            </a:custGeom>
            <a:solidFill>
              <a:srgbClr val="D9A9DF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9525"/>
              <a:ext cx="47021" cy="374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81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910714" y="4849406"/>
            <a:ext cx="6393051" cy="4114800"/>
          </a:xfrm>
          <a:custGeom>
            <a:avLst/>
            <a:gdLst/>
            <a:ahLst/>
            <a:cxnLst/>
            <a:rect r="r" b="b" t="t" l="l"/>
            <a:pathLst>
              <a:path h="4114800" w="6393051">
                <a:moveTo>
                  <a:pt x="0" y="0"/>
                </a:moveTo>
                <a:lnTo>
                  <a:pt x="6393051" y="0"/>
                </a:lnTo>
                <a:lnTo>
                  <a:pt x="63930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107240" y="2464745"/>
            <a:ext cx="2551176" cy="4114800"/>
          </a:xfrm>
          <a:custGeom>
            <a:avLst/>
            <a:gdLst/>
            <a:ahLst/>
            <a:cxnLst/>
            <a:rect r="r" b="b" t="t" l="l"/>
            <a:pathLst>
              <a:path h="4114800" w="2551176">
                <a:moveTo>
                  <a:pt x="0" y="0"/>
                </a:moveTo>
                <a:lnTo>
                  <a:pt x="2551176" y="0"/>
                </a:lnTo>
                <a:lnTo>
                  <a:pt x="255117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948091" y="2540234"/>
            <a:ext cx="1765702" cy="1981910"/>
          </a:xfrm>
          <a:custGeom>
            <a:avLst/>
            <a:gdLst/>
            <a:ahLst/>
            <a:cxnLst/>
            <a:rect r="r" b="b" t="t" l="l"/>
            <a:pathLst>
              <a:path h="1981910" w="1765702">
                <a:moveTo>
                  <a:pt x="0" y="0"/>
                </a:moveTo>
                <a:lnTo>
                  <a:pt x="1765702" y="0"/>
                </a:lnTo>
                <a:lnTo>
                  <a:pt x="1765702" y="1981911"/>
                </a:lnTo>
                <a:lnTo>
                  <a:pt x="0" y="198191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936987" y="3531190"/>
            <a:ext cx="1765702" cy="1981910"/>
          </a:xfrm>
          <a:custGeom>
            <a:avLst/>
            <a:gdLst/>
            <a:ahLst/>
            <a:cxnLst/>
            <a:rect r="r" b="b" t="t" l="l"/>
            <a:pathLst>
              <a:path h="1981910" w="1765702">
                <a:moveTo>
                  <a:pt x="0" y="0"/>
                </a:moveTo>
                <a:lnTo>
                  <a:pt x="1765702" y="0"/>
                </a:lnTo>
                <a:lnTo>
                  <a:pt x="1765702" y="1981910"/>
                </a:lnTo>
                <a:lnTo>
                  <a:pt x="0" y="198191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991022" y="1332965"/>
            <a:ext cx="2232436" cy="2263560"/>
          </a:xfrm>
          <a:custGeom>
            <a:avLst/>
            <a:gdLst/>
            <a:ahLst/>
            <a:cxnLst/>
            <a:rect r="r" b="b" t="t" l="l"/>
            <a:pathLst>
              <a:path h="2263560" w="2232436">
                <a:moveTo>
                  <a:pt x="0" y="0"/>
                </a:moveTo>
                <a:lnTo>
                  <a:pt x="2232436" y="0"/>
                </a:lnTo>
                <a:lnTo>
                  <a:pt x="2232436" y="2263559"/>
                </a:lnTo>
                <a:lnTo>
                  <a:pt x="0" y="226355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660616" y="2724428"/>
            <a:ext cx="8736623" cy="1315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10"/>
              </a:lnSpc>
              <a:spcBef>
                <a:spcPct val="0"/>
              </a:spcBef>
            </a:pPr>
            <a:r>
              <a:rPr lang="en-US" b="true" sz="4721">
                <a:solidFill>
                  <a:srgbClr val="063050"/>
                </a:solidFill>
                <a:latin typeface="Poppins Bold"/>
                <a:ea typeface="Poppins Bold"/>
                <a:cs typeface="Poppins Bold"/>
                <a:sym typeface="Poppins Bold"/>
              </a:rPr>
              <a:t>CPU BASED PERFORMANCE EVALUATION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3058506" y="4951911"/>
            <a:ext cx="191589" cy="191589"/>
            <a:chOff x="0" y="0"/>
            <a:chExt cx="50460" cy="5046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0460" cy="50460"/>
            </a:xfrm>
            <a:custGeom>
              <a:avLst/>
              <a:gdLst/>
              <a:ahLst/>
              <a:cxnLst/>
              <a:rect r="r" b="b" t="t" l="l"/>
              <a:pathLst>
                <a:path h="50460" w="50460">
                  <a:moveTo>
                    <a:pt x="0" y="0"/>
                  </a:moveTo>
                  <a:lnTo>
                    <a:pt x="50460" y="0"/>
                  </a:lnTo>
                  <a:lnTo>
                    <a:pt x="50460" y="50460"/>
                  </a:lnTo>
                  <a:lnTo>
                    <a:pt x="0" y="50460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28575"/>
              <a:ext cx="50460" cy="218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2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3526320" y="4820831"/>
            <a:ext cx="5875754" cy="3794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46"/>
              </a:lnSpc>
            </a:pPr>
            <a:r>
              <a:rPr lang="en-US" sz="2251" b="true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5X Speed vs basline method (galois)</a:t>
            </a:r>
          </a:p>
          <a:p>
            <a:pPr algn="l">
              <a:lnSpc>
                <a:spcPts val="2746"/>
              </a:lnSpc>
            </a:pPr>
          </a:p>
          <a:p>
            <a:pPr algn="l">
              <a:lnSpc>
                <a:spcPts val="2746"/>
              </a:lnSpc>
            </a:pPr>
            <a:r>
              <a:rPr lang="en-US" sz="2251" b="true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 syncronous function is faster than  synchronous</a:t>
            </a:r>
          </a:p>
          <a:p>
            <a:pPr algn="l">
              <a:lnSpc>
                <a:spcPts val="2746"/>
              </a:lnSpc>
            </a:pPr>
          </a:p>
          <a:p>
            <a:pPr algn="l">
              <a:lnSpc>
                <a:spcPts val="2746"/>
              </a:lnSpc>
            </a:pPr>
            <a:r>
              <a:rPr lang="en-US" sz="2251" b="true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Speed improves with:</a:t>
            </a:r>
          </a:p>
          <a:p>
            <a:pPr algn="l" marL="486020" indent="-243010" lvl="1">
              <a:lnSpc>
                <a:spcPts val="2746"/>
              </a:lnSpc>
              <a:buAutoNum type="arabicPeriod" startAt="1"/>
            </a:pPr>
            <a:r>
              <a:rPr lang="en-US" b="true" sz="225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Fewer aqffected nodes</a:t>
            </a:r>
          </a:p>
          <a:p>
            <a:pPr algn="l">
              <a:lnSpc>
                <a:spcPts val="2746"/>
              </a:lnSpc>
            </a:pPr>
            <a:r>
              <a:rPr lang="en-US" sz="2251" b="true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   2.</a:t>
            </a:r>
            <a:r>
              <a:rPr lang="en-US" sz="2251" b="true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Larger batch size</a:t>
            </a:r>
          </a:p>
          <a:p>
            <a:pPr algn="l">
              <a:lnSpc>
                <a:spcPts val="2746"/>
              </a:lnSpc>
            </a:pPr>
            <a:r>
              <a:rPr lang="en-US" sz="2251" b="true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   3.More threads</a:t>
            </a:r>
          </a:p>
          <a:p>
            <a:pPr algn="l">
              <a:lnSpc>
                <a:spcPts val="2746"/>
              </a:lnSpc>
            </a:pPr>
          </a:p>
          <a:p>
            <a:pPr algn="l">
              <a:lnSpc>
                <a:spcPts val="2746"/>
              </a:lnSpc>
            </a:pP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-2157493" y="6777497"/>
            <a:ext cx="4313283" cy="4373418"/>
          </a:xfrm>
          <a:custGeom>
            <a:avLst/>
            <a:gdLst/>
            <a:ahLst/>
            <a:cxnLst/>
            <a:rect r="r" b="b" t="t" l="l"/>
            <a:pathLst>
              <a:path h="4373418" w="4313283">
                <a:moveTo>
                  <a:pt x="0" y="0"/>
                </a:moveTo>
                <a:lnTo>
                  <a:pt x="4313284" y="0"/>
                </a:lnTo>
                <a:lnTo>
                  <a:pt x="4313284" y="4373418"/>
                </a:lnTo>
                <a:lnTo>
                  <a:pt x="0" y="437341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906066" y="6478896"/>
            <a:ext cx="4313283" cy="4373418"/>
          </a:xfrm>
          <a:custGeom>
            <a:avLst/>
            <a:gdLst/>
            <a:ahLst/>
            <a:cxnLst/>
            <a:rect r="r" b="b" t="t" l="l"/>
            <a:pathLst>
              <a:path h="4373418" w="4313283">
                <a:moveTo>
                  <a:pt x="0" y="0"/>
                </a:moveTo>
                <a:lnTo>
                  <a:pt x="4313283" y="0"/>
                </a:lnTo>
                <a:lnTo>
                  <a:pt x="4313283" y="4373418"/>
                </a:lnTo>
                <a:lnTo>
                  <a:pt x="0" y="437341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alphaModFix amt="71000"/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3058506" y="5513100"/>
            <a:ext cx="191589" cy="191589"/>
            <a:chOff x="0" y="0"/>
            <a:chExt cx="50460" cy="5046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50460" cy="50460"/>
            </a:xfrm>
            <a:custGeom>
              <a:avLst/>
              <a:gdLst/>
              <a:ahLst/>
              <a:cxnLst/>
              <a:rect r="r" b="b" t="t" l="l"/>
              <a:pathLst>
                <a:path h="50460" w="50460">
                  <a:moveTo>
                    <a:pt x="0" y="0"/>
                  </a:moveTo>
                  <a:lnTo>
                    <a:pt x="50460" y="0"/>
                  </a:lnTo>
                  <a:lnTo>
                    <a:pt x="50460" y="50460"/>
                  </a:lnTo>
                  <a:lnTo>
                    <a:pt x="0" y="50460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28575"/>
              <a:ext cx="50460" cy="218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2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3058506" y="6732497"/>
            <a:ext cx="191589" cy="191589"/>
            <a:chOff x="0" y="0"/>
            <a:chExt cx="50460" cy="5046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50460" cy="50460"/>
            </a:xfrm>
            <a:custGeom>
              <a:avLst/>
              <a:gdLst/>
              <a:ahLst/>
              <a:cxnLst/>
              <a:rect r="r" b="b" t="t" l="l"/>
              <a:pathLst>
                <a:path h="50460" w="50460">
                  <a:moveTo>
                    <a:pt x="0" y="0"/>
                  </a:moveTo>
                  <a:lnTo>
                    <a:pt x="50460" y="0"/>
                  </a:lnTo>
                  <a:lnTo>
                    <a:pt x="50460" y="50460"/>
                  </a:lnTo>
                  <a:lnTo>
                    <a:pt x="0" y="50460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28575"/>
              <a:ext cx="50460" cy="218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72"/>
                </a:lnSpc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697500" y="2434908"/>
            <a:ext cx="21311029" cy="2087199"/>
            <a:chOff x="0" y="0"/>
            <a:chExt cx="5612781" cy="549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612781" cy="549715"/>
            </a:xfrm>
            <a:custGeom>
              <a:avLst/>
              <a:gdLst/>
              <a:ahLst/>
              <a:cxnLst/>
              <a:rect r="r" b="b" t="t" l="l"/>
              <a:pathLst>
                <a:path h="549715" w="5612781">
                  <a:moveTo>
                    <a:pt x="0" y="0"/>
                  </a:moveTo>
                  <a:lnTo>
                    <a:pt x="5612781" y="0"/>
                  </a:lnTo>
                  <a:lnTo>
                    <a:pt x="5612781" y="549715"/>
                  </a:lnTo>
                  <a:lnTo>
                    <a:pt x="0" y="549715"/>
                  </a:lnTo>
                  <a:close/>
                </a:path>
              </a:pathLst>
            </a:custGeom>
            <a:solidFill>
              <a:srgbClr val="2B59C3">
                <a:alpha val="71765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28575"/>
              <a:ext cx="5612781" cy="5211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4353272" y="2616943"/>
            <a:ext cx="3793627" cy="5763798"/>
          </a:xfrm>
          <a:custGeom>
            <a:avLst/>
            <a:gdLst/>
            <a:ahLst/>
            <a:cxnLst/>
            <a:rect r="r" b="b" t="t" l="l"/>
            <a:pathLst>
              <a:path h="5763798" w="3793627">
                <a:moveTo>
                  <a:pt x="0" y="0"/>
                </a:moveTo>
                <a:lnTo>
                  <a:pt x="3793627" y="0"/>
                </a:lnTo>
                <a:lnTo>
                  <a:pt x="3793627" y="5763797"/>
                </a:lnTo>
                <a:lnTo>
                  <a:pt x="0" y="57637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353272" y="2263044"/>
            <a:ext cx="1663920" cy="1636693"/>
          </a:xfrm>
          <a:custGeom>
            <a:avLst/>
            <a:gdLst/>
            <a:ahLst/>
            <a:cxnLst/>
            <a:rect r="r" b="b" t="t" l="l"/>
            <a:pathLst>
              <a:path h="1636693" w="1663920">
                <a:moveTo>
                  <a:pt x="0" y="0"/>
                </a:moveTo>
                <a:lnTo>
                  <a:pt x="1663920" y="0"/>
                </a:lnTo>
                <a:lnTo>
                  <a:pt x="1663920" y="1636693"/>
                </a:lnTo>
                <a:lnTo>
                  <a:pt x="0" y="163669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872140" y="1464854"/>
            <a:ext cx="2549517" cy="2585062"/>
          </a:xfrm>
          <a:custGeom>
            <a:avLst/>
            <a:gdLst/>
            <a:ahLst/>
            <a:cxnLst/>
            <a:rect r="r" b="b" t="t" l="l"/>
            <a:pathLst>
              <a:path h="2585062" w="2549517">
                <a:moveTo>
                  <a:pt x="0" y="0"/>
                </a:moveTo>
                <a:lnTo>
                  <a:pt x="2549517" y="0"/>
                </a:lnTo>
                <a:lnTo>
                  <a:pt x="2549517" y="2585062"/>
                </a:lnTo>
                <a:lnTo>
                  <a:pt x="0" y="258506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90204" y="8950469"/>
            <a:ext cx="2549517" cy="2585062"/>
          </a:xfrm>
          <a:custGeom>
            <a:avLst/>
            <a:gdLst/>
            <a:ahLst/>
            <a:cxnLst/>
            <a:rect r="r" b="b" t="t" l="l"/>
            <a:pathLst>
              <a:path h="2585062" w="2549517">
                <a:moveTo>
                  <a:pt x="0" y="0"/>
                </a:moveTo>
                <a:lnTo>
                  <a:pt x="2549517" y="0"/>
                </a:lnTo>
                <a:lnTo>
                  <a:pt x="2549517" y="2585062"/>
                </a:lnTo>
                <a:lnTo>
                  <a:pt x="0" y="258506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71000"/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2159313" y="4684673"/>
            <a:ext cx="357065" cy="357065"/>
            <a:chOff x="0" y="0"/>
            <a:chExt cx="94042" cy="9404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4042" cy="94042"/>
            </a:xfrm>
            <a:custGeom>
              <a:avLst/>
              <a:gdLst/>
              <a:ahLst/>
              <a:cxnLst/>
              <a:rect r="r" b="b" t="t" l="l"/>
              <a:pathLst>
                <a:path h="94042" w="94042">
                  <a:moveTo>
                    <a:pt x="0" y="0"/>
                  </a:moveTo>
                  <a:lnTo>
                    <a:pt x="94042" y="0"/>
                  </a:lnTo>
                  <a:lnTo>
                    <a:pt x="94042" y="94042"/>
                  </a:lnTo>
                  <a:lnTo>
                    <a:pt x="0" y="94042"/>
                  </a:lnTo>
                  <a:close/>
                </a:path>
              </a:pathLst>
            </a:custGeom>
            <a:solidFill>
              <a:srgbClr val="D9A9D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28575"/>
              <a:ext cx="94042" cy="654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8256293" y="4684673"/>
            <a:ext cx="357065" cy="357065"/>
            <a:chOff x="0" y="0"/>
            <a:chExt cx="94042" cy="9404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94042" cy="94042"/>
            </a:xfrm>
            <a:custGeom>
              <a:avLst/>
              <a:gdLst/>
              <a:ahLst/>
              <a:cxnLst/>
              <a:rect r="r" b="b" t="t" l="l"/>
              <a:pathLst>
                <a:path h="94042" w="94042">
                  <a:moveTo>
                    <a:pt x="0" y="0"/>
                  </a:moveTo>
                  <a:lnTo>
                    <a:pt x="94042" y="0"/>
                  </a:lnTo>
                  <a:lnTo>
                    <a:pt x="94042" y="94042"/>
                  </a:lnTo>
                  <a:lnTo>
                    <a:pt x="0" y="94042"/>
                  </a:lnTo>
                  <a:close/>
                </a:path>
              </a:pathLst>
            </a:custGeom>
            <a:solidFill>
              <a:srgbClr val="D9A9D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28575"/>
              <a:ext cx="94042" cy="654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337846" y="5433828"/>
            <a:ext cx="5620169" cy="1502263"/>
            <a:chOff x="0" y="0"/>
            <a:chExt cx="1480209" cy="39565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480209" cy="395658"/>
            </a:xfrm>
            <a:custGeom>
              <a:avLst/>
              <a:gdLst/>
              <a:ahLst/>
              <a:cxnLst/>
              <a:rect r="r" b="b" t="t" l="l"/>
              <a:pathLst>
                <a:path h="395658" w="1480209">
                  <a:moveTo>
                    <a:pt x="0" y="0"/>
                  </a:moveTo>
                  <a:lnTo>
                    <a:pt x="1480209" y="0"/>
                  </a:lnTo>
                  <a:lnTo>
                    <a:pt x="1480209" y="395658"/>
                  </a:lnTo>
                  <a:lnTo>
                    <a:pt x="0" y="395658"/>
                  </a:lnTo>
                  <a:close/>
                </a:path>
              </a:pathLst>
            </a:custGeom>
            <a:solidFill>
              <a:srgbClr val="FEFEFE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28575"/>
              <a:ext cx="1480209" cy="3670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2516378" y="5534702"/>
            <a:ext cx="5391937" cy="1195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21251" indent="-210626" lvl="1">
              <a:lnSpc>
                <a:spcPts val="2380"/>
              </a:lnSpc>
              <a:buFont typeface="Arial"/>
              <a:buChar char="•"/>
            </a:pPr>
            <a:r>
              <a:rPr lang="en-US" b="true" sz="195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Every CPU core scans its own chunk.</a:t>
            </a:r>
          </a:p>
          <a:p>
            <a:pPr algn="l" marL="421251" indent="-210626" lvl="1">
              <a:lnSpc>
                <a:spcPts val="2380"/>
              </a:lnSpc>
              <a:buFont typeface="Arial"/>
              <a:buChar char="•"/>
            </a:pPr>
          </a:p>
          <a:p>
            <a:pPr algn="l">
              <a:lnSpc>
                <a:spcPts val="2380"/>
              </a:lnSpc>
            </a:pPr>
            <a:r>
              <a:rPr lang="en-US" sz="1951" b="true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If a vertex’s shortest path might change ⇒ set Affected = true.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660616" y="4663180"/>
            <a:ext cx="4511366" cy="585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94"/>
              </a:lnSpc>
            </a:pPr>
            <a:r>
              <a:rPr lang="en-US" sz="1881" b="true">
                <a:solidFill>
                  <a:srgbClr val="063050"/>
                </a:solidFill>
                <a:latin typeface="Poppins Bold"/>
                <a:ea typeface="Poppins Bold"/>
                <a:cs typeface="Poppins Bold"/>
                <a:sym typeface="Poppins Bold"/>
              </a:rPr>
              <a:t>Step A – Detect &amp; mark (inside each computer, OpenMP)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337846" y="2655043"/>
            <a:ext cx="11476723" cy="1726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70"/>
              </a:lnSpc>
            </a:pPr>
            <a:r>
              <a:rPr lang="en-US" sz="6221" b="true">
                <a:solidFill>
                  <a:srgbClr val="F0F7FE"/>
                </a:solidFill>
                <a:latin typeface="Poppins Bold"/>
                <a:ea typeface="Poppins Bold"/>
                <a:cs typeface="Poppins Bold"/>
                <a:sym typeface="Poppins Bold"/>
              </a:rPr>
              <a:t>GPU- Based Parallelization</a:t>
            </a:r>
          </a:p>
          <a:p>
            <a:pPr algn="l">
              <a:lnSpc>
                <a:spcPts val="6470"/>
              </a:lnSpc>
              <a:spcBef>
                <a:spcPct val="0"/>
              </a:spcBef>
            </a:pPr>
            <a:r>
              <a:rPr lang="en-US" b="true" sz="6221">
                <a:solidFill>
                  <a:srgbClr val="F0F7FE"/>
                </a:solidFill>
                <a:latin typeface="Poppins Bold"/>
                <a:ea typeface="Poppins Bold"/>
                <a:cs typeface="Poppins Bold"/>
                <a:sym typeface="Poppins Bold"/>
              </a:rPr>
              <a:t>Strategy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756232" y="4663180"/>
            <a:ext cx="5058337" cy="8715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94"/>
              </a:lnSpc>
            </a:pPr>
            <a:r>
              <a:rPr lang="en-US" sz="1881" b="true">
                <a:solidFill>
                  <a:srgbClr val="063050"/>
                </a:solidFill>
                <a:latin typeface="Poppins Bold"/>
                <a:ea typeface="Poppins Bold"/>
                <a:cs typeface="Poppins Bold"/>
                <a:sym typeface="Poppins Bold"/>
              </a:rPr>
              <a:t>Step C – Fix distances locally (OpenMP loop)</a:t>
            </a:r>
          </a:p>
          <a:p>
            <a:pPr algn="l">
              <a:lnSpc>
                <a:spcPts val="2294"/>
              </a:lnSpc>
            </a:pPr>
          </a:p>
        </p:txBody>
      </p:sp>
      <p:grpSp>
        <p:nvGrpSpPr>
          <p:cNvPr name="Group 23" id="23"/>
          <p:cNvGrpSpPr/>
          <p:nvPr/>
        </p:nvGrpSpPr>
        <p:grpSpPr>
          <a:xfrm rot="0">
            <a:off x="8613357" y="5390693"/>
            <a:ext cx="5620169" cy="3941768"/>
            <a:chOff x="0" y="0"/>
            <a:chExt cx="1480209" cy="1038161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480209" cy="1038161"/>
            </a:xfrm>
            <a:custGeom>
              <a:avLst/>
              <a:gdLst/>
              <a:ahLst/>
              <a:cxnLst/>
              <a:rect r="r" b="b" t="t" l="l"/>
              <a:pathLst>
                <a:path h="1038161" w="1480209">
                  <a:moveTo>
                    <a:pt x="0" y="0"/>
                  </a:moveTo>
                  <a:lnTo>
                    <a:pt x="1480209" y="0"/>
                  </a:lnTo>
                  <a:lnTo>
                    <a:pt x="1480209" y="1038161"/>
                  </a:lnTo>
                  <a:lnTo>
                    <a:pt x="0" y="1038161"/>
                  </a:lnTo>
                  <a:close/>
                </a:path>
              </a:pathLst>
            </a:custGeom>
            <a:solidFill>
              <a:srgbClr val="FEFEFE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28575"/>
              <a:ext cx="1480209" cy="10095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8727473" y="5479792"/>
            <a:ext cx="5391937" cy="38526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21251" indent="-210626" lvl="1">
              <a:lnSpc>
                <a:spcPts val="2380"/>
              </a:lnSpc>
              <a:buFont typeface="Arial"/>
              <a:buChar char="•"/>
            </a:pPr>
            <a:r>
              <a:rPr lang="en-US" b="true" sz="195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While there’s an affected list on this computer:</a:t>
            </a:r>
          </a:p>
          <a:p>
            <a:pPr algn="l" marL="421251" indent="-210626" lvl="1">
              <a:lnSpc>
                <a:spcPts val="2380"/>
              </a:lnSpc>
              <a:buFont typeface="Arial"/>
              <a:buChar char="•"/>
            </a:pPr>
          </a:p>
          <a:p>
            <a:pPr algn="l" marL="421251" indent="-210626" lvl="1">
              <a:lnSpc>
                <a:spcPts val="2380"/>
              </a:lnSpc>
              <a:buFont typeface="Arial"/>
              <a:buChar char="•"/>
            </a:pPr>
            <a:r>
              <a:rPr lang="en-US" b="true" sz="195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Many cores in</a:t>
            </a:r>
            <a:r>
              <a:rPr lang="en-US" b="true" sz="195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parallel relax edges of those vertices.</a:t>
            </a:r>
          </a:p>
          <a:p>
            <a:pPr algn="l" marL="421251" indent="-210626" lvl="1">
              <a:lnSpc>
                <a:spcPts val="2380"/>
              </a:lnSpc>
              <a:buFont typeface="Arial"/>
              <a:buChar char="•"/>
            </a:pPr>
          </a:p>
          <a:p>
            <a:pPr algn="l" marL="421251" indent="-210626" lvl="1">
              <a:lnSpc>
                <a:spcPts val="2380"/>
              </a:lnSpc>
              <a:buFont typeface="Arial"/>
              <a:buChar char="•"/>
            </a:pPr>
            <a:r>
              <a:rPr lang="en-US" b="true" sz="195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Better path to local neighbour? → put that neighbour on the next local list.</a:t>
            </a:r>
          </a:p>
          <a:p>
            <a:pPr algn="l" marL="421251" indent="-210626" lvl="1">
              <a:lnSpc>
                <a:spcPts val="2380"/>
              </a:lnSpc>
              <a:buFont typeface="Arial"/>
              <a:buChar char="•"/>
            </a:pPr>
          </a:p>
          <a:p>
            <a:pPr algn="l" marL="421251" indent="-210626" lvl="1">
              <a:lnSpc>
                <a:spcPts val="2380"/>
              </a:lnSpc>
              <a:buFont typeface="Arial"/>
              <a:buChar char="•"/>
            </a:pPr>
            <a:r>
              <a:rPr lang="en-US" b="true" sz="195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Better path to remote neighbour? → queue a message for its owner (MPI Send Recv Used here).Step D</a:t>
            </a:r>
          </a:p>
          <a:p>
            <a:pPr algn="l">
              <a:lnSpc>
                <a:spcPts val="2380"/>
              </a:lnSpc>
            </a:pPr>
          </a:p>
        </p:txBody>
      </p:sp>
      <p:grpSp>
        <p:nvGrpSpPr>
          <p:cNvPr name="Group 27" id="27"/>
          <p:cNvGrpSpPr/>
          <p:nvPr/>
        </p:nvGrpSpPr>
        <p:grpSpPr>
          <a:xfrm rot="0">
            <a:off x="2159313" y="7650157"/>
            <a:ext cx="357065" cy="357065"/>
            <a:chOff x="0" y="0"/>
            <a:chExt cx="94042" cy="94042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94042" cy="94042"/>
            </a:xfrm>
            <a:custGeom>
              <a:avLst/>
              <a:gdLst/>
              <a:ahLst/>
              <a:cxnLst/>
              <a:rect r="r" b="b" t="t" l="l"/>
              <a:pathLst>
                <a:path h="94042" w="94042">
                  <a:moveTo>
                    <a:pt x="0" y="0"/>
                  </a:moveTo>
                  <a:lnTo>
                    <a:pt x="94042" y="0"/>
                  </a:lnTo>
                  <a:lnTo>
                    <a:pt x="94042" y="94042"/>
                  </a:lnTo>
                  <a:lnTo>
                    <a:pt x="0" y="94042"/>
                  </a:lnTo>
                  <a:close/>
                </a:path>
              </a:pathLst>
            </a:custGeom>
            <a:solidFill>
              <a:srgbClr val="D9A9DF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28575"/>
              <a:ext cx="94042" cy="654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2660616" y="7631107"/>
            <a:ext cx="4511366" cy="5857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94"/>
              </a:lnSpc>
            </a:pPr>
            <a:r>
              <a:rPr lang="en-US" sz="1881" b="true">
                <a:solidFill>
                  <a:srgbClr val="063050"/>
                </a:solidFill>
                <a:latin typeface="Poppins Bold"/>
                <a:ea typeface="Poppins Bold"/>
                <a:cs typeface="Poppins Bold"/>
                <a:sym typeface="Poppins Bold"/>
              </a:rPr>
              <a:t>Step B – Tell other computers (MPI)</a:t>
            </a:r>
          </a:p>
          <a:p>
            <a:pPr algn="l">
              <a:lnSpc>
                <a:spcPts val="2294"/>
              </a:lnSpc>
            </a:pPr>
          </a:p>
        </p:txBody>
      </p:sp>
      <p:grpSp>
        <p:nvGrpSpPr>
          <p:cNvPr name="Group 31" id="31"/>
          <p:cNvGrpSpPr/>
          <p:nvPr/>
        </p:nvGrpSpPr>
        <p:grpSpPr>
          <a:xfrm rot="0">
            <a:off x="2288146" y="8378804"/>
            <a:ext cx="5620169" cy="1502263"/>
            <a:chOff x="0" y="0"/>
            <a:chExt cx="1480209" cy="395658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480209" cy="395658"/>
            </a:xfrm>
            <a:custGeom>
              <a:avLst/>
              <a:gdLst/>
              <a:ahLst/>
              <a:cxnLst/>
              <a:rect r="r" b="b" t="t" l="l"/>
              <a:pathLst>
                <a:path h="395658" w="1480209">
                  <a:moveTo>
                    <a:pt x="0" y="0"/>
                  </a:moveTo>
                  <a:lnTo>
                    <a:pt x="1480209" y="0"/>
                  </a:lnTo>
                  <a:lnTo>
                    <a:pt x="1480209" y="395658"/>
                  </a:lnTo>
                  <a:lnTo>
                    <a:pt x="0" y="395658"/>
                  </a:lnTo>
                  <a:close/>
                </a:path>
              </a:pathLst>
            </a:custGeom>
            <a:solidFill>
              <a:srgbClr val="FEFEFE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28575"/>
              <a:ext cx="1480209" cy="3670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2402262" y="8467903"/>
            <a:ext cx="5391937" cy="1195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21251" indent="-210626" lvl="1">
              <a:lnSpc>
                <a:spcPts val="2380"/>
              </a:lnSpc>
              <a:buFont typeface="Arial"/>
              <a:buChar char="•"/>
            </a:pPr>
            <a:r>
              <a:rPr lang="en-US" b="true" sz="195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For any affected vertex that actually lives on another computer, send a tiny “vertex X is affected” message.</a:t>
            </a:r>
          </a:p>
          <a:p>
            <a:pPr algn="l">
              <a:lnSpc>
                <a:spcPts val="238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2181842" y="2705378"/>
            <a:ext cx="4143638" cy="6683287"/>
          </a:xfrm>
          <a:custGeom>
            <a:avLst/>
            <a:gdLst/>
            <a:ahLst/>
            <a:cxnLst/>
            <a:rect r="r" b="b" t="t" l="l"/>
            <a:pathLst>
              <a:path h="6683287" w="4143638">
                <a:moveTo>
                  <a:pt x="4143638" y="0"/>
                </a:moveTo>
                <a:lnTo>
                  <a:pt x="0" y="0"/>
                </a:lnTo>
                <a:lnTo>
                  <a:pt x="0" y="6683287"/>
                </a:lnTo>
                <a:lnTo>
                  <a:pt x="4143638" y="6683287"/>
                </a:lnTo>
                <a:lnTo>
                  <a:pt x="4143638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-774481" y="2366079"/>
            <a:ext cx="4780196" cy="2503085"/>
          </a:xfrm>
          <a:custGeom>
            <a:avLst/>
            <a:gdLst/>
            <a:ahLst/>
            <a:cxnLst/>
            <a:rect r="r" b="b" t="t" l="l"/>
            <a:pathLst>
              <a:path h="2503085" w="4780196">
                <a:moveTo>
                  <a:pt x="4780196" y="0"/>
                </a:moveTo>
                <a:lnTo>
                  <a:pt x="0" y="0"/>
                </a:lnTo>
                <a:lnTo>
                  <a:pt x="0" y="2503085"/>
                </a:lnTo>
                <a:lnTo>
                  <a:pt x="4780196" y="2503085"/>
                </a:lnTo>
                <a:lnTo>
                  <a:pt x="4780196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-208256" y="7445195"/>
            <a:ext cx="4780196" cy="2503085"/>
          </a:xfrm>
          <a:custGeom>
            <a:avLst/>
            <a:gdLst/>
            <a:ahLst/>
            <a:cxnLst/>
            <a:rect r="r" b="b" t="t" l="l"/>
            <a:pathLst>
              <a:path h="2503085" w="4780196">
                <a:moveTo>
                  <a:pt x="4780196" y="0"/>
                </a:moveTo>
                <a:lnTo>
                  <a:pt x="0" y="0"/>
                </a:lnTo>
                <a:lnTo>
                  <a:pt x="0" y="2503085"/>
                </a:lnTo>
                <a:lnTo>
                  <a:pt x="4780196" y="2503085"/>
                </a:lnTo>
                <a:lnTo>
                  <a:pt x="4780196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7966697" y="2009014"/>
            <a:ext cx="357065" cy="357065"/>
            <a:chOff x="0" y="0"/>
            <a:chExt cx="94042" cy="9404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94042" cy="94042"/>
            </a:xfrm>
            <a:custGeom>
              <a:avLst/>
              <a:gdLst/>
              <a:ahLst/>
              <a:cxnLst/>
              <a:rect r="r" b="b" t="t" l="l"/>
              <a:pathLst>
                <a:path h="94042" w="94042">
                  <a:moveTo>
                    <a:pt x="0" y="0"/>
                  </a:moveTo>
                  <a:lnTo>
                    <a:pt x="94042" y="0"/>
                  </a:lnTo>
                  <a:lnTo>
                    <a:pt x="94042" y="94042"/>
                  </a:lnTo>
                  <a:lnTo>
                    <a:pt x="0" y="94042"/>
                  </a:lnTo>
                  <a:close/>
                </a:path>
              </a:pathLst>
            </a:custGeom>
            <a:solidFill>
              <a:srgbClr val="D9A9D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28575"/>
              <a:ext cx="94042" cy="654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7966697" y="4531982"/>
            <a:ext cx="357065" cy="357065"/>
            <a:chOff x="0" y="0"/>
            <a:chExt cx="94042" cy="9404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94042" cy="94042"/>
            </a:xfrm>
            <a:custGeom>
              <a:avLst/>
              <a:gdLst/>
              <a:ahLst/>
              <a:cxnLst/>
              <a:rect r="r" b="b" t="t" l="l"/>
              <a:pathLst>
                <a:path h="94042" w="94042">
                  <a:moveTo>
                    <a:pt x="0" y="0"/>
                  </a:moveTo>
                  <a:lnTo>
                    <a:pt x="94042" y="0"/>
                  </a:lnTo>
                  <a:lnTo>
                    <a:pt x="94042" y="94042"/>
                  </a:lnTo>
                  <a:lnTo>
                    <a:pt x="0" y="94042"/>
                  </a:lnTo>
                  <a:close/>
                </a:path>
              </a:pathLst>
            </a:custGeom>
            <a:solidFill>
              <a:srgbClr val="D9A9D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28575"/>
              <a:ext cx="94042" cy="654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6705897" y="1234299"/>
            <a:ext cx="2232436" cy="2263560"/>
          </a:xfrm>
          <a:custGeom>
            <a:avLst/>
            <a:gdLst/>
            <a:ahLst/>
            <a:cxnLst/>
            <a:rect r="r" b="b" t="t" l="l"/>
            <a:pathLst>
              <a:path h="2263560" w="2232436">
                <a:moveTo>
                  <a:pt x="0" y="0"/>
                </a:moveTo>
                <a:lnTo>
                  <a:pt x="2232435" y="0"/>
                </a:lnTo>
                <a:lnTo>
                  <a:pt x="2232435" y="2263560"/>
                </a:lnTo>
                <a:lnTo>
                  <a:pt x="0" y="22635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92011" y="6047021"/>
            <a:ext cx="2232436" cy="2263560"/>
          </a:xfrm>
          <a:custGeom>
            <a:avLst/>
            <a:gdLst/>
            <a:ahLst/>
            <a:cxnLst/>
            <a:rect r="r" b="b" t="t" l="l"/>
            <a:pathLst>
              <a:path h="2263560" w="2232436">
                <a:moveTo>
                  <a:pt x="0" y="0"/>
                </a:moveTo>
                <a:lnTo>
                  <a:pt x="2232436" y="0"/>
                </a:lnTo>
                <a:lnTo>
                  <a:pt x="2232436" y="2263560"/>
                </a:lnTo>
                <a:lnTo>
                  <a:pt x="0" y="22635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71000"/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8713568" y="1905261"/>
            <a:ext cx="7992328" cy="1712360"/>
            <a:chOff x="0" y="0"/>
            <a:chExt cx="2104975" cy="45099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104975" cy="450992"/>
            </a:xfrm>
            <a:custGeom>
              <a:avLst/>
              <a:gdLst/>
              <a:ahLst/>
              <a:cxnLst/>
              <a:rect r="r" b="b" t="t" l="l"/>
              <a:pathLst>
                <a:path h="450992" w="2104975">
                  <a:moveTo>
                    <a:pt x="0" y="0"/>
                  </a:moveTo>
                  <a:lnTo>
                    <a:pt x="2104975" y="0"/>
                  </a:lnTo>
                  <a:lnTo>
                    <a:pt x="2104975" y="450992"/>
                  </a:lnTo>
                  <a:lnTo>
                    <a:pt x="0" y="450992"/>
                  </a:lnTo>
                  <a:close/>
                </a:path>
              </a:pathLst>
            </a:custGeom>
            <a:solidFill>
              <a:srgbClr val="FEFEFE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28575"/>
              <a:ext cx="2104975" cy="4224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8713568" y="1434019"/>
            <a:ext cx="7525307" cy="365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46"/>
              </a:lnSpc>
            </a:pPr>
            <a:r>
              <a:rPr lang="en-US" sz="2251" b="true">
                <a:solidFill>
                  <a:srgbClr val="063050"/>
                </a:solidFill>
                <a:latin typeface="Poppins Bold"/>
                <a:ea typeface="Poppins Bold"/>
                <a:cs typeface="Poppins Bold"/>
                <a:sym typeface="Poppins Bold"/>
              </a:rPr>
              <a:t>Step D – Swap those improvements (MPI)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903320" y="2127152"/>
            <a:ext cx="7525307" cy="1490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21251" indent="-210626" lvl="1">
              <a:lnSpc>
                <a:spcPts val="2380"/>
              </a:lnSpc>
              <a:buFont typeface="Arial"/>
              <a:buChar char="•"/>
            </a:pPr>
            <a:r>
              <a:rPr lang="en-US" b="true" sz="195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Ship out queued updates; receive others.</a:t>
            </a:r>
          </a:p>
          <a:p>
            <a:pPr algn="l">
              <a:lnSpc>
                <a:spcPts val="2380"/>
              </a:lnSpc>
            </a:pPr>
          </a:p>
          <a:p>
            <a:pPr algn="l">
              <a:lnSpc>
                <a:spcPts val="2380"/>
              </a:lnSpc>
            </a:pPr>
            <a:r>
              <a:rPr lang="en-US" sz="1951" b="true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Incoming updates adjust ghost‑vertex distances and may add new locals to the list.</a:t>
            </a:r>
          </a:p>
          <a:p>
            <a:pPr algn="l">
              <a:lnSpc>
                <a:spcPts val="2380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8713568" y="4503407"/>
            <a:ext cx="7525307" cy="708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46"/>
              </a:lnSpc>
            </a:pPr>
            <a:r>
              <a:rPr lang="en-US" sz="2251" b="true">
                <a:solidFill>
                  <a:srgbClr val="063050"/>
                </a:solidFill>
                <a:latin typeface="Poppins Bold"/>
                <a:ea typeface="Poppins Bold"/>
                <a:cs typeface="Poppins Bold"/>
                <a:sym typeface="Poppins Bold"/>
              </a:rPr>
              <a:t>Step E – Are we done? (MPI All‑reduce)</a:t>
            </a:r>
          </a:p>
          <a:p>
            <a:pPr algn="l">
              <a:lnSpc>
                <a:spcPts val="2746"/>
              </a:lnSpc>
            </a:pPr>
          </a:p>
        </p:txBody>
      </p:sp>
      <p:grpSp>
        <p:nvGrpSpPr>
          <p:cNvPr name="Group 20" id="20"/>
          <p:cNvGrpSpPr/>
          <p:nvPr/>
        </p:nvGrpSpPr>
        <p:grpSpPr>
          <a:xfrm rot="0">
            <a:off x="8713568" y="5316839"/>
            <a:ext cx="7992328" cy="3941461"/>
            <a:chOff x="0" y="0"/>
            <a:chExt cx="2104975" cy="103808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104975" cy="1038080"/>
            </a:xfrm>
            <a:custGeom>
              <a:avLst/>
              <a:gdLst/>
              <a:ahLst/>
              <a:cxnLst/>
              <a:rect r="r" b="b" t="t" l="l"/>
              <a:pathLst>
                <a:path h="1038080" w="2104975">
                  <a:moveTo>
                    <a:pt x="0" y="0"/>
                  </a:moveTo>
                  <a:lnTo>
                    <a:pt x="2104975" y="0"/>
                  </a:lnTo>
                  <a:lnTo>
                    <a:pt x="2104975" y="1038080"/>
                  </a:lnTo>
                  <a:lnTo>
                    <a:pt x="0" y="1038080"/>
                  </a:lnTo>
                  <a:close/>
                </a:path>
              </a:pathLst>
            </a:custGeom>
            <a:solidFill>
              <a:srgbClr val="FEFEFE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28575"/>
              <a:ext cx="2104975" cy="10095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8947079" y="5535914"/>
            <a:ext cx="7525307" cy="2966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21251" indent="-210626" lvl="1">
              <a:lnSpc>
                <a:spcPts val="2380"/>
              </a:lnSpc>
              <a:buFont typeface="Arial"/>
              <a:buChar char="•"/>
            </a:pPr>
            <a:r>
              <a:rPr lang="en-US" b="true" sz="195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All computers say whether their list is now empty.</a:t>
            </a:r>
          </a:p>
          <a:p>
            <a:pPr algn="l" marL="421251" indent="-210626" lvl="1">
              <a:lnSpc>
                <a:spcPts val="2380"/>
              </a:lnSpc>
              <a:buFont typeface="Arial"/>
              <a:buChar char="•"/>
            </a:pPr>
            <a:r>
              <a:rPr lang="en-US" b="true" sz="195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If everyone is empty ⇒ finished.</a:t>
            </a:r>
          </a:p>
          <a:p>
            <a:pPr algn="l" marL="421251" indent="-210626" lvl="1">
              <a:lnSpc>
                <a:spcPts val="2380"/>
              </a:lnSpc>
              <a:buFont typeface="Arial"/>
              <a:buChar char="•"/>
            </a:pPr>
            <a:r>
              <a:rPr lang="en-US" b="true" sz="1951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     Otherwise, go back to Step C and keep relaxing ie updating shorter paths </a:t>
            </a:r>
          </a:p>
          <a:p>
            <a:pPr algn="l">
              <a:lnSpc>
                <a:spcPts val="2380"/>
              </a:lnSpc>
            </a:pPr>
          </a:p>
          <a:p>
            <a:pPr algn="l">
              <a:lnSpc>
                <a:spcPts val="2380"/>
              </a:lnSpc>
            </a:pPr>
          </a:p>
          <a:p>
            <a:pPr algn="l">
              <a:lnSpc>
                <a:spcPts val="2380"/>
              </a:lnSpc>
            </a:pPr>
          </a:p>
          <a:p>
            <a:pPr algn="l">
              <a:lnSpc>
                <a:spcPts val="2380"/>
              </a:lnSpc>
            </a:pPr>
            <a:r>
              <a:rPr lang="en-US" sz="1951" b="true">
                <a:solidFill>
                  <a:srgbClr val="06305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METIS splits once, OpenMP drives the work inside each node, and MPI only passes the “what changed” nuggets across nodes until no more improvements are found.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0" b="-3888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2545100" y="2587308"/>
            <a:ext cx="21311029" cy="1464829"/>
            <a:chOff x="0" y="0"/>
            <a:chExt cx="5612781" cy="3857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612781" cy="385799"/>
            </a:xfrm>
            <a:custGeom>
              <a:avLst/>
              <a:gdLst/>
              <a:ahLst/>
              <a:cxnLst/>
              <a:rect r="r" b="b" t="t" l="l"/>
              <a:pathLst>
                <a:path h="385799" w="5612781">
                  <a:moveTo>
                    <a:pt x="0" y="0"/>
                  </a:moveTo>
                  <a:lnTo>
                    <a:pt x="5612781" y="0"/>
                  </a:lnTo>
                  <a:lnTo>
                    <a:pt x="5612781" y="385799"/>
                  </a:lnTo>
                  <a:lnTo>
                    <a:pt x="0" y="385799"/>
                  </a:lnTo>
                  <a:close/>
                </a:path>
              </a:pathLst>
            </a:custGeom>
            <a:solidFill>
              <a:srgbClr val="2B59C3">
                <a:alpha val="71765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28575"/>
              <a:ext cx="5612781" cy="3572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9764767" y="1371600"/>
            <a:ext cx="5714810" cy="6701803"/>
          </a:xfrm>
          <a:custGeom>
            <a:avLst/>
            <a:gdLst/>
            <a:ahLst/>
            <a:cxnLst/>
            <a:rect r="r" b="b" t="t" l="l"/>
            <a:pathLst>
              <a:path h="6701803" w="5714810">
                <a:moveTo>
                  <a:pt x="0" y="0"/>
                </a:moveTo>
                <a:lnTo>
                  <a:pt x="5714811" y="0"/>
                </a:lnTo>
                <a:lnTo>
                  <a:pt x="5714811" y="6701803"/>
                </a:lnTo>
                <a:lnTo>
                  <a:pt x="0" y="670180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727664" y="1371600"/>
            <a:ext cx="3083622" cy="3126612"/>
          </a:xfrm>
          <a:custGeom>
            <a:avLst/>
            <a:gdLst/>
            <a:ahLst/>
            <a:cxnLst/>
            <a:rect r="r" b="b" t="t" l="l"/>
            <a:pathLst>
              <a:path h="3126612" w="3083622">
                <a:moveTo>
                  <a:pt x="0" y="0"/>
                </a:moveTo>
                <a:lnTo>
                  <a:pt x="3083622" y="0"/>
                </a:lnTo>
                <a:lnTo>
                  <a:pt x="3083622" y="3126612"/>
                </a:lnTo>
                <a:lnTo>
                  <a:pt x="0" y="31266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71000"/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513111" y="8073403"/>
            <a:ext cx="3083622" cy="3126612"/>
          </a:xfrm>
          <a:custGeom>
            <a:avLst/>
            <a:gdLst/>
            <a:ahLst/>
            <a:cxnLst/>
            <a:rect r="r" b="b" t="t" l="l"/>
            <a:pathLst>
              <a:path h="3126612" w="3083622">
                <a:moveTo>
                  <a:pt x="0" y="0"/>
                </a:moveTo>
                <a:lnTo>
                  <a:pt x="3083622" y="0"/>
                </a:lnTo>
                <a:lnTo>
                  <a:pt x="3083622" y="3126613"/>
                </a:lnTo>
                <a:lnTo>
                  <a:pt x="0" y="312661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71000"/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2159313" y="4444872"/>
            <a:ext cx="357065" cy="357065"/>
            <a:chOff x="0" y="0"/>
            <a:chExt cx="94042" cy="9404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94042" cy="94042"/>
            </a:xfrm>
            <a:custGeom>
              <a:avLst/>
              <a:gdLst/>
              <a:ahLst/>
              <a:cxnLst/>
              <a:rect r="r" b="b" t="t" l="l"/>
              <a:pathLst>
                <a:path h="94042" w="94042">
                  <a:moveTo>
                    <a:pt x="0" y="0"/>
                  </a:moveTo>
                  <a:lnTo>
                    <a:pt x="94042" y="0"/>
                  </a:lnTo>
                  <a:lnTo>
                    <a:pt x="94042" y="94042"/>
                  </a:lnTo>
                  <a:lnTo>
                    <a:pt x="0" y="94042"/>
                  </a:lnTo>
                  <a:close/>
                </a:path>
              </a:pathLst>
            </a:custGeom>
            <a:solidFill>
              <a:srgbClr val="4F9FF5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28575"/>
              <a:ext cx="94042" cy="654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2159313" y="5672598"/>
            <a:ext cx="357065" cy="357065"/>
            <a:chOff x="0" y="0"/>
            <a:chExt cx="94042" cy="9404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94042" cy="94042"/>
            </a:xfrm>
            <a:custGeom>
              <a:avLst/>
              <a:gdLst/>
              <a:ahLst/>
              <a:cxnLst/>
              <a:rect r="r" b="b" t="t" l="l"/>
              <a:pathLst>
                <a:path h="94042" w="94042">
                  <a:moveTo>
                    <a:pt x="0" y="0"/>
                  </a:moveTo>
                  <a:lnTo>
                    <a:pt x="94042" y="0"/>
                  </a:lnTo>
                  <a:lnTo>
                    <a:pt x="94042" y="94042"/>
                  </a:lnTo>
                  <a:lnTo>
                    <a:pt x="0" y="94042"/>
                  </a:lnTo>
                  <a:close/>
                </a:path>
              </a:pathLst>
            </a:custGeom>
            <a:solidFill>
              <a:srgbClr val="4F9FF5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28575"/>
              <a:ext cx="94042" cy="654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2159313" y="6966519"/>
            <a:ext cx="357065" cy="357065"/>
            <a:chOff x="0" y="0"/>
            <a:chExt cx="94042" cy="9404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94042" cy="94042"/>
            </a:xfrm>
            <a:custGeom>
              <a:avLst/>
              <a:gdLst/>
              <a:ahLst/>
              <a:cxnLst/>
              <a:rect r="r" b="b" t="t" l="l"/>
              <a:pathLst>
                <a:path h="94042" w="94042">
                  <a:moveTo>
                    <a:pt x="0" y="0"/>
                  </a:moveTo>
                  <a:lnTo>
                    <a:pt x="94042" y="0"/>
                  </a:lnTo>
                  <a:lnTo>
                    <a:pt x="94042" y="94042"/>
                  </a:lnTo>
                  <a:lnTo>
                    <a:pt x="0" y="94042"/>
                  </a:lnTo>
                  <a:close/>
                </a:path>
              </a:pathLst>
            </a:custGeom>
            <a:solidFill>
              <a:srgbClr val="4F9FF5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28575"/>
              <a:ext cx="94042" cy="654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61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0650809" y="2440812"/>
            <a:ext cx="3942727" cy="4114800"/>
          </a:xfrm>
          <a:custGeom>
            <a:avLst/>
            <a:gdLst/>
            <a:ahLst/>
            <a:cxnLst/>
            <a:rect r="r" b="b" t="t" l="l"/>
            <a:pathLst>
              <a:path h="4114800" w="3942727">
                <a:moveTo>
                  <a:pt x="0" y="0"/>
                </a:moveTo>
                <a:lnTo>
                  <a:pt x="3942727" y="0"/>
                </a:lnTo>
                <a:lnTo>
                  <a:pt x="394272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2570511" y="2947885"/>
            <a:ext cx="9892837" cy="907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70"/>
              </a:lnSpc>
              <a:spcBef>
                <a:spcPct val="0"/>
              </a:spcBef>
            </a:pPr>
            <a:r>
              <a:rPr lang="en-US" b="true" sz="6221">
                <a:solidFill>
                  <a:srgbClr val="F0F7FE"/>
                </a:solidFill>
                <a:latin typeface="Poppins Bold"/>
                <a:ea typeface="Poppins Bold"/>
                <a:cs typeface="Poppins Bold"/>
                <a:sym typeface="Poppins Bold"/>
              </a:rPr>
              <a:t>Conclusion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840054" y="4374311"/>
            <a:ext cx="4676875" cy="394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04"/>
              </a:lnSpc>
            </a:pPr>
            <a:r>
              <a:rPr lang="en-US" sz="2381" b="true">
                <a:solidFill>
                  <a:srgbClr val="063050"/>
                </a:solidFill>
                <a:latin typeface="Poppins Bold"/>
                <a:ea typeface="Poppins Bold"/>
                <a:cs typeface="Poppins Bold"/>
                <a:sym typeface="Poppins Bold"/>
              </a:rPr>
              <a:t>MEW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840054" y="4884650"/>
            <a:ext cx="6165532" cy="309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0"/>
              </a:lnSpc>
            </a:pPr>
            <a:r>
              <a:rPr lang="en-US" sz="1951">
                <a:solidFill>
                  <a:srgbClr val="063050"/>
                </a:solidFill>
                <a:latin typeface="Poppins"/>
                <a:ea typeface="Poppins"/>
                <a:cs typeface="Poppins"/>
                <a:sym typeface="Poppins"/>
              </a:rPr>
              <a:t>Ching chong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DAGlKdwUV5U</dc:identifier>
  <dcterms:modified xsi:type="dcterms:W3CDTF">2011-08-01T06:04:30Z</dcterms:modified>
  <cp:revision>1</cp:revision>
  <dc:title>Article#03 - SSSP </dc:title>
</cp:coreProperties>
</file>