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77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80" r:id="rId10"/>
    <p:sldId id="278" r:id="rId11"/>
    <p:sldId id="268" r:id="rId12"/>
    <p:sldId id="271" r:id="rId13"/>
    <p:sldId id="273" r:id="rId14"/>
    <p:sldId id="272" r:id="rId15"/>
    <p:sldId id="260" r:id="rId16"/>
    <p:sldId id="275" r:id="rId17"/>
    <p:sldId id="276" r:id="rId18"/>
  </p:sldIdLst>
  <p:sldSz cx="12192000" cy="6858000"/>
  <p:notesSz cx="6858000" cy="9144000"/>
  <p:embeddedFontLs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Black" panose="020B0604020202020204" charset="0"/>
      <p:bold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  <p:embeddedFont>
      <p:font typeface="Libre Baskerville" panose="020B0604020202020204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0245a8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0245a8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0245a8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0245a8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0245a8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0245a8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600325" y="2514600"/>
            <a:ext cx="66484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22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19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19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3200"/>
              <a:buFont typeface="Montserrat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71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64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3200"/>
              <a:buFont typeface="Montserrat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7234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65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25673" y="4986152"/>
            <a:ext cx="1969008" cy="6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5777346"/>
            <a:ext cx="12192000" cy="1080654"/>
          </a:xfrm>
          <a:prstGeom prst="rect">
            <a:avLst/>
          </a:prstGeom>
          <a:solidFill>
            <a:srgbClr val="0022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002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2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465513" y="5964090"/>
            <a:ext cx="4962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r>
              <a:rPr lang="en-US" sz="1800" b="0" i="0" u="none" strike="noStrike" cap="none">
                <a:solidFill>
                  <a:srgbClr val="FFC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RD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ANNUAL PYCON SUMMIT KE</a:t>
            </a:r>
            <a:endParaRPr sz="18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465513" y="6263565"/>
            <a:ext cx="4222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Biggest Gathering For </a:t>
            </a:r>
            <a:r>
              <a:rPr lang="en-US" sz="900" b="0" i="0" u="none" strike="noStrike" cap="none">
                <a:solidFill>
                  <a:srgbClr val="FFC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People &amp; Organisations </a:t>
            </a:r>
            <a:r>
              <a:rPr lang="en-US"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Interested In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Programming Language &amp; Its Ecosystem </a:t>
            </a:r>
            <a:endParaRPr sz="9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98924" y="6049883"/>
            <a:ext cx="2183476" cy="524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dk1"/>
                </a:solidFill>
              </a:rPr>
              <a:t>Spatial </a:t>
            </a:r>
            <a:r>
              <a:rPr lang="en-US" sz="4000" dirty="0" smtClean="0">
                <a:solidFill>
                  <a:schemeClr val="dk1"/>
                </a:solidFill>
              </a:rPr>
              <a:t>Data </a:t>
            </a:r>
            <a:r>
              <a:rPr lang="en-US" sz="4000" dirty="0">
                <a:solidFill>
                  <a:schemeClr val="dk1"/>
                </a:solidFill>
              </a:rPr>
              <a:t>Science In Python</a:t>
            </a:r>
            <a:r>
              <a:rPr lang="en-US" sz="4000" dirty="0" smtClean="0">
                <a:solidFill>
                  <a:schemeClr val="dk1"/>
                </a:solidFill>
              </a:rPr>
              <a:t>:</a:t>
            </a:r>
            <a:br>
              <a:rPr lang="en-US" sz="4000" dirty="0" smtClean="0">
                <a:solidFill>
                  <a:schemeClr val="dk1"/>
                </a:solidFill>
              </a:rPr>
            </a:br>
            <a:r>
              <a:rPr lang="en-US" sz="4000" dirty="0" smtClean="0">
                <a:solidFill>
                  <a:schemeClr val="dk1"/>
                </a:solidFill>
              </a:rPr>
              <a:t>                       </a:t>
            </a:r>
            <a:r>
              <a:rPr lang="en-US" sz="3000" dirty="0" smtClean="0">
                <a:solidFill>
                  <a:schemeClr val="dk1"/>
                </a:solidFill>
              </a:rPr>
              <a:t>(Crop Detection)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25625"/>
            <a:ext cx="12192000" cy="4964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28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20" y="5908325"/>
            <a:ext cx="9159587" cy="31839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5.googleusercontent.com/qUGQLMKsrB1cIvW_fhlafuoqUsfWoGQFjIFwtraeBH5euh_858eVj1YT7S6E5xyYHxLUhHtZxi-YsTOaiGev5r13TSud2XTGzQPWtpt875cTMFuQv9GXPVapedFLzcWoUtz3BGxoG1aEU7PCpGr7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5" y="1312016"/>
            <a:ext cx="10636405" cy="56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2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-105000" y="30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100"/>
              <a:buFont typeface="Montserrat SemiBold"/>
              <a:buNone/>
            </a:pPr>
            <a:r>
              <a:rPr lang="en-US" sz="100" dirty="0" smtClean="0"/>
              <a:t>.</a:t>
            </a:r>
            <a:endParaRPr sz="100" dirty="0"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2447220" y="699306"/>
            <a:ext cx="6740564" cy="5542369"/>
            <a:chOff x="604790" y="-12194"/>
            <a:chExt cx="6740564" cy="5542369"/>
          </a:xfrm>
        </p:grpSpPr>
        <p:sp>
          <p:nvSpPr>
            <p:cNvPr id="131" name="Google Shape;131;p23"/>
            <p:cNvSpPr/>
            <p:nvPr/>
          </p:nvSpPr>
          <p:spPr>
            <a:xfrm>
              <a:off x="1501038" y="-12194"/>
              <a:ext cx="5542369" cy="5542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854" y="5573"/>
                  </a:moveTo>
                  <a:lnTo>
                    <a:pt x="74854" y="5573"/>
                  </a:lnTo>
                  <a:cubicBezTo>
                    <a:pt x="100571" y="12591"/>
                    <a:pt x="117866" y="36652"/>
                    <a:pt x="116323" y="63265"/>
                  </a:cubicBezTo>
                  <a:cubicBezTo>
                    <a:pt x="114780" y="89879"/>
                    <a:pt x="94821" y="111780"/>
                    <a:pt x="68465" y="115779"/>
                  </a:cubicBezTo>
                  <a:cubicBezTo>
                    <a:pt x="42108" y="119779"/>
                    <a:pt x="16550" y="104785"/>
                    <a:pt x="7181" y="79828"/>
                  </a:cubicBezTo>
                  <a:cubicBezTo>
                    <a:pt x="-2188" y="54871"/>
                    <a:pt x="7190" y="26762"/>
                    <a:pt x="29668" y="12430"/>
                  </a:cubicBezTo>
                  <a:lnTo>
                    <a:pt x="28029" y="9261"/>
                  </a:lnTo>
                  <a:lnTo>
                    <a:pt x="35619" y="12838"/>
                  </a:lnTo>
                  <a:lnTo>
                    <a:pt x="34375" y="21534"/>
                  </a:lnTo>
                  <a:lnTo>
                    <a:pt x="32737" y="18367"/>
                  </a:lnTo>
                  <a:lnTo>
                    <a:pt x="32737" y="18367"/>
                  </a:lnTo>
                  <a:cubicBezTo>
                    <a:pt x="13113" y="31218"/>
                    <a:pt x="5127" y="56028"/>
                    <a:pt x="13571" y="77913"/>
                  </a:cubicBezTo>
                  <a:cubicBezTo>
                    <a:pt x="22014" y="99799"/>
                    <a:pt x="44595" y="112816"/>
                    <a:pt x="67765" y="109156"/>
                  </a:cubicBezTo>
                  <a:cubicBezTo>
                    <a:pt x="90935" y="105496"/>
                    <a:pt x="108404" y="86152"/>
                    <a:pt x="109690" y="62730"/>
                  </a:cubicBezTo>
                  <a:cubicBezTo>
                    <a:pt x="110977" y="39307"/>
                    <a:pt x="95733" y="18167"/>
                    <a:pt x="73102" y="11991"/>
                  </a:cubicBezTo>
                  <a:close/>
                </a:path>
              </a:pathLst>
            </a:custGeom>
            <a:solidFill>
              <a:srgbClr val="001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028193" y="52285"/>
              <a:ext cx="2071607" cy="871140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 txBox="1"/>
            <p:nvPr/>
          </p:nvSpPr>
          <p:spPr>
            <a:xfrm>
              <a:off x="3070719" y="94811"/>
              <a:ext cx="1986555" cy="786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Cloud removal</a:t>
              </a:r>
              <a:endParaRPr sz="1900" b="0" i="0" u="none" strike="noStrike" cap="none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076904" y="1679300"/>
              <a:ext cx="2268450" cy="483212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 txBox="1"/>
            <p:nvPr/>
          </p:nvSpPr>
          <p:spPr>
            <a:xfrm>
              <a:off x="5100492" y="1702888"/>
              <a:ext cx="2221274" cy="436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Cloud masking 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5304469" y="3239810"/>
              <a:ext cx="2026185" cy="505610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5329151" y="3264492"/>
              <a:ext cx="1976821" cy="456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Bound filtering 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709425" y="4389040"/>
              <a:ext cx="2031308" cy="509443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4734294" y="4413909"/>
              <a:ext cx="1981570" cy="459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Date filtering 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575781" y="4370132"/>
              <a:ext cx="1992019" cy="478055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1599118" y="4393469"/>
              <a:ext cx="1945345" cy="431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Band selection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731297" y="3316841"/>
              <a:ext cx="1992019" cy="478055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754634" y="3340178"/>
              <a:ext cx="1945345" cy="431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Reduce regions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04790" y="1161976"/>
              <a:ext cx="2334604" cy="926719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650029" y="1207215"/>
              <a:ext cx="2244126" cy="83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Resampling and Resolution Reduction</a:t>
              </a:r>
              <a:endParaRPr sz="19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/>
              <a:t>GeoSpatial AI Algorithms 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b="1"/>
              <a:t>  ML Algorithms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Calibri"/>
              <a:buAutoNum type="romanLcPeriod"/>
            </a:pPr>
            <a:r>
              <a:rPr lang="en-US"/>
              <a:t>Supervised classification  ee.Classifier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Calibri"/>
              <a:buAutoNum type="romanLcPeriod"/>
            </a:pPr>
            <a:r>
              <a:rPr lang="en-US"/>
              <a:t>Unsupervised ee.Clusterer 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Calibri"/>
              <a:buAutoNum type="romanLcPeriod"/>
            </a:pPr>
            <a:r>
              <a:rPr lang="en-US"/>
              <a:t>TensorFlow model- ee.Model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b="1"/>
              <a:t>  Specialized Algorthms 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Calibri"/>
              <a:buAutoNum type="romanLcPeriod"/>
            </a:pPr>
            <a:r>
              <a:rPr lang="en-US"/>
              <a:t>Landasat Algorithms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Calibri"/>
              <a:buAutoNum type="romanLcPeriod"/>
            </a:pPr>
            <a:r>
              <a:rPr lang="en-US"/>
              <a:t>Sentinel-1 Algorithms 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Char char="•"/>
            </a:pPr>
            <a:r>
              <a:rPr lang="en-US" b="1"/>
              <a:t>Accuracy Assessment Techniques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Char char="•"/>
            </a:pPr>
            <a:r>
              <a:rPr lang="en-US"/>
              <a:t>Confusion Matrix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Font typeface="Montserrat Medium"/>
              <a:buChar char="-"/>
            </a:pPr>
            <a:r>
              <a:rPr lang="en-US" dirty="0"/>
              <a:t>Spatial-temporal dependence estimation is    computationally expensive- data querying and analysis.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Font typeface="Montserrat Medium"/>
              <a:buChar char="-"/>
            </a:pPr>
            <a:r>
              <a:rPr lang="en-US" dirty="0"/>
              <a:t>Limited open source contribution</a:t>
            </a:r>
            <a:endParaRPr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 smtClean="0"/>
              <a:t>- Expensive </a:t>
            </a:r>
            <a:r>
              <a:rPr lang="en-US" dirty="0"/>
              <a:t>learning </a:t>
            </a:r>
            <a:r>
              <a:rPr lang="en-US" dirty="0" smtClean="0"/>
              <a:t>resources</a:t>
            </a:r>
            <a:endParaRPr lang="en-US" dirty="0"/>
          </a:p>
          <a:p>
            <a:pPr marL="0" lvl="0" indent="0">
              <a:buSzPts val="2800"/>
              <a:buNone/>
            </a:pPr>
            <a:r>
              <a:rPr lang="en-US" dirty="0"/>
              <a:t>- Data mining techniques, (where, how and when)</a:t>
            </a:r>
          </a:p>
          <a:p>
            <a:pPr marL="0" lvl="0" indent="0">
              <a:buSzPts val="2800"/>
              <a:buNone/>
            </a:pPr>
            <a:r>
              <a:rPr lang="en-US" dirty="0"/>
              <a:t>- </a:t>
            </a:r>
            <a:r>
              <a:rPr lang="en-US" dirty="0" smtClean="0"/>
              <a:t>Scarce Spatial </a:t>
            </a:r>
            <a:r>
              <a:rPr lang="en-US" dirty="0"/>
              <a:t>analysis </a:t>
            </a:r>
            <a:r>
              <a:rPr lang="en-US" dirty="0" smtClean="0"/>
              <a:t>skills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457200"/>
            <a:r>
              <a:rPr lang="en-US" b="1" dirty="0" smtClean="0"/>
              <a:t>Hand on Demo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 descr="https://lh6.googleusercontent.com/2StuAQBx-pF_SA7Ft4AtsBqG8PeN4rrYgLE5sSHWbOCq36TzY5YzlFYZ7d6ZbrcRnydgBBbONaCPILnayF02cxi4vIEqcn4wJHsJ18zbe25QHAfbQAha3fLvn3imFylk3J1VUoxV1T3ZOrNGfM2H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3596"/>
            <a:ext cx="10515600" cy="44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Recap</a:t>
            </a:r>
            <a:endParaRPr sz="28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 smtClean="0"/>
              <a:t>.</a:t>
            </a:r>
            <a:endParaRPr sz="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5" y="0"/>
            <a:ext cx="6390289" cy="702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 dirty="0" smtClean="0"/>
              <a:t>Follow us on 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000"/>
              <a:buNone/>
            </a:pPr>
            <a:r>
              <a:rPr lang="en-US" sz="2000" dirty="0"/>
              <a:t> Email: nichmsau@gmail.com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000"/>
              <a:buNone/>
            </a:pPr>
            <a:r>
              <a:rPr lang="en-US" sz="2000" dirty="0"/>
              <a:t> LinkedIn: Nicholas </a:t>
            </a:r>
            <a:r>
              <a:rPr lang="en-US" sz="2000" dirty="0" err="1"/>
              <a:t>Musau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ts val="2000"/>
              <a:buNone/>
            </a:pPr>
            <a:r>
              <a:rPr lang="en-US" sz="2000" dirty="0"/>
              <a:t> Twitter: @nich02</a:t>
            </a:r>
            <a:endParaRPr sz="2000" dirty="0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2"/>
          </p:nvPr>
        </p:nvSpPr>
        <p:spPr>
          <a:xfrm>
            <a:off x="5833400" y="1825625"/>
            <a:ext cx="61707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lang="en-US" sz="2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sz="2900" dirty="0" smtClean="0"/>
              <a:t>Email</a:t>
            </a:r>
            <a:r>
              <a:rPr lang="en-US" sz="2900" dirty="0"/>
              <a:t>: christophermyaga411@gmail.com</a:t>
            </a: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sz="2900" dirty="0" smtClean="0"/>
              <a:t>LinkedIn: </a:t>
            </a:r>
            <a:r>
              <a:rPr lang="en-US" sz="2900" dirty="0" err="1" smtClean="0"/>
              <a:t>Wanjohi</a:t>
            </a:r>
            <a:r>
              <a:rPr lang="en-US" sz="2900" dirty="0" smtClean="0"/>
              <a:t> Christopher</a:t>
            </a: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sz="2900" dirty="0" smtClean="0"/>
              <a:t>Twitter</a:t>
            </a:r>
            <a:r>
              <a:rPr lang="en-US" sz="2900" dirty="0"/>
              <a:t>: @</a:t>
            </a:r>
            <a:r>
              <a:rPr lang="en-US" sz="2900" dirty="0" err="1"/>
              <a:t>IamWanjohichris</a:t>
            </a: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sz="2900" dirty="0" err="1"/>
              <a:t>Github</a:t>
            </a:r>
            <a:r>
              <a:rPr lang="en-US" sz="2900" dirty="0" smtClean="0"/>
              <a:t>: </a:t>
            </a:r>
            <a:r>
              <a:rPr lang="en-US" sz="2900" dirty="0" err="1" smtClean="0"/>
              <a:t>WanjohiChristopher</a:t>
            </a:r>
            <a:endParaRPr sz="2900" dirty="0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292" y="2192721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470" y="2192721"/>
            <a:ext cx="2104022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 dirty="0"/>
              <a:t>Who we are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20110" y="1103586"/>
            <a:ext cx="5399690" cy="459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dirty="0" err="1" smtClean="0"/>
              <a:t>Wanjohi</a:t>
            </a:r>
            <a:r>
              <a:rPr lang="en-US" dirty="0" smtClean="0"/>
              <a:t> Christopher</a:t>
            </a:r>
          </a:p>
          <a:p>
            <a:pPr marL="0" lvl="0" indent="0">
              <a:buNone/>
            </a:pPr>
            <a:r>
              <a:rPr lang="en-US" sz="1800" dirty="0" smtClean="0"/>
              <a:t>-</a:t>
            </a:r>
            <a:r>
              <a:rPr lang="en-US" sz="1800" dirty="0"/>
              <a:t>Data Scientist @</a:t>
            </a:r>
            <a:r>
              <a:rPr lang="en-US" sz="1800" dirty="0" err="1"/>
              <a:t>Serix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-AWS Community Builder</a:t>
            </a:r>
          </a:p>
          <a:p>
            <a:pPr marL="177800" lvl="0" indent="0">
              <a:spcBef>
                <a:spcPts val="0"/>
              </a:spcBef>
              <a:buSzPts val="2800"/>
              <a:buNone/>
            </a:pPr>
            <a:endParaRPr sz="18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195848" y="1103585"/>
            <a:ext cx="5460124" cy="459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sz="800" dirty="0" smtClean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endParaRPr lang="en-US" sz="800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dirty="0" smtClean="0"/>
              <a:t>Nicholas </a:t>
            </a:r>
            <a:r>
              <a:rPr lang="en-US" dirty="0" err="1" smtClean="0"/>
              <a:t>Musau</a:t>
            </a:r>
            <a:endParaRPr lang="en-US" dirty="0" smtClean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sz="1800" dirty="0" smtClean="0"/>
              <a:t>Data Science &amp; Spatial Consultant,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sz="1800" dirty="0" smtClean="0"/>
              <a:t>Business Performance and Product Analyst (FBL),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2800"/>
              <a:buNone/>
            </a:pPr>
            <a:r>
              <a:rPr lang="en-US" sz="1800" dirty="0" smtClean="0"/>
              <a:t>AWS Community Builder.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/>
              <a:t>Spatial Data Science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2200">
                <a:solidFill>
                  <a:srgbClr val="1629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Spatial data science (SDS) is a subset of Data Science that focuses on the unique characteristics of spatial data, moving beyond simply looking at where things happen to understand why they happen there.</a:t>
            </a:r>
            <a:endParaRPr sz="2200">
              <a:solidFill>
                <a:srgbClr val="1629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629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2200">
                <a:solidFill>
                  <a:srgbClr val="1629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SDS treats location, distance &amp; spatial interactions as core aspects of the data using specialized methods &amp; software to analyze, visualize &amp; apply learnings to spatial use cases.</a:t>
            </a:r>
            <a:endParaRPr sz="2200">
              <a:solidFill>
                <a:srgbClr val="1629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.</a:t>
            </a:r>
            <a:endParaRPr sz="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 smtClean="0"/>
              <a:t>.</a:t>
            </a:r>
            <a:endParaRPr sz="800"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24" y="1690825"/>
            <a:ext cx="4973444" cy="40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 dirty="0" smtClean="0"/>
              <a:t>Why Spatial DS Matters 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dirty="0"/>
              <a:t>- </a:t>
            </a:r>
            <a:r>
              <a:rPr lang="en-US" dirty="0" smtClean="0"/>
              <a:t>It enhances </a:t>
            </a:r>
            <a:r>
              <a:rPr lang="en-US" dirty="0"/>
              <a:t>performance, ease weighted decisions and allows more accurate analysis.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r>
              <a:rPr lang="en-US" dirty="0"/>
              <a:t>- It inspires a greater spectrum of applications </a:t>
            </a:r>
            <a:r>
              <a:rPr lang="en-US" dirty="0" smtClean="0"/>
              <a:t>because </a:t>
            </a:r>
            <a:r>
              <a:rPr lang="en-US" dirty="0"/>
              <a:t>of data accuracy- better </a:t>
            </a:r>
            <a:r>
              <a:rPr lang="en-US" dirty="0" smtClean="0"/>
              <a:t>  precision </a:t>
            </a:r>
            <a:r>
              <a:rPr lang="en-US" dirty="0"/>
              <a:t>leading to increased productivity.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Montserrat Medium"/>
              <a:buChar char="-"/>
            </a:pPr>
            <a:r>
              <a:rPr lang="en-US" dirty="0"/>
              <a:t>Geospatial technologies enhance the performance of </a:t>
            </a:r>
            <a:r>
              <a:rPr lang="en-US" dirty="0" smtClean="0"/>
              <a:t>AI in the industry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Montserrat Medium"/>
              <a:buChar char="-"/>
            </a:pPr>
            <a:r>
              <a:rPr lang="en-US" dirty="0" smtClean="0"/>
              <a:t>The </a:t>
            </a:r>
            <a:r>
              <a:rPr lang="en-US" dirty="0"/>
              <a:t>development of geospatial </a:t>
            </a:r>
            <a:r>
              <a:rPr lang="en-US" dirty="0" smtClean="0"/>
              <a:t>technologies initiates </a:t>
            </a:r>
            <a:r>
              <a:rPr lang="en-US" dirty="0"/>
              <a:t>a  corresponding upgrade of related industries.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Font typeface="Montserrat Medium"/>
              <a:buChar char="-"/>
            </a:pPr>
            <a:r>
              <a:rPr lang="en-US" dirty="0" smtClean="0"/>
              <a:t>Improvement </a:t>
            </a:r>
            <a:r>
              <a:rPr lang="en-US" dirty="0"/>
              <a:t>process is not likely to stop, </a:t>
            </a:r>
            <a:r>
              <a:rPr lang="en-US" dirty="0" smtClean="0"/>
              <a:t>thus ensuring </a:t>
            </a:r>
            <a:r>
              <a:rPr lang="en-US" dirty="0"/>
              <a:t>even greater precision, credibility, performance, quality, and security.</a:t>
            </a:r>
            <a:endParaRPr dirty="0"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24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/>
              <a:t>Datasets in Spatial Analysis</a:t>
            </a:r>
            <a:endParaRPr/>
          </a:p>
        </p:txBody>
      </p:sp>
      <p:pic>
        <p:nvPicPr>
          <p:cNvPr id="94" name="Google Shape;9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18897" y="1690693"/>
            <a:ext cx="70263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4400"/>
              <a:buFont typeface="Montserrat SemiBold"/>
              <a:buNone/>
            </a:pPr>
            <a:r>
              <a:rPr lang="en-US"/>
              <a:t>GeoSpatial Approaches</a:t>
            </a:r>
            <a:endParaRPr/>
          </a:p>
        </p:txBody>
      </p:sp>
      <p:pic>
        <p:nvPicPr>
          <p:cNvPr id="106" name="Google Shape;10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7472" y="1615782"/>
            <a:ext cx="10597055" cy="41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241"/>
              </a:buClr>
              <a:buSzPts val="100"/>
              <a:buFont typeface="Montserrat SemiBold"/>
              <a:buNone/>
            </a:pPr>
            <a:r>
              <a:rPr lang="en-US" sz="100"/>
              <a:t>.</a:t>
            </a:r>
            <a:endParaRPr/>
          </a:p>
        </p:txBody>
      </p:sp>
      <p:pic>
        <p:nvPicPr>
          <p:cNvPr id="118" name="Google Shape;1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17650" y="1690688"/>
            <a:ext cx="8514626" cy="409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Feature- is an object with a geometry property storing a Geometry object (or null) and a properties property storing a dictionary of other properties.</a:t>
            </a:r>
          </a:p>
          <a:p>
            <a:pPr fontAlgn="base"/>
            <a:r>
              <a:rPr lang="en-US" dirty="0" err="1"/>
              <a:t>FeatureCollection</a:t>
            </a:r>
            <a:r>
              <a:rPr lang="en-US" dirty="0"/>
              <a:t>- Groups of related features combined.</a:t>
            </a:r>
          </a:p>
          <a:p>
            <a:pPr fontAlgn="base"/>
            <a:r>
              <a:rPr lang="en-US" dirty="0"/>
              <a:t>Image-Images are composed of one or more bands and each band has its own name, data type, scale, mask and projection.</a:t>
            </a:r>
          </a:p>
          <a:p>
            <a:pPr fontAlgn="base"/>
            <a:r>
              <a:rPr lang="en-US" dirty="0" err="1"/>
              <a:t>ImageCollection</a:t>
            </a:r>
            <a:r>
              <a:rPr lang="en-US" dirty="0"/>
              <a:t>-A Stack of images collected by a specific sensor-Landsat, NOAA, COPERNICUS, Sentinel….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356</Words>
  <Application>Microsoft Office PowerPoint</Application>
  <PresentationFormat>Widescreen</PresentationFormat>
  <Paragraphs>99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 Medium</vt:lpstr>
      <vt:lpstr>Calibri</vt:lpstr>
      <vt:lpstr>Montserrat Black</vt:lpstr>
      <vt:lpstr>Montserrat SemiBold</vt:lpstr>
      <vt:lpstr>Arial</vt:lpstr>
      <vt:lpstr>Libre Baskerville</vt:lpstr>
      <vt:lpstr>Office Theme</vt:lpstr>
      <vt:lpstr>Spatial Data Science In Python:                        (Crop Detection)</vt:lpstr>
      <vt:lpstr>Who we are</vt:lpstr>
      <vt:lpstr>Spatial Data Science</vt:lpstr>
      <vt:lpstr>.</vt:lpstr>
      <vt:lpstr>Why Spatial DS Matters </vt:lpstr>
      <vt:lpstr>Datasets in Spatial Analysis</vt:lpstr>
      <vt:lpstr>GeoSpatial Approaches</vt:lpstr>
      <vt:lpstr>.</vt:lpstr>
      <vt:lpstr>Key Components</vt:lpstr>
      <vt:lpstr>Key Components</vt:lpstr>
      <vt:lpstr>.</vt:lpstr>
      <vt:lpstr>GeoSpatial AI Algorithms </vt:lpstr>
      <vt:lpstr>Challenges</vt:lpstr>
      <vt:lpstr>Hand on Demo</vt:lpstr>
      <vt:lpstr>Recap</vt:lpstr>
      <vt:lpstr>Follow us 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Science In Python</dc:title>
  <dc:creator>hp</dc:creator>
  <cp:lastModifiedBy>hp</cp:lastModifiedBy>
  <cp:revision>12</cp:revision>
  <dcterms:modified xsi:type="dcterms:W3CDTF">2022-05-07T11:13:25Z</dcterms:modified>
</cp:coreProperties>
</file>