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9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2" r:id="rId20"/>
    <p:sldId id="264" r:id="rId21"/>
    <p:sldId id="265" r:id="rId22"/>
    <p:sldId id="285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96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AE90-95F4-0E33-C1DC-A5767DF5D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A6E0B-2EF3-C931-AD8A-0B834066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05EC-1867-7F9A-39CA-C3E56647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424A-2F83-5750-8C40-A7FF1A63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0ABD-6D14-0F2A-DE1A-6A59F987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4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B156-D310-55E6-4D8C-CC2E4FD0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F1104-0B5B-8561-7514-4F6478D3E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73C7-8DD2-6294-90ED-62A014A3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4037-5D18-E65B-493D-6F6473DD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1149B-0C13-176C-B073-21CDF1C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030FC-77E2-2F47-E9D2-BA4A09F64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2844-629E-7D33-234A-F4AF99978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28FB4-2723-7D18-8652-46C54D74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F979-9981-B953-4D19-1F8B38A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B1BD-DEB2-0319-4484-EB4944B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2DB6-7851-97D2-D43A-01E12718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4592-67C9-FF2E-5F71-CC1AEF9C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DC9F-7D12-8FF8-D86D-52ACFFAD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00BA-89ED-C8A4-E3C6-4402D7F9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A536-10FA-0389-902A-3729AD9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7C56-B053-DD46-3653-07F08AB4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4C34-C92D-655C-9E0D-D6F66458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21FE2-75DF-0087-AEC8-71C76624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80CB-A128-B79C-AAE2-09EF8BAC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EB16-B6AC-C56A-D693-AD943CB1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B48B-AF86-F749-F4D8-2E49B98B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760F-EE6E-257E-93CD-E5080C37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ECF1-B2B5-C654-844A-A02EBC99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A17A0-FB11-BFBC-B818-4C6EA799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F9AE5-1E67-413A-2CF4-FF178F6B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B840-5163-A366-4C9F-C7B714B6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506C-1A00-C73C-185F-D748FEB1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281E-DE38-4545-4DE1-BE0FB1639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3C14D-EFAE-9A28-19FF-18D91DDE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DCB4E-9116-26CE-548F-8B7FABB1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29392-925D-9B48-415A-290211463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B7FDE-FF93-E964-7C5A-FF19826E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600A3-16BF-EC25-851A-1F809725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80E9-4C99-1F09-5545-C8C55C7D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FC04-04D3-6A81-1610-B3BA70D1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64055-0B95-87EC-1629-DFF73F4E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A4058-10AD-3744-487F-7AD82E39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B064A-67D0-8FE8-7204-D60EC6A8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FDBBA-EA2F-E559-8DAA-7475F8F9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725DD-75EF-5192-6838-8BBB0C1F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EC1E-5522-9E82-3E85-78948E16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DF3C-3431-F8E0-E375-13F0CA14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732B-4565-1EA3-D185-E5887DBD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A876D-149A-5E0C-8157-C1EA36AB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244CA-3DBC-A303-EA37-82500C2A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7D7D4-861F-8264-ABAC-2A41B6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D3A9E-E791-ECA6-2E21-2E055867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255B-7C82-2FA9-86E4-1CEF0270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07A01-6D17-8A22-9355-3580DDBB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DBB49-6098-6A74-C828-A256883A4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1F40-A04E-4EAE-267B-5C0ACF12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B079-E294-D002-10CF-F3C8B9D9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28A58-6CB6-991A-60FD-D29DD499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39B31-3A20-D414-CB44-64F0A5F0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BC59-ABAE-4275-1DC6-AF777DD23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579B-1FE1-A4B7-2ABA-67121DB4B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0B9C-318F-FAC2-BF1D-568A73B68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D098-41EB-4D47-62BA-01180A64F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tsyGitije/Sentiment-Classification-System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452"/>
            <a:ext cx="8229600" cy="2489548"/>
          </a:xfrm>
        </p:spPr>
        <p:txBody>
          <a:bodyPr>
            <a:normAutofit/>
          </a:bodyPr>
          <a:lstStyle/>
          <a:p>
            <a:pPr algn="ctr"/>
            <a:br>
              <a:rPr lang="en-US" b="1" dirty="0">
                <a:latin typeface="+mn-lt"/>
              </a:rPr>
            </a:br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Twitter Sentiment Analysis</a:t>
            </a:r>
            <a:endParaRPr lang="en-U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556" y="4031311"/>
            <a:ext cx="7697244" cy="2094852"/>
          </a:xfrm>
        </p:spPr>
        <p:txBody>
          <a:bodyPr>
            <a:normAutofit/>
          </a:bodyPr>
          <a:lstStyle/>
          <a:p>
            <a:endParaRPr lang="en-US" i="1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5 Project</a:t>
            </a:r>
            <a:endParaRPr lang="en-US" b="1" i="1" dirty="0">
              <a:solidFill>
                <a:srgbClr val="002060"/>
              </a:solidFill>
            </a:endParaRPr>
          </a:p>
          <a:p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FB10-BD85-BECA-5F3C-4DDF8767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Tweet Length Analysis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C61759F-4E91-0A6C-DF1A-87BE5876E3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20" y="1690689"/>
            <a:ext cx="6022890" cy="441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12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9919-3E23-473B-6116-9955790BAF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5273" y="699716"/>
            <a:ext cx="8197795" cy="542644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tweets are 100-140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tweets contain detailed opinions, which may indicate subjectivity in sentiment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longer tweets also convey negative sentiments</a:t>
            </a:r>
          </a:p>
        </p:txBody>
      </p:sp>
    </p:spTree>
    <p:extLst>
      <p:ext uri="{BB962C8B-B14F-4D97-AF65-F5344CB8AC3E}">
        <p14:creationId xmlns:p14="http://schemas.microsoft.com/office/powerpoint/2010/main" val="288682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5A8A-A061-366F-77DA-6D9292A6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Sentiment Over Time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5C9962E-6A9D-10A1-9552-F6D88508F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217" y="1825625"/>
            <a:ext cx="71135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5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E9ED-B4FC-6B4C-3F02-5C07D38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A52C-D102-0B6B-B193-8090FF31E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938254"/>
            <a:ext cx="7543801" cy="5249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fluctuates based on product launches, stock market trends, and major news.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 spikes during controversies or product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 increases after successful events or announcements.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can anticipate sentiment shifts and proactively address concerns.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stock movements and brand perception can be leveraged for strategic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9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79F8-FFCF-3E35-A7E0-1691C13A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Words </a:t>
            </a:r>
            <a:br>
              <a:rPr lang="en-US" b="1" dirty="0"/>
            </a:b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42FA30-DF37-C28B-2485-63D68B6C0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13" y="1417638"/>
            <a:ext cx="7223774" cy="44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6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C540-10E5-815B-2C4C-7C1C9B3C8D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1688" y="985962"/>
            <a:ext cx="8207140" cy="48830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ositive </a:t>
            </a:r>
            <a:r>
              <a:rPr lang="en-US" sz="2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sentiments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words like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"thank," "new," "great,"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"love" 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-suggests that users are expressing appreciation for Apple products or services.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egative </a:t>
            </a:r>
            <a:r>
              <a:rPr lang="en-US" sz="2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sentiments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words like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"fuck," "suck,"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"fix“-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possibly related to product issues or customer service complaints.</a:t>
            </a:r>
          </a:p>
          <a:p>
            <a:pPr marL="0" indent="0">
              <a:buNone/>
            </a:pP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eutral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words  like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"studio," "outlet," "computers,"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"batteries“ -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ndicates general discussions about Apple products without a strong emotional tone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2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0B3-1078-EE13-9013-5487CF55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523F-AF31-58D2-1AC8-2CB351EC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odels Tested:</a:t>
            </a:r>
          </a:p>
          <a:p>
            <a:pP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Model (Best Performer)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(LSTM, CNN)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0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7792-A052-E354-06DE-758DC9DA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4299"/>
            <a:ext cx="7886700" cy="37371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4400" b="1" dirty="0">
                <a:solidFill>
                  <a:srgbClr val="002060"/>
                </a:solidFill>
              </a:rPr>
              <a:t>Deep Learning Model Performance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39C2-F40A-8640-5B06-25FD5920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&amp; CNN were tested for sentiment classification.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high computational power.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more training data to outperform traditional ML models.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deep learning models due to data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7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A5B2-5AF1-6B37-5480-4560154C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13360"/>
            <a:ext cx="7543800" cy="1215024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6933-D99B-F629-73D2-9834432F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 Stacked Model with Class Weights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the highest accuracy of 75%.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recall  for class '3' (largest class), ensuring effective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performance across precision , recall , and F1-score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Stacked Model?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multiple classifiers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class imbalance effectively using class weighting.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others in accuracy metric.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2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8380" cy="80703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endParaRPr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016"/>
            <a:ext cx="8229600" cy="49533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Market Sentiment Monitoring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 highlights pain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sentiments suggest indecision—opportunity to influence perception.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Product Feedback &amp; Customer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tweets highlight issues with updates, pricing, and customer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engagement can reduce dissatisfaction.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Sentiment-Driven Marketing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sentiment insights to refine messaging and product launches.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Sentiment Analysis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sentiment impacts brand perception, sales, and stock performance.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Apple’s customer feedback on Twitter reveals trends, concerns, and opportunities.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media (Twitter) serves as a real-time pulse of public opinion.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424" y="365126"/>
            <a:ext cx="6718851" cy="132556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002060"/>
                </a:solidFill>
              </a:rPr>
              <a:t>          </a:t>
            </a:r>
            <a:r>
              <a:rPr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4379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recurring negative themes and implement targeted improvements to enhance brand perception.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positive feedback in marketing campaigns to strengthen brand loyalty and engage satisfied customers.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promotional efforts with peak discussion times to maximize engagement and impact.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 by integrating external metadata, refining preprocessing techniques, and fine-tuning model parameters.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competitive benchmarking with competitors to identify areas for differentiation and strategic advantage.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       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23" y="1845734"/>
            <a:ext cx="7940875" cy="4342124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Apple-related tweets provides real-time insights to enhance decision-making.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Stacked Model with Class Weights offers a reliable and scalable solution for sentiment classification, helping Apple track customer sentiment effectively.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these insights, Apple can improve brand perception, refine marketing strategies, and enhance customer experience.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Addressing negative sentiment, amplifying positive engagement, and optimizing responses to neutral sentiment will strengthen customer loyalty.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improvements, such as expanding the dataset and integrating external sentiment trends, can enhance accuracy and business impact.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6300-E2E2-0CE7-FEC6-10C0A82F56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1318"/>
            <a:ext cx="9144000" cy="6313336"/>
          </a:xfrm>
        </p:spPr>
        <p:txBody>
          <a:bodyPr>
            <a:normAutofit/>
          </a:bodyPr>
          <a:lstStyle/>
          <a:p>
            <a:endParaRPr lang="en-GB" sz="2400" b="1" dirty="0"/>
          </a:p>
          <a:p>
            <a:endParaRPr lang="en-GB" sz="2400" b="1" dirty="0"/>
          </a:p>
          <a:p>
            <a:pPr marL="0" indent="0" algn="ctr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free to ask anything.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connect!</a:t>
            </a:r>
          </a:p>
          <a:p>
            <a:pPr marL="0" indent="0" algn="ctr">
              <a:buNone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https://github.com/BetsyGitije/Sentiment-Classification-System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0D73-D97A-BFB3-56C9-C2873212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54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</a:br>
            <a:endParaRPr lang="en-US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3CD983A-E50E-B7E2-6553-CAC4BDF5B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4921" y="2481664"/>
            <a:ext cx="4889416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3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41571"/>
          </a:xfrm>
        </p:spPr>
        <p:txBody>
          <a:bodyPr>
            <a:normAutofit/>
          </a:bodyPr>
          <a:lstStyle/>
          <a:p>
            <a:r>
              <a:rPr lang="en-GB" sz="4400" b="1" dirty="0"/>
              <a:t>           </a:t>
            </a:r>
            <a:r>
              <a:rPr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1924216"/>
            <a:ext cx="7730656" cy="337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public sentiment toward Apple on Twitter is challenging due to short, informal text and varying contexts.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Misclassifying sentiment can lead to inaccurate insights, affecting company’s decisions.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determine the most effective sentiment analysis model by comparing traditional machine learning and deep learning approaches to achieve the highest accuracy.</a:t>
            </a: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86604"/>
            <a:ext cx="7156174" cy="858384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002060"/>
                </a:solidFill>
              </a:rPr>
              <a:t>           </a:t>
            </a:r>
            <a:r>
              <a:rPr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711" y="1144988"/>
            <a:ext cx="8369455" cy="5239909"/>
          </a:xfrm>
        </p:spPr>
        <p:txBody>
          <a:bodyPr>
            <a:normAutofit fontScale="25000" lnSpcReduction="20000"/>
          </a:bodyPr>
          <a:lstStyle/>
          <a:p>
            <a:endParaRPr lang="en-GB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buNone/>
            </a:pPr>
            <a:r>
              <a:rPr lang="en-US" sz="7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Main:</a:t>
            </a:r>
          </a:p>
          <a:p>
            <a:pPr algn="l">
              <a:lnSpc>
                <a:spcPct val="120000"/>
              </a:lnSpc>
            </a:pPr>
            <a:r>
              <a:rPr lang="en-US" sz="7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accurate sentiment analysis model for Apple-related tweets by comparing traditional machine learning and deep learning approaches.</a:t>
            </a:r>
          </a:p>
          <a:p>
            <a:pPr algn="l">
              <a:lnSpc>
                <a:spcPct val="120000"/>
              </a:lnSpc>
              <a:buNone/>
            </a:pPr>
            <a:r>
              <a:rPr lang="en-US" sz="7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Specific:</a:t>
            </a:r>
          </a:p>
          <a:p>
            <a:pPr algn="l">
              <a:lnSpc>
                <a:spcPct val="120000"/>
              </a:lnSpc>
              <a:spcAft>
                <a:spcPts val="675"/>
              </a:spcAft>
            </a:pPr>
            <a:r>
              <a:rPr lang="en-US" sz="7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preprocess Apple-related tweets by cleaning, tokenizing, and normalizing text data to ensure high-quality input for analysis.</a:t>
            </a:r>
          </a:p>
          <a:p>
            <a:pPr algn="l">
              <a:lnSpc>
                <a:spcPct val="120000"/>
              </a:lnSpc>
              <a:spcAft>
                <a:spcPts val="675"/>
              </a:spcAft>
            </a:pPr>
            <a:r>
              <a:rPr lang="en-US" sz="7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handle data imbalance and enhance dataset quality using techniques such as SMOTE and other resampling methods to create a well-balanced training set.</a:t>
            </a:r>
          </a:p>
          <a:p>
            <a:pPr algn="l">
              <a:lnSpc>
                <a:spcPct val="120000"/>
              </a:lnSpc>
              <a:spcAft>
                <a:spcPts val="675"/>
              </a:spcAft>
            </a:pPr>
            <a:r>
              <a:rPr lang="en-US" sz="7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and compare multiple sentiment classification models, including traditional machine learning such as Logistic Regression, and 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deep learning approaches such as LSTM and CNN, to identify the most effective model.</a:t>
            </a:r>
          </a:p>
          <a:p>
            <a:pPr algn="l">
              <a:lnSpc>
                <a:spcPct val="120000"/>
              </a:lnSpc>
              <a:spcAft>
                <a:spcPts val="675"/>
              </a:spcAft>
            </a:pPr>
            <a:r>
              <a:rPr lang="en-US" sz="7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model performance using appropriate metrics such as accuracy ensuring the best-performing model provides reliable sentiment insights.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7B15-DBCA-D078-D294-026A0A7A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endParaRPr lang="en-US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9A22-5688-40B7-B04C-26CF225F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3,886 tweets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Labels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Neutral – Majority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Negative – Significant portion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Positive – Minority class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confidence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irrelevant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0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7907-6D20-DF07-08E6-04A5E994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b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/>
            </a:br>
            <a:r>
              <a:rPr lang="en-GB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Sentiment Distribution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186AD3-8C0A-3A44-B44F-DA859F8A7B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1322" y="1825625"/>
            <a:ext cx="4681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95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9564-67B2-FFDA-7A86-74EF8FB802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1905" y="1009816"/>
            <a:ext cx="8444285" cy="5116347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tweets are Neutral (55%), followed by Negative (31%), and Positive (11%).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sentiments dominate, indicating mixed public perception.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Presence of Not relevant(2%) 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8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78CC-2CBB-B5D2-90D6-0073AE52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r>
              <a:rPr lang="en-GB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Confidence Scores</a:t>
            </a:r>
            <a:br>
              <a:rPr lang="en-US" b="1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F2E455-2D01-F29E-E0C6-ECA07174FF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76" y="1690689"/>
            <a:ext cx="6153248" cy="45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2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10FB-E328-B4E0-A878-FF35071480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783" y="659958"/>
            <a:ext cx="8229600" cy="5466205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scores range 0.3 - 1.0.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Peaks at 0.7 and 1.0, indicating different levels of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out low-confidence tweets could improve model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1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967</Words>
  <Application>Microsoft Office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 Apple Twitter Sentiment Analysis</vt:lpstr>
      <vt:lpstr>Why Sentiment Analysis Matters?</vt:lpstr>
      <vt:lpstr>           Business Problem</vt:lpstr>
      <vt:lpstr>           Project Objectives</vt:lpstr>
      <vt:lpstr>Data Overview</vt:lpstr>
      <vt:lpstr>Key Findings  1. Sentiment Distribution</vt:lpstr>
      <vt:lpstr>PowerPoint Presentation</vt:lpstr>
      <vt:lpstr> 2. Sentiment Confidence Scores </vt:lpstr>
      <vt:lpstr>PowerPoint Presentation</vt:lpstr>
      <vt:lpstr>3. Tweet Length Analysis</vt:lpstr>
      <vt:lpstr>PowerPoint Presentation</vt:lpstr>
      <vt:lpstr>4. Sentiment Over Time</vt:lpstr>
      <vt:lpstr> </vt:lpstr>
      <vt:lpstr>         5. Frequent Words  </vt:lpstr>
      <vt:lpstr>PowerPoint Presentation</vt:lpstr>
      <vt:lpstr>         Model Performance </vt:lpstr>
      <vt:lpstr>     Deep Learning Model Performance </vt:lpstr>
      <vt:lpstr>        Best Performing Model</vt:lpstr>
      <vt:lpstr>Business Insights</vt:lpstr>
      <vt:lpstr>          Recommendations</vt:lpstr>
      <vt:lpstr>        Conclusion</vt:lpstr>
      <vt:lpstr>PowerPoint Presentation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Betsy Gitije</cp:lastModifiedBy>
  <cp:revision>14</cp:revision>
  <dcterms:created xsi:type="dcterms:W3CDTF">2013-01-27T09:14:16Z</dcterms:created>
  <dcterms:modified xsi:type="dcterms:W3CDTF">2025-03-30T13:50:06Z</dcterms:modified>
  <cp:category/>
</cp:coreProperties>
</file>