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20"/>
  </p:normalViewPr>
  <p:slideViewPr>
    <p:cSldViewPr snapToGrid="0" snapToObjects="1">
      <p:cViewPr varScale="1">
        <p:scale>
          <a:sx n="92" d="100"/>
          <a:sy n="92" d="100"/>
        </p:scale>
        <p:origin x="7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788289-ECAC-2C42-AF40-036820EEAFDA}" type="datetimeFigureOut">
              <a:rPr lang="en-US" smtClean="0"/>
              <a:t>9/5/18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2E0C6-D3B7-C14A-8C5C-A85CBEA608B0}" type="slidenum">
              <a:rPr lang="en-US" smtClean="0"/>
              <a:t>‹#›</a:t>
            </a:fld>
            <a:endParaRPr lang="en-US"/>
          </a:p>
        </p:txBody>
      </p:sp>
    </p:spTree>
    <p:extLst>
      <p:ext uri="{BB962C8B-B14F-4D97-AF65-F5344CB8AC3E}">
        <p14:creationId xmlns:p14="http://schemas.microsoft.com/office/powerpoint/2010/main" val="268663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Post-hospital outcomes were evaluated descriptively and using time to event analyses. Kaplan-Meier curves and log-rank tests were also used to compare the survival probability for mobility impairment and recovery groups. While Cox proportional hazard regression is appropriate for these data, we found that the proportionality assumption was tenuous. As an alternative, logistic regression was used to model the probability of impairment/recovery outcomes. Additionally, an estimate of survival time that is robust to the proportionality assumption was derived according to Royston et al and Zhao et al. This approach reports the difference between two survival curves using the restricted mean— a measure of average survival using the area under the survival curve from time point zero to last observed follow-up time. All models were adjusted for age, gender, race and length of stay. Analyses were conducted in R 3.1.1. All statistical analyses were 2-tailed, and alpha level of 0.05 was considered statistically significant.</a:t>
            </a:r>
          </a:p>
        </p:txBody>
      </p:sp>
    </p:spTree>
    <p:extLst>
      <p:ext uri="{BB962C8B-B14F-4D97-AF65-F5344CB8AC3E}">
        <p14:creationId xmlns:p14="http://schemas.microsoft.com/office/powerpoint/2010/main" val="1413692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there is the description for the data </a:t>
            </a:r>
          </a:p>
        </p:txBody>
      </p:sp>
    </p:spTree>
    <p:extLst>
      <p:ext uri="{BB962C8B-B14F-4D97-AF65-F5344CB8AC3E}">
        <p14:creationId xmlns:p14="http://schemas.microsoft.com/office/powerpoint/2010/main" val="970074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200">
                <a:highlight>
                  <a:srgbClr val="FFFFFF"/>
                </a:highlight>
                <a:latin typeface="Calibri"/>
                <a:ea typeface="Calibri"/>
                <a:cs typeface="Calibri"/>
                <a:sym typeface="Calibri"/>
              </a:rPr>
              <a:t> log-rank test is the same test as the “score test” from the Cox proportional hazard model.</a:t>
            </a:r>
          </a:p>
          <a:p>
            <a:pPr lvl="0">
              <a:spcBef>
                <a:spcPts val="0"/>
              </a:spcBef>
              <a:buNone/>
            </a:pPr>
            <a:r>
              <a:rPr lang="en" sz="1200">
                <a:highlight>
                  <a:srgbClr val="FFFFFF"/>
                </a:highlight>
                <a:latin typeface="Calibri"/>
                <a:ea typeface="Calibri"/>
                <a:cs typeface="Calibri"/>
                <a:sym typeface="Calibri"/>
              </a:rPr>
              <a:t>survdiff : compare survival curve between two groups.</a:t>
            </a:r>
          </a:p>
          <a:p>
            <a:pPr lvl="0">
              <a:spcBef>
                <a:spcPts val="0"/>
              </a:spcBef>
              <a:buNone/>
            </a:pPr>
            <a:r>
              <a:rPr lang="en" sz="1200">
                <a:highlight>
                  <a:srgbClr val="FFFFFF"/>
                </a:highlight>
                <a:latin typeface="Calibri"/>
                <a:ea typeface="Calibri"/>
                <a:cs typeface="Calibri"/>
                <a:sym typeface="Calibri"/>
              </a:rPr>
              <a:t>Remove the observation if the month value is missing.</a:t>
            </a:r>
          </a:p>
          <a:p>
            <a:pPr lvl="0">
              <a:spcBef>
                <a:spcPts val="0"/>
              </a:spcBef>
              <a:buNone/>
            </a:pPr>
            <a:endParaRPr sz="1200">
              <a:highlight>
                <a:srgbClr val="FFFFFF"/>
              </a:highlight>
              <a:latin typeface="Calibri"/>
              <a:ea typeface="Calibri"/>
              <a:cs typeface="Calibri"/>
              <a:sym typeface="Calibri"/>
            </a:endParaRPr>
          </a:p>
          <a:p>
            <a:pPr lvl="0">
              <a:spcBef>
                <a:spcPts val="0"/>
              </a:spcBef>
              <a:buNone/>
            </a:pPr>
            <a:r>
              <a:rPr lang="en"/>
              <a:t>		</a:t>
            </a:r>
          </a:p>
          <a:p>
            <a:pPr lvl="0">
              <a:spcBef>
                <a:spcPts val="0"/>
              </a:spcBef>
              <a:buNone/>
            </a:pPr>
            <a:endParaRPr sz="1200">
              <a:highlight>
                <a:srgbClr val="FFFFFF"/>
              </a:highlight>
              <a:latin typeface="Calibri"/>
              <a:ea typeface="Calibri"/>
              <a:cs typeface="Calibri"/>
              <a:sym typeface="Calibri"/>
            </a:endParaRPr>
          </a:p>
        </p:txBody>
      </p:sp>
    </p:spTree>
    <p:extLst>
      <p:ext uri="{BB962C8B-B14F-4D97-AF65-F5344CB8AC3E}">
        <p14:creationId xmlns:p14="http://schemas.microsoft.com/office/powerpoint/2010/main" val="1886959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1000">
                <a:latin typeface="Open Sans"/>
                <a:ea typeface="Open Sans"/>
                <a:cs typeface="Open Sans"/>
                <a:sym typeface="Open Sans"/>
              </a:rPr>
              <a:t>The chi-square test statistic  is 242, with  p value=0, so we reject the null hypothesis that two groups have the same failure time distribution.</a:t>
            </a:r>
          </a:p>
          <a:p>
            <a:pPr lvl="0">
              <a:spcBef>
                <a:spcPts val="0"/>
              </a:spcBef>
              <a:buNone/>
            </a:pPr>
            <a:endParaRPr/>
          </a:p>
        </p:txBody>
      </p:sp>
    </p:spTree>
    <p:extLst>
      <p:ext uri="{BB962C8B-B14F-4D97-AF65-F5344CB8AC3E}">
        <p14:creationId xmlns:p14="http://schemas.microsoft.com/office/powerpoint/2010/main" val="1506305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75630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Using KM to see the group effect</a:t>
            </a:r>
          </a:p>
          <a:p>
            <a:pPr lvl="0">
              <a:spcBef>
                <a:spcPts val="0"/>
              </a:spcBef>
              <a:buNone/>
            </a:pPr>
            <a:endParaRPr/>
          </a:p>
        </p:txBody>
      </p:sp>
    </p:spTree>
    <p:extLst>
      <p:ext uri="{BB962C8B-B14F-4D97-AF65-F5344CB8AC3E}">
        <p14:creationId xmlns:p14="http://schemas.microsoft.com/office/powerpoint/2010/main" val="1010934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95318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From the p value, we reject the null, and we can say that it is violated the proportional hazard. Also, we can see from the residual plot, it is not zero slope. </a:t>
            </a:r>
          </a:p>
        </p:txBody>
      </p:sp>
    </p:spTree>
    <p:extLst>
      <p:ext uri="{BB962C8B-B14F-4D97-AF65-F5344CB8AC3E}">
        <p14:creationId xmlns:p14="http://schemas.microsoft.com/office/powerpoint/2010/main" val="1049496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B723CA-9116-1E4A-876A-6CF28CFB4655}" type="datetimeFigureOut">
              <a:rPr lang="en-US" smtClean="0"/>
              <a:t>9/5/18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F72B5-5C33-BD42-8F94-0C0D9E74F65D}" type="slidenum">
              <a:rPr lang="en-US" smtClean="0"/>
              <a:t>‹#›</a:t>
            </a:fld>
            <a:endParaRPr lang="en-US"/>
          </a:p>
        </p:txBody>
      </p:sp>
    </p:spTree>
    <p:extLst>
      <p:ext uri="{BB962C8B-B14F-4D97-AF65-F5344CB8AC3E}">
        <p14:creationId xmlns:p14="http://schemas.microsoft.com/office/powerpoint/2010/main" val="17124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723CA-9116-1E4A-876A-6CF28CFB4655}" type="datetimeFigureOut">
              <a:rPr lang="en-US" smtClean="0"/>
              <a:t>9/5/18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F72B5-5C33-BD42-8F94-0C0D9E74F65D}" type="slidenum">
              <a:rPr lang="en-US" smtClean="0"/>
              <a:t>‹#›</a:t>
            </a:fld>
            <a:endParaRPr lang="en-US"/>
          </a:p>
        </p:txBody>
      </p:sp>
    </p:spTree>
    <p:extLst>
      <p:ext uri="{BB962C8B-B14F-4D97-AF65-F5344CB8AC3E}">
        <p14:creationId xmlns:p14="http://schemas.microsoft.com/office/powerpoint/2010/main" val="383583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723CA-9116-1E4A-876A-6CF28CFB4655}" type="datetimeFigureOut">
              <a:rPr lang="en-US" smtClean="0"/>
              <a:t>9/5/18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F72B5-5C33-BD42-8F94-0C0D9E74F65D}" type="slidenum">
              <a:rPr lang="en-US" smtClean="0"/>
              <a:t>‹#›</a:t>
            </a:fld>
            <a:endParaRPr lang="en-US"/>
          </a:p>
        </p:txBody>
      </p:sp>
    </p:spTree>
    <p:extLst>
      <p:ext uri="{BB962C8B-B14F-4D97-AF65-F5344CB8AC3E}">
        <p14:creationId xmlns:p14="http://schemas.microsoft.com/office/powerpoint/2010/main" val="145589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100" y="6727600"/>
            <a:ext cx="12192000" cy="130400"/>
          </a:xfrm>
          <a:prstGeom prst="rect">
            <a:avLst/>
          </a:prstGeom>
          <a:solidFill>
            <a:schemeClr val="accent3"/>
          </a:solidFill>
          <a:ln>
            <a:noFill/>
          </a:ln>
        </p:spPr>
        <p:txBody>
          <a:bodyPr lIns="121900" tIns="121900" rIns="121900" bIns="121900" anchor="ctr" anchorCtr="0">
            <a:noAutofit/>
          </a:bodyPr>
          <a:lstStyle/>
          <a:p>
            <a:pPr lvl="0">
              <a:spcBef>
                <a:spcPts val="0"/>
              </a:spcBef>
              <a:buNone/>
            </a:pPr>
            <a:endParaRPr sz="2400"/>
          </a:p>
        </p:txBody>
      </p:sp>
      <p:sp>
        <p:nvSpPr>
          <p:cNvPr id="27" name="Shape 27"/>
          <p:cNvSpPr txBox="1">
            <a:spLocks noGrp="1"/>
          </p:cNvSpPr>
          <p:nvPr>
            <p:ph type="title"/>
          </p:nvPr>
        </p:nvSpPr>
        <p:spPr>
          <a:xfrm>
            <a:off x="415600" y="593367"/>
            <a:ext cx="11360800" cy="9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415600" y="1688433"/>
            <a:ext cx="11360800" cy="440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04890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723CA-9116-1E4A-876A-6CF28CFB4655}" type="datetimeFigureOut">
              <a:rPr lang="en-US" smtClean="0"/>
              <a:t>9/5/18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F72B5-5C33-BD42-8F94-0C0D9E74F65D}" type="slidenum">
              <a:rPr lang="en-US" smtClean="0"/>
              <a:t>‹#›</a:t>
            </a:fld>
            <a:endParaRPr lang="en-US"/>
          </a:p>
        </p:txBody>
      </p:sp>
    </p:spTree>
    <p:extLst>
      <p:ext uri="{BB962C8B-B14F-4D97-AF65-F5344CB8AC3E}">
        <p14:creationId xmlns:p14="http://schemas.microsoft.com/office/powerpoint/2010/main" val="51604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B723CA-9116-1E4A-876A-6CF28CFB4655}" type="datetimeFigureOut">
              <a:rPr lang="en-US" smtClean="0"/>
              <a:t>9/5/18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F72B5-5C33-BD42-8F94-0C0D9E74F65D}" type="slidenum">
              <a:rPr lang="en-US" smtClean="0"/>
              <a:t>‹#›</a:t>
            </a:fld>
            <a:endParaRPr lang="en-US"/>
          </a:p>
        </p:txBody>
      </p:sp>
    </p:spTree>
    <p:extLst>
      <p:ext uri="{BB962C8B-B14F-4D97-AF65-F5344CB8AC3E}">
        <p14:creationId xmlns:p14="http://schemas.microsoft.com/office/powerpoint/2010/main" val="1872972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B723CA-9116-1E4A-876A-6CF28CFB4655}" type="datetimeFigureOut">
              <a:rPr lang="en-US" smtClean="0"/>
              <a:t>9/5/18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F72B5-5C33-BD42-8F94-0C0D9E74F65D}" type="slidenum">
              <a:rPr lang="en-US" smtClean="0"/>
              <a:t>‹#›</a:t>
            </a:fld>
            <a:endParaRPr lang="en-US"/>
          </a:p>
        </p:txBody>
      </p:sp>
    </p:spTree>
    <p:extLst>
      <p:ext uri="{BB962C8B-B14F-4D97-AF65-F5344CB8AC3E}">
        <p14:creationId xmlns:p14="http://schemas.microsoft.com/office/powerpoint/2010/main" val="1225913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B723CA-9116-1E4A-876A-6CF28CFB4655}" type="datetimeFigureOut">
              <a:rPr lang="en-US" smtClean="0"/>
              <a:t>9/5/18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FF72B5-5C33-BD42-8F94-0C0D9E74F65D}" type="slidenum">
              <a:rPr lang="en-US" smtClean="0"/>
              <a:t>‹#›</a:t>
            </a:fld>
            <a:endParaRPr lang="en-US"/>
          </a:p>
        </p:txBody>
      </p:sp>
    </p:spTree>
    <p:extLst>
      <p:ext uri="{BB962C8B-B14F-4D97-AF65-F5344CB8AC3E}">
        <p14:creationId xmlns:p14="http://schemas.microsoft.com/office/powerpoint/2010/main" val="96184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B723CA-9116-1E4A-876A-6CF28CFB4655}" type="datetimeFigureOut">
              <a:rPr lang="en-US" smtClean="0"/>
              <a:t>9/5/18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FF72B5-5C33-BD42-8F94-0C0D9E74F65D}" type="slidenum">
              <a:rPr lang="en-US" smtClean="0"/>
              <a:t>‹#›</a:t>
            </a:fld>
            <a:endParaRPr lang="en-US"/>
          </a:p>
        </p:txBody>
      </p:sp>
    </p:spTree>
    <p:extLst>
      <p:ext uri="{BB962C8B-B14F-4D97-AF65-F5344CB8AC3E}">
        <p14:creationId xmlns:p14="http://schemas.microsoft.com/office/powerpoint/2010/main" val="169937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723CA-9116-1E4A-876A-6CF28CFB4655}" type="datetimeFigureOut">
              <a:rPr lang="en-US" smtClean="0"/>
              <a:t>9/5/18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FF72B5-5C33-BD42-8F94-0C0D9E74F65D}" type="slidenum">
              <a:rPr lang="en-US" smtClean="0"/>
              <a:t>‹#›</a:t>
            </a:fld>
            <a:endParaRPr lang="en-US"/>
          </a:p>
        </p:txBody>
      </p:sp>
    </p:spTree>
    <p:extLst>
      <p:ext uri="{BB962C8B-B14F-4D97-AF65-F5344CB8AC3E}">
        <p14:creationId xmlns:p14="http://schemas.microsoft.com/office/powerpoint/2010/main" val="194161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B723CA-9116-1E4A-876A-6CF28CFB4655}" type="datetimeFigureOut">
              <a:rPr lang="en-US" smtClean="0"/>
              <a:t>9/5/18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F72B5-5C33-BD42-8F94-0C0D9E74F65D}" type="slidenum">
              <a:rPr lang="en-US" smtClean="0"/>
              <a:t>‹#›</a:t>
            </a:fld>
            <a:endParaRPr lang="en-US"/>
          </a:p>
        </p:txBody>
      </p:sp>
    </p:spTree>
    <p:extLst>
      <p:ext uri="{BB962C8B-B14F-4D97-AF65-F5344CB8AC3E}">
        <p14:creationId xmlns:p14="http://schemas.microsoft.com/office/powerpoint/2010/main" val="163890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B723CA-9116-1E4A-876A-6CF28CFB4655}" type="datetimeFigureOut">
              <a:rPr lang="en-US" smtClean="0"/>
              <a:t>9/5/18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F72B5-5C33-BD42-8F94-0C0D9E74F65D}" type="slidenum">
              <a:rPr lang="en-US" smtClean="0"/>
              <a:t>‹#›</a:t>
            </a:fld>
            <a:endParaRPr lang="en-US"/>
          </a:p>
        </p:txBody>
      </p:sp>
    </p:spTree>
    <p:extLst>
      <p:ext uri="{BB962C8B-B14F-4D97-AF65-F5344CB8AC3E}">
        <p14:creationId xmlns:p14="http://schemas.microsoft.com/office/powerpoint/2010/main" val="13858506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723CA-9116-1E4A-876A-6CF28CFB4655}" type="datetimeFigureOut">
              <a:rPr lang="en-US" smtClean="0"/>
              <a:t>9/5/18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F72B5-5C33-BD42-8F94-0C0D9E74F65D}" type="slidenum">
              <a:rPr lang="en-US" smtClean="0"/>
              <a:t>‹#›</a:t>
            </a:fld>
            <a:endParaRPr lang="en-US"/>
          </a:p>
        </p:txBody>
      </p:sp>
    </p:spTree>
    <p:extLst>
      <p:ext uri="{BB962C8B-B14F-4D97-AF65-F5344CB8AC3E}">
        <p14:creationId xmlns:p14="http://schemas.microsoft.com/office/powerpoint/2010/main" val="386259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Survival Analysis</a:t>
            </a:r>
            <a:br>
              <a:rPr lang="en-US" dirty="0" smtClean="0"/>
            </a:br>
            <a:r>
              <a:rPr lang="en-US" dirty="0" smtClean="0"/>
              <a:t>Recovery Data</a:t>
            </a:r>
            <a:endParaRPr lang="en-US" dirty="0"/>
          </a:p>
        </p:txBody>
      </p:sp>
      <p:sp>
        <p:nvSpPr>
          <p:cNvPr id="3" name="Subtitle 2"/>
          <p:cNvSpPr>
            <a:spLocks noGrp="1"/>
          </p:cNvSpPr>
          <p:nvPr>
            <p:ph type="subTitle" idx="1"/>
          </p:nvPr>
        </p:nvSpPr>
        <p:spPr/>
        <p:txBody>
          <a:bodyPr/>
          <a:lstStyle/>
          <a:p>
            <a:r>
              <a:rPr lang="en-US" dirty="0" smtClean="0"/>
              <a:t>Wanlu Shi</a:t>
            </a:r>
            <a:endParaRPr lang="en-US" dirty="0"/>
          </a:p>
        </p:txBody>
      </p:sp>
    </p:spTree>
    <p:extLst>
      <p:ext uri="{BB962C8B-B14F-4D97-AF65-F5344CB8AC3E}">
        <p14:creationId xmlns:p14="http://schemas.microsoft.com/office/powerpoint/2010/main" val="94239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15600" y="593367"/>
            <a:ext cx="11360800" cy="943200"/>
          </a:xfrm>
          <a:prstGeom prst="rect">
            <a:avLst/>
          </a:prstGeom>
        </p:spPr>
        <p:txBody>
          <a:bodyPr vert="horz" lIns="121900" tIns="121900" rIns="121900" bIns="121900" rtlCol="0" anchor="t" anchorCtr="0">
            <a:noAutofit/>
          </a:bodyPr>
          <a:lstStyle/>
          <a:p>
            <a:r>
              <a:rPr lang="en-US" dirty="0" smtClean="0"/>
              <a:t>Analysis Scheme</a:t>
            </a:r>
            <a:endParaRPr lang="en" dirty="0"/>
          </a:p>
        </p:txBody>
      </p:sp>
      <p:sp>
        <p:nvSpPr>
          <p:cNvPr id="112" name="Shape 112"/>
          <p:cNvSpPr/>
          <p:nvPr/>
        </p:nvSpPr>
        <p:spPr>
          <a:xfrm>
            <a:off x="110800" y="2363133"/>
            <a:ext cx="5585200" cy="1204000"/>
          </a:xfrm>
          <a:prstGeom prst="rect">
            <a:avLst/>
          </a:prstGeom>
          <a:solidFill>
            <a:schemeClr val="accen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133" b="1">
                <a:latin typeface="Open Sans"/>
                <a:ea typeface="Open Sans"/>
                <a:cs typeface="Open Sans"/>
                <a:sym typeface="Open Sans"/>
              </a:rPr>
              <a:t>Impaired mobility</a:t>
            </a:r>
          </a:p>
          <a:p>
            <a:pPr algn="ctr"/>
            <a:r>
              <a:rPr lang="en" sz="2133">
                <a:latin typeface="Open Sans"/>
                <a:ea typeface="Open Sans"/>
                <a:cs typeface="Open Sans"/>
                <a:sym typeface="Open Sans"/>
              </a:rPr>
              <a:t>Braden activity subscale score &lt;3</a:t>
            </a:r>
          </a:p>
          <a:p>
            <a:pPr algn="ctr"/>
            <a:r>
              <a:rPr lang="en" sz="2133">
                <a:latin typeface="Open Sans"/>
                <a:ea typeface="Open Sans"/>
                <a:cs typeface="Open Sans"/>
                <a:sym typeface="Open Sans"/>
              </a:rPr>
              <a:t>at admission and during hospitalization</a:t>
            </a:r>
          </a:p>
        </p:txBody>
      </p:sp>
      <p:sp>
        <p:nvSpPr>
          <p:cNvPr id="113" name="Shape 113"/>
          <p:cNvSpPr/>
          <p:nvPr/>
        </p:nvSpPr>
        <p:spPr>
          <a:xfrm>
            <a:off x="5735200" y="2363133"/>
            <a:ext cx="6266400" cy="1204000"/>
          </a:xfrm>
          <a:prstGeom prst="rect">
            <a:avLst/>
          </a:prstGeom>
          <a:solidFill>
            <a:schemeClr val="accent3"/>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133" b="1">
                <a:latin typeface="Open Sans"/>
                <a:ea typeface="Open Sans"/>
                <a:cs typeface="Open Sans"/>
                <a:sym typeface="Open Sans"/>
              </a:rPr>
              <a:t>Incident mobility recovery</a:t>
            </a:r>
          </a:p>
          <a:p>
            <a:pPr algn="ctr"/>
            <a:r>
              <a:rPr lang="en" sz="2133">
                <a:latin typeface="Open Sans"/>
                <a:ea typeface="Open Sans"/>
                <a:cs typeface="Open Sans"/>
                <a:sym typeface="Open Sans"/>
              </a:rPr>
              <a:t>Braden activity subscale score &lt;3 at admission </a:t>
            </a:r>
          </a:p>
          <a:p>
            <a:pPr algn="ctr"/>
            <a:r>
              <a:rPr lang="en" sz="2133">
                <a:latin typeface="Open Sans"/>
                <a:ea typeface="Open Sans"/>
                <a:cs typeface="Open Sans"/>
                <a:sym typeface="Open Sans"/>
              </a:rPr>
              <a:t>≥3 during the hospitalization</a:t>
            </a:r>
          </a:p>
        </p:txBody>
      </p:sp>
      <p:sp>
        <p:nvSpPr>
          <p:cNvPr id="114" name="Shape 114"/>
          <p:cNvSpPr txBox="1"/>
          <p:nvPr/>
        </p:nvSpPr>
        <p:spPr>
          <a:xfrm>
            <a:off x="5354533" y="3236200"/>
            <a:ext cx="838800" cy="528800"/>
          </a:xfrm>
          <a:prstGeom prst="rect">
            <a:avLst/>
          </a:prstGeom>
          <a:noFill/>
          <a:ln>
            <a:noFill/>
          </a:ln>
        </p:spPr>
        <p:txBody>
          <a:bodyPr lIns="121900" tIns="121900" rIns="121900" bIns="121900" anchor="t" anchorCtr="0">
            <a:noAutofit/>
          </a:bodyPr>
          <a:lstStyle/>
          <a:p>
            <a:pPr algn="ctr"/>
            <a:r>
              <a:rPr lang="en" sz="2400" b="1">
                <a:latin typeface="Open Sans"/>
                <a:ea typeface="Open Sans"/>
                <a:cs typeface="Open Sans"/>
                <a:sym typeface="Open Sans"/>
              </a:rPr>
              <a:t>VS.</a:t>
            </a:r>
          </a:p>
        </p:txBody>
      </p:sp>
      <p:sp>
        <p:nvSpPr>
          <p:cNvPr id="115" name="Shape 115"/>
          <p:cNvSpPr/>
          <p:nvPr/>
        </p:nvSpPr>
        <p:spPr>
          <a:xfrm>
            <a:off x="2026533" y="3921883"/>
            <a:ext cx="7494800" cy="943200"/>
          </a:xfrm>
          <a:prstGeom prst="ellipse">
            <a:avLst/>
          </a:prstGeom>
          <a:solidFill>
            <a:schemeClr val="accent5"/>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133" b="1">
                <a:latin typeface="Open Sans"/>
                <a:ea typeface="Open Sans"/>
                <a:cs typeface="Open Sans"/>
                <a:sym typeface="Open Sans"/>
              </a:rPr>
              <a:t>Event: Post-hospitalization mortality</a:t>
            </a:r>
          </a:p>
          <a:p>
            <a:pPr algn="ctr"/>
            <a:r>
              <a:rPr lang="en" sz="2133" b="1">
                <a:latin typeface="Open Sans"/>
                <a:ea typeface="Open Sans"/>
                <a:cs typeface="Open Sans"/>
                <a:sym typeface="Open Sans"/>
              </a:rPr>
              <a:t>Time: Survival time</a:t>
            </a:r>
          </a:p>
        </p:txBody>
      </p:sp>
      <p:cxnSp>
        <p:nvCxnSpPr>
          <p:cNvPr id="116" name="Shape 116"/>
          <p:cNvCxnSpPr>
            <a:stCxn id="112" idx="2"/>
            <a:endCxn id="115" idx="1"/>
          </p:cNvCxnSpPr>
          <p:nvPr/>
        </p:nvCxnSpPr>
        <p:spPr>
          <a:xfrm>
            <a:off x="2903400" y="3567133"/>
            <a:ext cx="220800" cy="492800"/>
          </a:xfrm>
          <a:prstGeom prst="straightConnector1">
            <a:avLst/>
          </a:prstGeom>
          <a:noFill/>
          <a:ln w="28575" cap="flat" cmpd="sng">
            <a:solidFill>
              <a:schemeClr val="dk2"/>
            </a:solidFill>
            <a:prstDash val="solid"/>
            <a:round/>
            <a:headEnd type="none" w="lg" len="lg"/>
            <a:tailEnd type="none" w="lg" len="lg"/>
          </a:ln>
        </p:spPr>
      </p:cxnSp>
      <p:cxnSp>
        <p:nvCxnSpPr>
          <p:cNvPr id="117" name="Shape 117"/>
          <p:cNvCxnSpPr>
            <a:stCxn id="113" idx="2"/>
            <a:endCxn id="115" idx="7"/>
          </p:cNvCxnSpPr>
          <p:nvPr/>
        </p:nvCxnSpPr>
        <p:spPr>
          <a:xfrm flipH="1">
            <a:off x="8423600" y="3567133"/>
            <a:ext cx="444800" cy="492800"/>
          </a:xfrm>
          <a:prstGeom prst="straightConnector1">
            <a:avLst/>
          </a:prstGeom>
          <a:noFill/>
          <a:ln w="28575" cap="flat" cmpd="sng">
            <a:solidFill>
              <a:schemeClr val="dk2"/>
            </a:solidFill>
            <a:prstDash val="solid"/>
            <a:round/>
            <a:headEnd type="none" w="lg" len="lg"/>
            <a:tailEnd type="none" w="lg" len="lg"/>
          </a:ln>
        </p:spPr>
      </p:cxnSp>
      <p:sp>
        <p:nvSpPr>
          <p:cNvPr id="118" name="Shape 118"/>
          <p:cNvSpPr/>
          <p:nvPr/>
        </p:nvSpPr>
        <p:spPr>
          <a:xfrm>
            <a:off x="6672200" y="5123567"/>
            <a:ext cx="4392400" cy="815600"/>
          </a:xfrm>
          <a:prstGeom prst="rect">
            <a:avLst/>
          </a:prstGeom>
          <a:solidFill>
            <a:schemeClr val="accent6"/>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r>
              <a:rPr lang="en" sz="2133">
                <a:latin typeface="Open Sans"/>
                <a:ea typeface="Open Sans"/>
                <a:cs typeface="Open Sans"/>
                <a:sym typeface="Open Sans"/>
              </a:rPr>
              <a:t>If recovery group has lower mortality rate -- The scale works!</a:t>
            </a:r>
          </a:p>
        </p:txBody>
      </p:sp>
      <p:cxnSp>
        <p:nvCxnSpPr>
          <p:cNvPr id="119" name="Shape 119"/>
          <p:cNvCxnSpPr>
            <a:stCxn id="113" idx="2"/>
            <a:endCxn id="118" idx="0"/>
          </p:cNvCxnSpPr>
          <p:nvPr/>
        </p:nvCxnSpPr>
        <p:spPr>
          <a:xfrm>
            <a:off x="8868400" y="3567133"/>
            <a:ext cx="0" cy="1556400"/>
          </a:xfrm>
          <a:prstGeom prst="straightConnector1">
            <a:avLst/>
          </a:prstGeom>
          <a:noFill/>
          <a:ln w="28575" cap="flat" cmpd="sng">
            <a:solidFill>
              <a:schemeClr val="dk2"/>
            </a:solidFill>
            <a:prstDash val="solid"/>
            <a:round/>
            <a:headEnd type="none" w="lg" len="lg"/>
            <a:tailEnd type="triangle" w="lg" len="lg"/>
          </a:ln>
        </p:spPr>
      </p:cxnSp>
      <p:sp>
        <p:nvSpPr>
          <p:cNvPr id="120" name="Shape 120"/>
          <p:cNvSpPr txBox="1"/>
          <p:nvPr/>
        </p:nvSpPr>
        <p:spPr>
          <a:xfrm>
            <a:off x="110800" y="6024400"/>
            <a:ext cx="8757600" cy="528800"/>
          </a:xfrm>
          <a:prstGeom prst="rect">
            <a:avLst/>
          </a:prstGeom>
          <a:noFill/>
          <a:ln>
            <a:noFill/>
          </a:ln>
        </p:spPr>
        <p:txBody>
          <a:bodyPr lIns="121900" tIns="121900" rIns="121900" bIns="121900" anchor="t" anchorCtr="0">
            <a:noAutofit/>
          </a:bodyPr>
          <a:lstStyle/>
          <a:p>
            <a:pPr>
              <a:lnSpc>
                <a:spcPct val="115000"/>
              </a:lnSpc>
              <a:spcAft>
                <a:spcPts val="2133"/>
              </a:spcAft>
            </a:pPr>
            <a:r>
              <a:rPr lang="en" sz="2400" dirty="0">
                <a:solidFill>
                  <a:schemeClr val="dk2"/>
                </a:solidFill>
                <a:latin typeface="Open Sans"/>
                <a:ea typeface="Open Sans"/>
                <a:cs typeface="Open Sans"/>
                <a:sym typeface="Open Sans"/>
              </a:rPr>
              <a:t>METHODS: </a:t>
            </a:r>
            <a:r>
              <a:rPr lang="en" sz="2400" b="1" dirty="0">
                <a:solidFill>
                  <a:schemeClr val="dk2"/>
                </a:solidFill>
                <a:latin typeface="Open Sans"/>
                <a:ea typeface="Open Sans"/>
                <a:cs typeface="Open Sans"/>
                <a:sym typeface="Open Sans"/>
              </a:rPr>
              <a:t>Kaplan-Meier curves</a:t>
            </a:r>
            <a:r>
              <a:rPr lang="en" sz="2400" dirty="0">
                <a:solidFill>
                  <a:schemeClr val="dk2"/>
                </a:solidFill>
                <a:latin typeface="Open Sans"/>
                <a:ea typeface="Open Sans"/>
                <a:cs typeface="Open Sans"/>
                <a:sym typeface="Open Sans"/>
              </a:rPr>
              <a:t>, </a:t>
            </a:r>
            <a:r>
              <a:rPr lang="en" sz="2400" b="1" dirty="0">
                <a:solidFill>
                  <a:schemeClr val="dk2"/>
                </a:solidFill>
                <a:latin typeface="Open Sans"/>
                <a:ea typeface="Open Sans"/>
                <a:cs typeface="Open Sans"/>
                <a:sym typeface="Open Sans"/>
              </a:rPr>
              <a:t>log-rank tests</a:t>
            </a:r>
            <a:r>
              <a:rPr lang="en" sz="2400" dirty="0">
                <a:solidFill>
                  <a:schemeClr val="dk2"/>
                </a:solidFill>
                <a:latin typeface="Open Sans"/>
                <a:ea typeface="Open Sans"/>
                <a:cs typeface="Open Sans"/>
                <a:sym typeface="Open Sans"/>
              </a:rPr>
              <a:t>, and RMST.</a:t>
            </a:r>
          </a:p>
        </p:txBody>
      </p:sp>
      <p:sp>
        <p:nvSpPr>
          <p:cNvPr id="121" name="Shape 121"/>
          <p:cNvSpPr/>
          <p:nvPr/>
        </p:nvSpPr>
        <p:spPr>
          <a:xfrm>
            <a:off x="3372733" y="1547533"/>
            <a:ext cx="4802400" cy="528800"/>
          </a:xfrm>
          <a:prstGeom prst="rect">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133" b="1">
                <a:latin typeface="Open Sans"/>
                <a:ea typeface="Open Sans"/>
                <a:cs typeface="Open Sans"/>
                <a:sym typeface="Open Sans"/>
              </a:rPr>
              <a:t>Impaired mobility at admission</a:t>
            </a:r>
          </a:p>
        </p:txBody>
      </p:sp>
      <p:cxnSp>
        <p:nvCxnSpPr>
          <p:cNvPr id="122" name="Shape 122"/>
          <p:cNvCxnSpPr>
            <a:stCxn id="121" idx="2"/>
            <a:endCxn id="112" idx="0"/>
          </p:cNvCxnSpPr>
          <p:nvPr/>
        </p:nvCxnSpPr>
        <p:spPr>
          <a:xfrm flipH="1">
            <a:off x="2903533" y="2076333"/>
            <a:ext cx="2870400" cy="286800"/>
          </a:xfrm>
          <a:prstGeom prst="straightConnector1">
            <a:avLst/>
          </a:prstGeom>
          <a:noFill/>
          <a:ln w="28575" cap="flat" cmpd="sng">
            <a:solidFill>
              <a:schemeClr val="dk2"/>
            </a:solidFill>
            <a:prstDash val="solid"/>
            <a:round/>
            <a:headEnd type="none" w="lg" len="lg"/>
            <a:tailEnd type="triangle" w="lg" len="lg"/>
          </a:ln>
        </p:spPr>
      </p:cxnSp>
      <p:cxnSp>
        <p:nvCxnSpPr>
          <p:cNvPr id="123" name="Shape 123"/>
          <p:cNvCxnSpPr>
            <a:stCxn id="121" idx="2"/>
            <a:endCxn id="113" idx="0"/>
          </p:cNvCxnSpPr>
          <p:nvPr/>
        </p:nvCxnSpPr>
        <p:spPr>
          <a:xfrm>
            <a:off x="5773933" y="2076333"/>
            <a:ext cx="3094400" cy="286800"/>
          </a:xfrm>
          <a:prstGeom prst="straightConnector1">
            <a:avLst/>
          </a:prstGeom>
          <a:noFill/>
          <a:ln w="28575" cap="flat" cmpd="sng">
            <a:solidFill>
              <a:schemeClr val="dk2"/>
            </a:solidFill>
            <a:prstDash val="solid"/>
            <a:round/>
            <a:headEnd type="none" w="lg" len="lg"/>
            <a:tailEnd type="triangle" w="lg" len="lg"/>
          </a:ln>
        </p:spPr>
      </p:cxnSp>
    </p:spTree>
    <p:extLst>
      <p:ext uri="{BB962C8B-B14F-4D97-AF65-F5344CB8AC3E}">
        <p14:creationId xmlns:p14="http://schemas.microsoft.com/office/powerpoint/2010/main" val="336826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15600" y="593367"/>
            <a:ext cx="11360800" cy="943200"/>
          </a:xfrm>
          <a:prstGeom prst="rect">
            <a:avLst/>
          </a:prstGeom>
        </p:spPr>
        <p:txBody>
          <a:bodyPr vert="horz" lIns="121900" tIns="121900" rIns="121900" bIns="121900" rtlCol="0" anchor="t" anchorCtr="0">
            <a:noAutofit/>
          </a:bodyPr>
          <a:lstStyle/>
          <a:p>
            <a:r>
              <a:rPr lang="en" dirty="0"/>
              <a:t>Data </a:t>
            </a:r>
            <a:r>
              <a:rPr lang="en" dirty="0" smtClean="0"/>
              <a:t>Analysis</a:t>
            </a:r>
            <a:endParaRPr lang="en" dirty="0"/>
          </a:p>
        </p:txBody>
      </p:sp>
      <p:sp>
        <p:nvSpPr>
          <p:cNvPr id="135" name="Shape 135"/>
          <p:cNvSpPr txBox="1">
            <a:spLocks noGrp="1"/>
          </p:cNvSpPr>
          <p:nvPr>
            <p:ph type="body" idx="1"/>
          </p:nvPr>
        </p:nvSpPr>
        <p:spPr>
          <a:xfrm>
            <a:off x="415600" y="1688433"/>
            <a:ext cx="11360800" cy="4823200"/>
          </a:xfrm>
          <a:prstGeom prst="rect">
            <a:avLst/>
          </a:prstGeom>
        </p:spPr>
        <p:txBody>
          <a:bodyPr vert="horz" lIns="121900" tIns="121900" rIns="121900" bIns="121900" rtlCol="0" anchor="t" anchorCtr="0">
            <a:noAutofit/>
          </a:bodyPr>
          <a:lstStyle/>
          <a:p>
            <a:pPr marL="609585" indent="-304792">
              <a:buAutoNum type="arabicPeriod"/>
            </a:pPr>
            <a:r>
              <a:rPr lang="en"/>
              <a:t>9052 observations, 8 variables</a:t>
            </a:r>
          </a:p>
          <a:p>
            <a:pPr marL="609585" indent="-304792">
              <a:buAutoNum type="arabicPeriod"/>
            </a:pPr>
            <a:r>
              <a:rPr lang="en"/>
              <a:t>Death is the event indicator, 1 for dead, 0 for alive</a:t>
            </a:r>
          </a:p>
          <a:p>
            <a:pPr marL="609585" indent="-304792">
              <a:buAutoNum type="arabicPeriod"/>
            </a:pPr>
            <a:r>
              <a:rPr lang="en"/>
              <a:t>Month variable is the month after discharge, if death=1, month means the month dead after discharge. If death=0 , it means the last contact month after discharge.</a:t>
            </a:r>
          </a:p>
          <a:p>
            <a:pPr marL="609585" indent="-304792">
              <a:buAutoNum type="arabicPeriod"/>
            </a:pPr>
            <a:r>
              <a:rPr lang="en"/>
              <a:t>The treatment variable is recover_or_not in the recovery data.</a:t>
            </a:r>
          </a:p>
          <a:p>
            <a:pPr marL="609585" indent="-304792">
              <a:buAutoNum type="arabicPeriod"/>
            </a:pPr>
            <a:r>
              <a:rPr lang="en"/>
              <a:t>All other variables are covariates for adjustment  (LOS , Admit Age, Sex, Race)</a:t>
            </a:r>
          </a:p>
          <a:p>
            <a:pPr>
              <a:buNone/>
            </a:pPr>
            <a:endParaRPr sz="1600">
              <a:solidFill>
                <a:srgbClr val="666666"/>
              </a:solidFill>
              <a:highlight>
                <a:srgbClr val="FFFFFF"/>
              </a:highlight>
              <a:latin typeface="Calibri"/>
              <a:ea typeface="Calibri"/>
              <a:cs typeface="Calibri"/>
              <a:sym typeface="Calibri"/>
            </a:endParaRPr>
          </a:p>
          <a:p>
            <a:pPr>
              <a:buNone/>
            </a:pPr>
            <a:endParaRPr sz="1600">
              <a:solidFill>
                <a:srgbClr val="000000"/>
              </a:solidFill>
              <a:highlight>
                <a:srgbClr val="FFFFFF"/>
              </a:highlight>
              <a:latin typeface="Calibri"/>
              <a:ea typeface="Calibri"/>
              <a:cs typeface="Calibri"/>
              <a:sym typeface="Calibri"/>
            </a:endParaRPr>
          </a:p>
          <a:p>
            <a:pPr>
              <a:buNone/>
            </a:pPr>
            <a:endParaRPr sz="1600">
              <a:solidFill>
                <a:srgbClr val="000000"/>
              </a:solidFill>
              <a:highlight>
                <a:srgbClr val="FFFFFF"/>
              </a:highlight>
              <a:latin typeface="Calibri"/>
              <a:ea typeface="Calibri"/>
              <a:cs typeface="Calibri"/>
              <a:sym typeface="Calibri"/>
            </a:endParaRPr>
          </a:p>
        </p:txBody>
      </p:sp>
    </p:spTree>
    <p:extLst>
      <p:ext uri="{BB962C8B-B14F-4D97-AF65-F5344CB8AC3E}">
        <p14:creationId xmlns:p14="http://schemas.microsoft.com/office/powerpoint/2010/main" val="1121139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15600" y="593367"/>
            <a:ext cx="11360800" cy="943200"/>
          </a:xfrm>
          <a:prstGeom prst="rect">
            <a:avLst/>
          </a:prstGeom>
        </p:spPr>
        <p:txBody>
          <a:bodyPr vert="horz" lIns="121900" tIns="121900" rIns="121900" bIns="121900" rtlCol="0" anchor="t" anchorCtr="0">
            <a:noAutofit/>
          </a:bodyPr>
          <a:lstStyle/>
          <a:p>
            <a:r>
              <a:rPr lang="en" dirty="0"/>
              <a:t>Data </a:t>
            </a:r>
            <a:r>
              <a:rPr lang="en" dirty="0" smtClean="0"/>
              <a:t>Analysis</a:t>
            </a:r>
            <a:endParaRPr lang="en" dirty="0"/>
          </a:p>
        </p:txBody>
      </p:sp>
      <p:sp>
        <p:nvSpPr>
          <p:cNvPr id="141" name="Shape 141"/>
          <p:cNvSpPr txBox="1">
            <a:spLocks noGrp="1"/>
          </p:cNvSpPr>
          <p:nvPr>
            <p:ph type="body" idx="1"/>
          </p:nvPr>
        </p:nvSpPr>
        <p:spPr>
          <a:xfrm>
            <a:off x="415600" y="1672533"/>
            <a:ext cx="11360800" cy="4403600"/>
          </a:xfrm>
          <a:prstGeom prst="rect">
            <a:avLst/>
          </a:prstGeom>
        </p:spPr>
        <p:txBody>
          <a:bodyPr vert="horz" lIns="121900" tIns="121900" rIns="121900" bIns="121900" rtlCol="0" anchor="t" anchorCtr="0">
            <a:noAutofit/>
          </a:bodyPr>
          <a:lstStyle/>
          <a:p>
            <a:pPr>
              <a:buNone/>
            </a:pPr>
            <a:r>
              <a:rPr lang="en" dirty="0"/>
              <a:t>Log rank test:  a score test for the null hypothesis that two groups have the same failure time distribution. </a:t>
            </a:r>
          </a:p>
          <a:p>
            <a:pPr>
              <a:buNone/>
            </a:pPr>
            <a:r>
              <a:rPr lang="en" dirty="0"/>
              <a:t>recover&lt;-</a:t>
            </a:r>
            <a:r>
              <a:rPr lang="en" dirty="0" err="1"/>
              <a:t>read.csv</a:t>
            </a:r>
            <a:r>
              <a:rPr lang="en" dirty="0" smtClean="0"/>
              <a:t>("recover_final2.csv</a:t>
            </a:r>
            <a:r>
              <a:rPr lang="en" dirty="0"/>
              <a:t>")</a:t>
            </a:r>
          </a:p>
          <a:p>
            <a:pPr>
              <a:buNone/>
            </a:pPr>
            <a:r>
              <a:rPr lang="en" dirty="0" err="1"/>
              <a:t>recover$Sex</a:t>
            </a:r>
            <a:r>
              <a:rPr lang="en" dirty="0"/>
              <a:t>&lt;-</a:t>
            </a:r>
            <a:r>
              <a:rPr lang="en" dirty="0" err="1"/>
              <a:t>ifelse</a:t>
            </a:r>
            <a:r>
              <a:rPr lang="en" dirty="0"/>
              <a:t>(</a:t>
            </a:r>
            <a:r>
              <a:rPr lang="en" dirty="0" err="1"/>
              <a:t>recover$Sex</a:t>
            </a:r>
            <a:r>
              <a:rPr lang="en" dirty="0"/>
              <a:t>=="FEMALE",1,0)</a:t>
            </a:r>
            <a:br>
              <a:rPr lang="en" dirty="0"/>
            </a:br>
            <a:r>
              <a:rPr lang="en" dirty="0"/>
              <a:t>levels(</a:t>
            </a:r>
            <a:r>
              <a:rPr lang="en" dirty="0" err="1"/>
              <a:t>recover$Race</a:t>
            </a:r>
            <a:r>
              <a:rPr lang="en" dirty="0"/>
              <a:t>)&lt;-1:11</a:t>
            </a:r>
            <a:br>
              <a:rPr lang="en" dirty="0"/>
            </a:br>
            <a:r>
              <a:rPr lang="en" dirty="0"/>
              <a:t>recover&lt;-recover[!</a:t>
            </a:r>
            <a:r>
              <a:rPr lang="en" dirty="0" err="1"/>
              <a:t>is.na</a:t>
            </a:r>
            <a:r>
              <a:rPr lang="en" dirty="0"/>
              <a:t>(</a:t>
            </a:r>
            <a:r>
              <a:rPr lang="en" dirty="0" err="1"/>
              <a:t>recover$month</a:t>
            </a:r>
            <a:r>
              <a:rPr lang="en" dirty="0"/>
              <a:t>),]</a:t>
            </a:r>
          </a:p>
          <a:p>
            <a:pPr>
              <a:buNone/>
            </a:pPr>
            <a:r>
              <a:rPr lang="en" dirty="0"/>
              <a:t>##log-rank test                                                  </a:t>
            </a:r>
          </a:p>
          <a:p>
            <a:pPr>
              <a:buNone/>
            </a:pPr>
            <a:r>
              <a:rPr lang="en" dirty="0" err="1"/>
              <a:t>survdiff</a:t>
            </a:r>
            <a:r>
              <a:rPr lang="en" dirty="0"/>
              <a:t>(</a:t>
            </a:r>
            <a:r>
              <a:rPr lang="en" dirty="0" err="1"/>
              <a:t>Surv</a:t>
            </a:r>
            <a:r>
              <a:rPr lang="en" dirty="0"/>
              <a:t>(</a:t>
            </a:r>
            <a:r>
              <a:rPr lang="en" dirty="0" err="1"/>
              <a:t>month,death</a:t>
            </a:r>
            <a:r>
              <a:rPr lang="en" dirty="0"/>
              <a:t>)~</a:t>
            </a:r>
            <a:r>
              <a:rPr lang="en" dirty="0" err="1"/>
              <a:t>Recover_or_not,data</a:t>
            </a:r>
            <a:r>
              <a:rPr lang="en" dirty="0"/>
              <a:t>=</a:t>
            </a:r>
            <a:r>
              <a:rPr lang="en" dirty="0" err="1"/>
              <a:t>recover,rho</a:t>
            </a:r>
            <a:r>
              <a:rPr lang="en" dirty="0"/>
              <a:t>=0)</a:t>
            </a:r>
          </a:p>
          <a:p>
            <a:pPr>
              <a:buNone/>
            </a:pPr>
            <a:endParaRPr dirty="0"/>
          </a:p>
          <a:p>
            <a:pPr>
              <a:buNone/>
            </a:pPr>
            <a:endParaRPr dirty="0"/>
          </a:p>
        </p:txBody>
      </p:sp>
    </p:spTree>
    <p:extLst>
      <p:ext uri="{BB962C8B-B14F-4D97-AF65-F5344CB8AC3E}">
        <p14:creationId xmlns:p14="http://schemas.microsoft.com/office/powerpoint/2010/main" val="34676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15600" y="593367"/>
            <a:ext cx="11360800" cy="943200"/>
          </a:xfrm>
          <a:prstGeom prst="rect">
            <a:avLst/>
          </a:prstGeom>
        </p:spPr>
        <p:txBody>
          <a:bodyPr vert="horz" lIns="121900" tIns="121900" rIns="121900" bIns="121900" rtlCol="0" anchor="t" anchorCtr="0">
            <a:noAutofit/>
          </a:bodyPr>
          <a:lstStyle/>
          <a:p>
            <a:r>
              <a:rPr lang="en"/>
              <a:t>Log-rank Test Result </a:t>
            </a:r>
          </a:p>
        </p:txBody>
      </p:sp>
      <p:sp>
        <p:nvSpPr>
          <p:cNvPr id="147" name="Shape 147"/>
          <p:cNvSpPr txBox="1">
            <a:spLocks noGrp="1"/>
          </p:cNvSpPr>
          <p:nvPr>
            <p:ph type="body" idx="1"/>
          </p:nvPr>
        </p:nvSpPr>
        <p:spPr>
          <a:xfrm>
            <a:off x="415600" y="1688433"/>
            <a:ext cx="11360800" cy="4403600"/>
          </a:xfrm>
          <a:prstGeom prst="rect">
            <a:avLst/>
          </a:prstGeom>
        </p:spPr>
        <p:txBody>
          <a:bodyPr vert="horz" lIns="121900" tIns="121900" rIns="121900" bIns="121900" rtlCol="0" anchor="t" anchorCtr="0">
            <a:noAutofit/>
          </a:bodyPr>
          <a:lstStyle/>
          <a:p>
            <a:pPr>
              <a:buNone/>
            </a:pPr>
            <a:endParaRPr/>
          </a:p>
        </p:txBody>
      </p:sp>
      <p:pic>
        <p:nvPicPr>
          <p:cNvPr id="148" name="Shape 148"/>
          <p:cNvPicPr preferRelativeResize="0"/>
          <p:nvPr/>
        </p:nvPicPr>
        <p:blipFill>
          <a:blip r:embed="rId3">
            <a:alphaModFix/>
          </a:blip>
          <a:stretch>
            <a:fillRect/>
          </a:stretch>
        </p:blipFill>
        <p:spPr>
          <a:xfrm>
            <a:off x="415599" y="1688434"/>
            <a:ext cx="10613067" cy="3980700"/>
          </a:xfrm>
          <a:prstGeom prst="rect">
            <a:avLst/>
          </a:prstGeom>
          <a:noFill/>
          <a:ln>
            <a:noFill/>
          </a:ln>
        </p:spPr>
      </p:pic>
    </p:spTree>
    <p:extLst>
      <p:ext uri="{BB962C8B-B14F-4D97-AF65-F5344CB8AC3E}">
        <p14:creationId xmlns:p14="http://schemas.microsoft.com/office/powerpoint/2010/main" val="8211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15600" y="593367"/>
            <a:ext cx="11360800" cy="943200"/>
          </a:xfrm>
          <a:prstGeom prst="rect">
            <a:avLst/>
          </a:prstGeom>
        </p:spPr>
        <p:txBody>
          <a:bodyPr vert="horz" lIns="121900" tIns="121900" rIns="121900" bIns="121900" rtlCol="0" anchor="t" anchorCtr="0">
            <a:noAutofit/>
          </a:bodyPr>
          <a:lstStyle/>
          <a:p>
            <a:r>
              <a:rPr lang="en"/>
              <a:t>Kaplan-Meier Survival Curve</a:t>
            </a:r>
          </a:p>
        </p:txBody>
      </p:sp>
      <p:sp>
        <p:nvSpPr>
          <p:cNvPr id="154" name="Shape 154"/>
          <p:cNvSpPr txBox="1">
            <a:spLocks noGrp="1"/>
          </p:cNvSpPr>
          <p:nvPr>
            <p:ph type="body" idx="1"/>
          </p:nvPr>
        </p:nvSpPr>
        <p:spPr>
          <a:xfrm>
            <a:off x="415600" y="1688433"/>
            <a:ext cx="11360800" cy="4403600"/>
          </a:xfrm>
          <a:prstGeom prst="rect">
            <a:avLst/>
          </a:prstGeom>
        </p:spPr>
        <p:txBody>
          <a:bodyPr vert="horz" lIns="121900" tIns="121900" rIns="121900" bIns="121900" rtlCol="0" anchor="t" anchorCtr="0">
            <a:noAutofit/>
          </a:bodyPr>
          <a:lstStyle/>
          <a:p>
            <a:pPr>
              <a:buNone/>
            </a:pPr>
            <a:r>
              <a:rPr lang="en"/>
              <a:t>R code:</a:t>
            </a:r>
          </a:p>
          <a:p>
            <a:pPr>
              <a:buNone/>
            </a:pPr>
            <a:r>
              <a:rPr lang="en"/>
              <a:t>KM&lt;-survfit(Surv(month,death)~Recover_or_not,data=recover)</a:t>
            </a:r>
            <a:br>
              <a:rPr lang="en"/>
            </a:br>
            <a:r>
              <a:rPr lang="en"/>
              <a:t>plot(KM,lty=c("solid","dashed"),xlab="Month dead after discharge",ylab="Survival Probability")</a:t>
            </a:r>
            <a:br>
              <a:rPr lang="en"/>
            </a:br>
            <a:r>
              <a:rPr lang="en"/>
              <a:t>legend("topright",lty=c("solid","dashed"),legend=c("not","Recover",))</a:t>
            </a:r>
          </a:p>
        </p:txBody>
      </p:sp>
    </p:spTree>
    <p:extLst>
      <p:ext uri="{BB962C8B-B14F-4D97-AF65-F5344CB8AC3E}">
        <p14:creationId xmlns:p14="http://schemas.microsoft.com/office/powerpoint/2010/main" val="1931105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415600" y="593367"/>
            <a:ext cx="11360800" cy="943200"/>
          </a:xfrm>
          <a:prstGeom prst="rect">
            <a:avLst/>
          </a:prstGeom>
        </p:spPr>
        <p:txBody>
          <a:bodyPr vert="horz" lIns="121900" tIns="121900" rIns="121900" bIns="121900" rtlCol="0" anchor="t" anchorCtr="0">
            <a:noAutofit/>
          </a:bodyPr>
          <a:lstStyle/>
          <a:p>
            <a:r>
              <a:rPr lang="en"/>
              <a:t>Kaplan-Meier Survival Curve Result</a:t>
            </a:r>
          </a:p>
        </p:txBody>
      </p:sp>
      <p:pic>
        <p:nvPicPr>
          <p:cNvPr id="160" name="Shape 160"/>
          <p:cNvPicPr preferRelativeResize="0"/>
          <p:nvPr/>
        </p:nvPicPr>
        <p:blipFill>
          <a:blip r:embed="rId3">
            <a:alphaModFix/>
          </a:blip>
          <a:stretch>
            <a:fillRect/>
          </a:stretch>
        </p:blipFill>
        <p:spPr>
          <a:xfrm>
            <a:off x="1580801" y="1536567"/>
            <a:ext cx="6936964" cy="4993133"/>
          </a:xfrm>
          <a:prstGeom prst="rect">
            <a:avLst/>
          </a:prstGeom>
          <a:noFill/>
          <a:ln>
            <a:noFill/>
          </a:ln>
        </p:spPr>
      </p:pic>
    </p:spTree>
    <p:extLst>
      <p:ext uri="{BB962C8B-B14F-4D97-AF65-F5344CB8AC3E}">
        <p14:creationId xmlns:p14="http://schemas.microsoft.com/office/powerpoint/2010/main" val="196763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415600" y="593367"/>
            <a:ext cx="11360800" cy="943200"/>
          </a:xfrm>
          <a:prstGeom prst="rect">
            <a:avLst/>
          </a:prstGeom>
        </p:spPr>
        <p:txBody>
          <a:bodyPr vert="horz" lIns="121900" tIns="121900" rIns="121900" bIns="121900" rtlCol="0" anchor="t" anchorCtr="0">
            <a:noAutofit/>
          </a:bodyPr>
          <a:lstStyle/>
          <a:p>
            <a:r>
              <a:rPr lang="en"/>
              <a:t>Cox Model</a:t>
            </a:r>
          </a:p>
        </p:txBody>
      </p:sp>
      <p:sp>
        <p:nvSpPr>
          <p:cNvPr id="166" name="Shape 166"/>
          <p:cNvSpPr txBox="1">
            <a:spLocks noGrp="1"/>
          </p:cNvSpPr>
          <p:nvPr>
            <p:ph type="body" idx="1"/>
          </p:nvPr>
        </p:nvSpPr>
        <p:spPr>
          <a:xfrm>
            <a:off x="415600" y="1688433"/>
            <a:ext cx="11360800" cy="4403600"/>
          </a:xfrm>
          <a:prstGeom prst="rect">
            <a:avLst/>
          </a:prstGeom>
        </p:spPr>
        <p:txBody>
          <a:bodyPr vert="horz" lIns="121900" tIns="121900" rIns="121900" bIns="121900" rtlCol="0" anchor="t" anchorCtr="0">
            <a:noAutofit/>
          </a:bodyPr>
          <a:lstStyle/>
          <a:p>
            <a:pPr marL="609585" indent="-304792"/>
            <a:r>
              <a:rPr lang="en"/>
              <a:t>Use the function cox.zph  (Test the proportional hazards assumption for a Cox regression model fit (coxph))</a:t>
            </a:r>
          </a:p>
          <a:p>
            <a:pPr marL="609585" indent="-304792"/>
            <a:r>
              <a:rPr lang="en"/>
              <a:t>R code</a:t>
            </a:r>
          </a:p>
          <a:p>
            <a:pPr>
              <a:buNone/>
            </a:pPr>
            <a:r>
              <a:rPr lang="en"/>
              <a:t>cox.recover&lt;-coxph(Surv(month,death)~LOS+Admit_Age+Sex+Race+Recover_or_not,data=recover)</a:t>
            </a:r>
            <a:br>
              <a:rPr lang="en"/>
            </a:br>
            <a:r>
              <a:rPr lang="en"/>
              <a:t>ph&lt;-cox.zph(cox.recover)</a:t>
            </a:r>
            <a:br>
              <a:rPr lang="en"/>
            </a:br>
            <a:r>
              <a:rPr lang="en"/>
              <a:t>plot(ph,var="Recover_or_not")</a:t>
            </a:r>
            <a:br>
              <a:rPr lang="en"/>
            </a:br>
            <a:r>
              <a:rPr lang="en"/>
              <a:t>ph</a:t>
            </a:r>
          </a:p>
        </p:txBody>
      </p:sp>
    </p:spTree>
    <p:extLst>
      <p:ext uri="{BB962C8B-B14F-4D97-AF65-F5344CB8AC3E}">
        <p14:creationId xmlns:p14="http://schemas.microsoft.com/office/powerpoint/2010/main" val="2025816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415600" y="593367"/>
            <a:ext cx="11360800" cy="943200"/>
          </a:xfrm>
          <a:prstGeom prst="rect">
            <a:avLst/>
          </a:prstGeom>
        </p:spPr>
        <p:txBody>
          <a:bodyPr vert="horz" lIns="121900" tIns="121900" rIns="121900" bIns="121900" rtlCol="0" anchor="t" anchorCtr="0">
            <a:noAutofit/>
          </a:bodyPr>
          <a:lstStyle/>
          <a:p>
            <a:r>
              <a:rPr lang="en"/>
              <a:t>Result</a:t>
            </a:r>
          </a:p>
        </p:txBody>
      </p:sp>
      <p:pic>
        <p:nvPicPr>
          <p:cNvPr id="172" name="Shape 172"/>
          <p:cNvPicPr preferRelativeResize="0"/>
          <p:nvPr/>
        </p:nvPicPr>
        <p:blipFill>
          <a:blip r:embed="rId3">
            <a:alphaModFix/>
          </a:blip>
          <a:stretch>
            <a:fillRect/>
          </a:stretch>
        </p:blipFill>
        <p:spPr>
          <a:xfrm>
            <a:off x="6689234" y="1688433"/>
            <a:ext cx="4031865" cy="3976399"/>
          </a:xfrm>
          <a:prstGeom prst="rect">
            <a:avLst/>
          </a:prstGeom>
          <a:noFill/>
          <a:ln>
            <a:noFill/>
          </a:ln>
        </p:spPr>
      </p:pic>
      <p:pic>
        <p:nvPicPr>
          <p:cNvPr id="173" name="Shape 173"/>
          <p:cNvPicPr preferRelativeResize="0"/>
          <p:nvPr/>
        </p:nvPicPr>
        <p:blipFill>
          <a:blip r:embed="rId4">
            <a:alphaModFix/>
          </a:blip>
          <a:stretch>
            <a:fillRect/>
          </a:stretch>
        </p:blipFill>
        <p:spPr>
          <a:xfrm>
            <a:off x="585068" y="1688433"/>
            <a:ext cx="4722913" cy="4915032"/>
          </a:xfrm>
          <a:prstGeom prst="rect">
            <a:avLst/>
          </a:prstGeom>
          <a:noFill/>
          <a:ln>
            <a:noFill/>
          </a:ln>
        </p:spPr>
      </p:pic>
    </p:spTree>
    <p:extLst>
      <p:ext uri="{BB962C8B-B14F-4D97-AF65-F5344CB8AC3E}">
        <p14:creationId xmlns:p14="http://schemas.microsoft.com/office/powerpoint/2010/main" val="411236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522</Words>
  <Application>Microsoft Macintosh PowerPoint</Application>
  <PresentationFormat>Widescreen</PresentationFormat>
  <Paragraphs>48</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Calibri Light</vt:lpstr>
      <vt:lpstr>Arial</vt:lpstr>
      <vt:lpstr>Open Sans</vt:lpstr>
      <vt:lpstr>Office Theme</vt:lpstr>
      <vt:lpstr>Survival Analysis Recovery Data</vt:lpstr>
      <vt:lpstr>Analysis Scheme</vt:lpstr>
      <vt:lpstr>Data Analysis</vt:lpstr>
      <vt:lpstr>Data Analysis</vt:lpstr>
      <vt:lpstr>Log-rank Test Result </vt:lpstr>
      <vt:lpstr>Kaplan-Meier Survival Curve</vt:lpstr>
      <vt:lpstr>Kaplan-Meier Survival Curve Result</vt:lpstr>
      <vt:lpstr>Cox Model</vt:lpstr>
      <vt:lpstr>Result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Analysis Recovery Data</dc:title>
  <dc:creator>crystaldrame@gmail.com</dc:creator>
  <cp:lastModifiedBy>crystaldrame@gmail.com</cp:lastModifiedBy>
  <cp:revision>2</cp:revision>
  <dcterms:created xsi:type="dcterms:W3CDTF">2018-09-05T16:36:15Z</dcterms:created>
  <dcterms:modified xsi:type="dcterms:W3CDTF">2018-09-05T16:50:17Z</dcterms:modified>
</cp:coreProperties>
</file>