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142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820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594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11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923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54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dirty="0"/>
              <a:t>LAB 1 Group 7</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Statement of Work</a:t>
            </a:r>
            <a:br>
              <a:rPr lang="en-US"/>
            </a:br>
            <a:r>
              <a:rPr lang="en-US"/>
              <a:t>Checkpoint</a:t>
            </a:r>
            <a:br>
              <a:rPr lang="en-US"/>
            </a:br>
            <a:r>
              <a:rPr lang="en-US"/>
              <a:t>Timeline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Week 3: Questions</a:t>
            </a:r>
            <a:endParaRPr dirty="0"/>
          </a:p>
        </p:txBody>
      </p:sp>
      <p:sp>
        <p:nvSpPr>
          <p:cNvPr id="109" name="Google Shape;10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What questions do you need answered to move forward?</a:t>
            </a:r>
          </a:p>
          <a:p>
            <a:pPr marL="685800" lvl="1" indent="-228600">
              <a:spcBef>
                <a:spcPts val="0"/>
              </a:spcBef>
              <a:buSzPts val="2800"/>
            </a:pPr>
            <a:r>
              <a:rPr lang="en-US" dirty="0"/>
              <a:t>N/A</a:t>
            </a:r>
            <a:endParaRPr dirty="0"/>
          </a:p>
          <a:p>
            <a:pPr marL="228600" lvl="0" indent="-228600" algn="l" rtl="0">
              <a:lnSpc>
                <a:spcPct val="90000"/>
              </a:lnSpc>
              <a:spcBef>
                <a:spcPts val="1000"/>
              </a:spcBef>
              <a:spcAft>
                <a:spcPts val="0"/>
              </a:spcAft>
              <a:buClr>
                <a:schemeClr val="dk1"/>
              </a:buClr>
              <a:buSzPts val="2800"/>
              <a:buChar char="•"/>
            </a:pPr>
            <a:r>
              <a:rPr lang="en-US" dirty="0"/>
              <a:t>Have they been posted on the discussion board?</a:t>
            </a:r>
          </a:p>
          <a:p>
            <a:pPr marL="685800" lvl="1" indent="-228600">
              <a:spcBef>
                <a:spcPts val="1000"/>
              </a:spcBef>
              <a:buSzPts val="2800"/>
            </a:pPr>
            <a:r>
              <a:rPr lang="en-US" dirty="0"/>
              <a:t>N/A</a:t>
            </a:r>
            <a:endParaRPr dirty="0"/>
          </a:p>
          <a:p>
            <a:pPr marL="228600" lvl="0" indent="-228600" algn="l" rtl="0">
              <a:lnSpc>
                <a:spcPct val="90000"/>
              </a:lnSpc>
              <a:spcBef>
                <a:spcPts val="1000"/>
              </a:spcBef>
              <a:spcAft>
                <a:spcPts val="0"/>
              </a:spcAft>
              <a:buClr>
                <a:schemeClr val="dk1"/>
              </a:buClr>
              <a:buSzPts val="2800"/>
              <a:buChar char="•"/>
            </a:pPr>
            <a:r>
              <a:rPr lang="en-US" dirty="0"/>
              <a:t>Are there questions you can answer on the discussion board?</a:t>
            </a:r>
          </a:p>
          <a:p>
            <a:pPr marL="685800" lvl="1" indent="-228600">
              <a:spcBef>
                <a:spcPts val="1000"/>
              </a:spcBef>
              <a:buSzPts val="2800"/>
            </a:pPr>
            <a:r>
              <a:rPr lang="en-US" dirty="0"/>
              <a:t>N/A</a:t>
            </a:r>
            <a:endParaRPr dirty="0"/>
          </a:p>
          <a:p>
            <a:pPr marL="685800" lvl="1" indent="-228600" algn="l" rtl="0">
              <a:lnSpc>
                <a:spcPct val="90000"/>
              </a:lnSpc>
              <a:spcBef>
                <a:spcPts val="1000"/>
              </a:spcBef>
              <a:spcAft>
                <a:spcPts val="0"/>
              </a:spcAft>
              <a:buSzPts val="1800"/>
              <a:buChar char="•"/>
            </a:pPr>
            <a:endParaRPr dirty="0"/>
          </a:p>
        </p:txBody>
      </p:sp>
    </p:spTree>
    <p:extLst>
      <p:ext uri="{BB962C8B-B14F-4D97-AF65-F5344CB8AC3E}">
        <p14:creationId xmlns:p14="http://schemas.microsoft.com/office/powerpoint/2010/main" val="258835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Week 1: Statement of work</a:t>
            </a:r>
            <a:endParaRPr/>
          </a:p>
        </p:txBody>
      </p:sp>
      <p:sp>
        <p:nvSpPr>
          <p:cNvPr id="97" name="Google Shape;9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175260" algn="l" rtl="0">
              <a:lnSpc>
                <a:spcPct val="90000"/>
              </a:lnSpc>
              <a:spcBef>
                <a:spcPts val="0"/>
              </a:spcBef>
              <a:spcAft>
                <a:spcPts val="0"/>
              </a:spcAft>
              <a:buClr>
                <a:schemeClr val="dk1"/>
              </a:buClr>
              <a:buSzPct val="100000"/>
              <a:buChar char="•"/>
            </a:pPr>
            <a:r>
              <a:rPr lang="en-US" dirty="0"/>
              <a:t>Team Leader - Logan</a:t>
            </a:r>
          </a:p>
          <a:p>
            <a:pPr marL="228600" lvl="0" indent="-175260" algn="l" rtl="0">
              <a:lnSpc>
                <a:spcPct val="90000"/>
              </a:lnSpc>
              <a:spcBef>
                <a:spcPts val="0"/>
              </a:spcBef>
              <a:spcAft>
                <a:spcPts val="0"/>
              </a:spcAft>
              <a:buClr>
                <a:schemeClr val="dk1"/>
              </a:buClr>
              <a:buSzPct val="100000"/>
              <a:buChar char="•"/>
            </a:pPr>
            <a:r>
              <a:rPr lang="en-US" dirty="0"/>
              <a:t>What is everyone’s responsibility for</a:t>
            </a:r>
            <a:endParaRPr dirty="0"/>
          </a:p>
          <a:p>
            <a:pPr marL="685800" lvl="1" indent="-182880" algn="l" rtl="0">
              <a:lnSpc>
                <a:spcPct val="90000"/>
              </a:lnSpc>
              <a:spcBef>
                <a:spcPts val="500"/>
              </a:spcBef>
              <a:spcAft>
                <a:spcPts val="0"/>
              </a:spcAft>
              <a:buClr>
                <a:schemeClr val="dk1"/>
              </a:buClr>
              <a:buSzPct val="100000"/>
              <a:buChar char="•"/>
            </a:pPr>
            <a:r>
              <a:rPr lang="en-US" dirty="0"/>
              <a:t>The Lab? – Logan, Camron, Darren</a:t>
            </a:r>
            <a:endParaRPr dirty="0"/>
          </a:p>
          <a:p>
            <a:pPr marL="685800" lvl="1" indent="-182880" algn="l" rtl="0">
              <a:lnSpc>
                <a:spcPct val="90000"/>
              </a:lnSpc>
              <a:spcBef>
                <a:spcPts val="500"/>
              </a:spcBef>
              <a:spcAft>
                <a:spcPts val="0"/>
              </a:spcAft>
              <a:buClr>
                <a:schemeClr val="dk1"/>
              </a:buClr>
              <a:buSzPct val="100000"/>
              <a:buChar char="•"/>
            </a:pPr>
            <a:r>
              <a:rPr lang="en-US" dirty="0"/>
              <a:t>The week?- Week 1</a:t>
            </a:r>
            <a:endParaRPr dirty="0"/>
          </a:p>
          <a:p>
            <a:pPr marL="228600" lvl="0" indent="-175260" algn="l" rtl="0">
              <a:lnSpc>
                <a:spcPct val="90000"/>
              </a:lnSpc>
              <a:spcBef>
                <a:spcPts val="1000"/>
              </a:spcBef>
              <a:spcAft>
                <a:spcPts val="0"/>
              </a:spcAft>
              <a:buClr>
                <a:schemeClr val="dk1"/>
              </a:buClr>
              <a:buSzPct val="100000"/>
              <a:buChar char="•"/>
            </a:pPr>
            <a:r>
              <a:rPr lang="en-US" dirty="0"/>
              <a:t>For each responsibility</a:t>
            </a:r>
            <a:endParaRPr dirty="0"/>
          </a:p>
          <a:p>
            <a:pPr marL="685800" lvl="1" indent="-182880" algn="l" rtl="0">
              <a:lnSpc>
                <a:spcPct val="90000"/>
              </a:lnSpc>
              <a:spcBef>
                <a:spcPts val="500"/>
              </a:spcBef>
              <a:spcAft>
                <a:spcPts val="0"/>
              </a:spcAft>
              <a:buClr>
                <a:schemeClr val="dk1"/>
              </a:buClr>
              <a:buSzPct val="100000"/>
              <a:buChar char="•"/>
            </a:pPr>
            <a:r>
              <a:rPr lang="en-US" dirty="0"/>
              <a:t>Who is the lead and who is assisting (if applicable)?</a:t>
            </a:r>
          </a:p>
          <a:p>
            <a:pPr marL="1143000" lvl="2" indent="-182880">
              <a:buSzPct val="100000"/>
            </a:pPr>
            <a:r>
              <a:rPr lang="en-US" dirty="0"/>
              <a:t>Logan – Stride Dispatch, 2D Block and 1D Tile – Darren and Camron</a:t>
            </a:r>
            <a:endParaRPr dirty="0"/>
          </a:p>
          <a:p>
            <a:pPr marL="685800" lvl="1" indent="-182880" algn="l" rtl="0">
              <a:lnSpc>
                <a:spcPct val="90000"/>
              </a:lnSpc>
              <a:spcBef>
                <a:spcPts val="500"/>
              </a:spcBef>
              <a:spcAft>
                <a:spcPts val="0"/>
              </a:spcAft>
              <a:buClr>
                <a:schemeClr val="dk1"/>
              </a:buClr>
              <a:buSzPct val="100000"/>
              <a:buChar char="•"/>
            </a:pPr>
            <a:r>
              <a:rPr lang="en-US" dirty="0"/>
              <a:t>What is the deadline? </a:t>
            </a:r>
          </a:p>
          <a:p>
            <a:pPr marL="1143000" lvl="2" indent="-182880">
              <a:buSzPct val="100000"/>
            </a:pPr>
            <a:r>
              <a:rPr lang="en-US" dirty="0"/>
              <a:t>10/1 – Dispatch, 10/1 Tensor transpose variant</a:t>
            </a:r>
            <a:endParaRPr dirty="0"/>
          </a:p>
          <a:p>
            <a:pPr marL="685800" lvl="1" indent="-182880" algn="l" rtl="0">
              <a:lnSpc>
                <a:spcPct val="90000"/>
              </a:lnSpc>
              <a:spcBef>
                <a:spcPts val="500"/>
              </a:spcBef>
              <a:spcAft>
                <a:spcPts val="0"/>
              </a:spcAft>
              <a:buClr>
                <a:schemeClr val="dk1"/>
              </a:buClr>
              <a:buSzPct val="100000"/>
              <a:buChar char="•"/>
            </a:pPr>
            <a:r>
              <a:rPr lang="en-US" dirty="0"/>
              <a:t>What is the measure of success? </a:t>
            </a:r>
          </a:p>
          <a:p>
            <a:pPr marL="1143000" lvl="2" indent="-182880">
              <a:buSzPct val="100000"/>
            </a:pPr>
            <a:r>
              <a:rPr lang="en-US" dirty="0"/>
              <a:t>Produce efficient and stable iterations of matrix transpose</a:t>
            </a:r>
            <a:endParaRPr dirty="0"/>
          </a:p>
          <a:p>
            <a:pPr marL="685800" lvl="1" indent="-182880" algn="l" rtl="0">
              <a:lnSpc>
                <a:spcPct val="90000"/>
              </a:lnSpc>
              <a:spcBef>
                <a:spcPts val="500"/>
              </a:spcBef>
              <a:spcAft>
                <a:spcPts val="0"/>
              </a:spcAft>
              <a:buClr>
                <a:schemeClr val="dk1"/>
              </a:buClr>
              <a:buSzPct val="100000"/>
              <a:buChar char="•"/>
            </a:pPr>
            <a:r>
              <a:rPr lang="en-US" dirty="0"/>
              <a:t>What is the plan if that task is not success by the deadline?</a:t>
            </a:r>
          </a:p>
          <a:p>
            <a:pPr marL="1143000" lvl="2" indent="-182880">
              <a:buSzPct val="100000"/>
            </a:pPr>
            <a:r>
              <a:rPr lang="en-US" dirty="0"/>
              <a:t>Move the deadline back and assist each other while working on new tasks</a:t>
            </a:r>
            <a:endParaRPr dirty="0"/>
          </a:p>
          <a:p>
            <a:pPr marL="228600" lvl="0" indent="-50800" algn="l" rtl="0">
              <a:lnSpc>
                <a:spcPct val="90000"/>
              </a:lnSpc>
              <a:spcBef>
                <a:spcPts val="1000"/>
              </a:spcBef>
              <a:spcAft>
                <a:spcPts val="0"/>
              </a:spcAft>
              <a:buClr>
                <a:schemeClr val="dk1"/>
              </a:buClr>
              <a:buSzPct val="100000"/>
              <a:buNone/>
            </a:pPr>
            <a:endParaRPr dirty="0"/>
          </a:p>
          <a:p>
            <a:pPr marL="228600" lvl="0" indent="-5080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Week 1: Projected Timeline</a:t>
            </a:r>
            <a:endParaRPr/>
          </a:p>
        </p:txBody>
      </p:sp>
      <p:sp>
        <p:nvSpPr>
          <p:cNvPr id="103" name="Google Shape;10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Create a rough timeline that includes the proposed deadlines for the tasks and meeting times.</a:t>
            </a:r>
          </a:p>
          <a:p>
            <a:pPr marL="228600" lvl="0" indent="-228600" algn="l" rtl="0">
              <a:lnSpc>
                <a:spcPct val="90000"/>
              </a:lnSpc>
              <a:spcBef>
                <a:spcPts val="0"/>
              </a:spcBef>
              <a:spcAft>
                <a:spcPts val="0"/>
              </a:spcAft>
              <a:buClr>
                <a:schemeClr val="dk1"/>
              </a:buClr>
              <a:buSzPts val="2800"/>
              <a:buChar char="•"/>
            </a:pPr>
            <a:r>
              <a:rPr lang="en-US" dirty="0"/>
              <a:t>Next in person meetings (10/1 - 10/3):</a:t>
            </a:r>
          </a:p>
          <a:p>
            <a:pPr marL="685800" lvl="1" indent="-228600">
              <a:spcBef>
                <a:spcPts val="0"/>
              </a:spcBef>
              <a:buSzPts val="2800"/>
            </a:pPr>
            <a:r>
              <a:rPr lang="en-US" dirty="0"/>
              <a:t>Get a stride-based dispatch implemented for 9 options. </a:t>
            </a:r>
          </a:p>
          <a:p>
            <a:pPr marL="685800" lvl="1" indent="-228600">
              <a:spcBef>
                <a:spcPts val="0"/>
              </a:spcBef>
              <a:buSzPts val="2800"/>
            </a:pPr>
            <a:r>
              <a:rPr lang="en-US" dirty="0"/>
              <a:t>Get a variant of transposing a matrix using loop block and tiling.</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t>Outside Class Meeting:</a:t>
            </a:r>
          </a:p>
          <a:p>
            <a:pPr marL="685800" lvl="1" indent="-228600">
              <a:spcBef>
                <a:spcPts val="0"/>
              </a:spcBef>
              <a:buSzPts val="2800"/>
            </a:pPr>
            <a:r>
              <a:rPr lang="en-US" dirty="0"/>
              <a:t>9/28 – 6pm @ Discord</a:t>
            </a:r>
          </a:p>
          <a:p>
            <a:pPr marL="457200" lvl="1" indent="0">
              <a:spcBef>
                <a:spcPts val="0"/>
              </a:spcBef>
              <a:buSzPts val="280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Week 1: Questions</a:t>
            </a:r>
            <a:endParaRPr/>
          </a:p>
        </p:txBody>
      </p:sp>
      <p:sp>
        <p:nvSpPr>
          <p:cNvPr id="109" name="Google Shape;10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What questions do you need answered to move forward?</a:t>
            </a:r>
          </a:p>
          <a:p>
            <a:pPr marL="685800" lvl="1" indent="-228600">
              <a:spcBef>
                <a:spcPts val="0"/>
              </a:spcBef>
              <a:buSzPts val="2800"/>
            </a:pPr>
            <a:r>
              <a:rPr lang="en-US" dirty="0"/>
              <a:t>N/A</a:t>
            </a:r>
            <a:endParaRPr dirty="0"/>
          </a:p>
          <a:p>
            <a:pPr marL="228600" lvl="0" indent="-228600" algn="l" rtl="0">
              <a:lnSpc>
                <a:spcPct val="90000"/>
              </a:lnSpc>
              <a:spcBef>
                <a:spcPts val="1000"/>
              </a:spcBef>
              <a:spcAft>
                <a:spcPts val="0"/>
              </a:spcAft>
              <a:buClr>
                <a:schemeClr val="dk1"/>
              </a:buClr>
              <a:buSzPts val="2800"/>
              <a:buChar char="•"/>
            </a:pPr>
            <a:r>
              <a:rPr lang="en-US" dirty="0"/>
              <a:t>Have they been posted on the discussion board?</a:t>
            </a:r>
          </a:p>
          <a:p>
            <a:pPr marL="685800" lvl="1" indent="-228600">
              <a:spcBef>
                <a:spcPts val="1000"/>
              </a:spcBef>
              <a:buSzPts val="2800"/>
            </a:pPr>
            <a:r>
              <a:rPr lang="en-US" dirty="0"/>
              <a:t>N/A</a:t>
            </a:r>
            <a:endParaRPr dirty="0"/>
          </a:p>
          <a:p>
            <a:pPr marL="228600" lvl="0" indent="-228600" algn="l" rtl="0">
              <a:lnSpc>
                <a:spcPct val="90000"/>
              </a:lnSpc>
              <a:spcBef>
                <a:spcPts val="1000"/>
              </a:spcBef>
              <a:spcAft>
                <a:spcPts val="0"/>
              </a:spcAft>
              <a:buClr>
                <a:schemeClr val="dk1"/>
              </a:buClr>
              <a:buSzPts val="2800"/>
              <a:buChar char="•"/>
            </a:pPr>
            <a:r>
              <a:rPr lang="en-US" dirty="0"/>
              <a:t>Are there questions you can answer on the discussion board?</a:t>
            </a:r>
          </a:p>
          <a:p>
            <a:pPr marL="685800" lvl="1" indent="-228600">
              <a:spcBef>
                <a:spcPts val="1000"/>
              </a:spcBef>
              <a:buSzPts val="2800"/>
            </a:pPr>
            <a:r>
              <a:rPr lang="en-US" dirty="0"/>
              <a:t>N/A</a:t>
            </a:r>
            <a:endParaRPr dirty="0"/>
          </a:p>
          <a:p>
            <a:pPr marL="685800" lvl="1" indent="-228600" algn="l" rtl="0">
              <a:lnSpc>
                <a:spcPct val="90000"/>
              </a:lnSpc>
              <a:spcBef>
                <a:spcPts val="1000"/>
              </a:spcBef>
              <a:spcAft>
                <a:spcPts val="0"/>
              </a:spcAft>
              <a:buSzPts val="1800"/>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Week 2: Statement of work</a:t>
            </a:r>
            <a:endParaRPr dirty="0"/>
          </a:p>
        </p:txBody>
      </p:sp>
      <p:sp>
        <p:nvSpPr>
          <p:cNvPr id="97" name="Google Shape;9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175260" algn="l" rtl="0">
              <a:lnSpc>
                <a:spcPct val="90000"/>
              </a:lnSpc>
              <a:spcBef>
                <a:spcPts val="0"/>
              </a:spcBef>
              <a:spcAft>
                <a:spcPts val="0"/>
              </a:spcAft>
              <a:buClr>
                <a:schemeClr val="dk1"/>
              </a:buClr>
              <a:buSzPct val="100000"/>
              <a:buChar char="•"/>
            </a:pPr>
            <a:r>
              <a:rPr lang="en-US" dirty="0"/>
              <a:t>Team Leader - Logan</a:t>
            </a:r>
          </a:p>
          <a:p>
            <a:pPr marL="228600" lvl="0" indent="-175260" algn="l" rtl="0">
              <a:lnSpc>
                <a:spcPct val="90000"/>
              </a:lnSpc>
              <a:spcBef>
                <a:spcPts val="0"/>
              </a:spcBef>
              <a:spcAft>
                <a:spcPts val="0"/>
              </a:spcAft>
              <a:buClr>
                <a:schemeClr val="dk1"/>
              </a:buClr>
              <a:buSzPct val="100000"/>
              <a:buChar char="•"/>
            </a:pPr>
            <a:r>
              <a:rPr lang="en-US" dirty="0"/>
              <a:t>What is everyone’s responsibility for</a:t>
            </a:r>
            <a:endParaRPr dirty="0"/>
          </a:p>
          <a:p>
            <a:pPr marL="685800" lvl="1" indent="-182880" algn="l" rtl="0">
              <a:lnSpc>
                <a:spcPct val="90000"/>
              </a:lnSpc>
              <a:spcBef>
                <a:spcPts val="500"/>
              </a:spcBef>
              <a:spcAft>
                <a:spcPts val="0"/>
              </a:spcAft>
              <a:buClr>
                <a:schemeClr val="dk1"/>
              </a:buClr>
              <a:buSzPct val="100000"/>
              <a:buChar char="•"/>
            </a:pPr>
            <a:r>
              <a:rPr lang="en-US" dirty="0"/>
              <a:t>The Lab? – Logan, Camron, Darren</a:t>
            </a:r>
            <a:endParaRPr dirty="0"/>
          </a:p>
          <a:p>
            <a:pPr marL="685800" lvl="1" indent="-182880" algn="l" rtl="0">
              <a:lnSpc>
                <a:spcPct val="90000"/>
              </a:lnSpc>
              <a:spcBef>
                <a:spcPts val="500"/>
              </a:spcBef>
              <a:spcAft>
                <a:spcPts val="0"/>
              </a:spcAft>
              <a:buClr>
                <a:schemeClr val="dk1"/>
              </a:buClr>
              <a:buSzPct val="100000"/>
              <a:buChar char="•"/>
            </a:pPr>
            <a:r>
              <a:rPr lang="en-US" dirty="0"/>
              <a:t>The week?- Week 2</a:t>
            </a:r>
            <a:endParaRPr dirty="0"/>
          </a:p>
          <a:p>
            <a:pPr marL="228600" lvl="0" indent="-175260" algn="l" rtl="0">
              <a:lnSpc>
                <a:spcPct val="90000"/>
              </a:lnSpc>
              <a:spcBef>
                <a:spcPts val="1000"/>
              </a:spcBef>
              <a:spcAft>
                <a:spcPts val="0"/>
              </a:spcAft>
              <a:buClr>
                <a:schemeClr val="dk1"/>
              </a:buClr>
              <a:buSzPct val="100000"/>
              <a:buChar char="•"/>
            </a:pPr>
            <a:r>
              <a:rPr lang="en-US" dirty="0"/>
              <a:t>For each responsibility</a:t>
            </a:r>
            <a:endParaRPr dirty="0"/>
          </a:p>
          <a:p>
            <a:pPr marL="685800" lvl="1" indent="-182880" algn="l" rtl="0">
              <a:lnSpc>
                <a:spcPct val="90000"/>
              </a:lnSpc>
              <a:spcBef>
                <a:spcPts val="500"/>
              </a:spcBef>
              <a:spcAft>
                <a:spcPts val="0"/>
              </a:spcAft>
              <a:buClr>
                <a:schemeClr val="dk1"/>
              </a:buClr>
              <a:buSzPct val="100000"/>
              <a:buChar char="•"/>
            </a:pPr>
            <a:r>
              <a:rPr lang="en-US" dirty="0"/>
              <a:t>Who is the lead and who is assisting (if applicable)?</a:t>
            </a:r>
          </a:p>
          <a:p>
            <a:pPr marL="1143000" lvl="2" indent="-182880">
              <a:buSzPct val="100000"/>
            </a:pPr>
            <a:r>
              <a:rPr lang="en-US" dirty="0"/>
              <a:t>2D Block and 1D Tile – Darren and Camron, SIMD implementation - Group</a:t>
            </a:r>
            <a:endParaRPr dirty="0"/>
          </a:p>
          <a:p>
            <a:pPr marL="685800" lvl="1" indent="-182880" algn="l" rtl="0">
              <a:lnSpc>
                <a:spcPct val="90000"/>
              </a:lnSpc>
              <a:spcBef>
                <a:spcPts val="500"/>
              </a:spcBef>
              <a:spcAft>
                <a:spcPts val="0"/>
              </a:spcAft>
              <a:buClr>
                <a:schemeClr val="dk1"/>
              </a:buClr>
              <a:buSzPct val="100000"/>
              <a:buChar char="•"/>
            </a:pPr>
            <a:r>
              <a:rPr lang="en-US" dirty="0"/>
              <a:t>What is the deadline? </a:t>
            </a:r>
          </a:p>
          <a:p>
            <a:pPr marL="1143000" lvl="2" indent="-182880">
              <a:buSzPct val="100000"/>
            </a:pPr>
            <a:r>
              <a:rPr lang="en-US" dirty="0"/>
              <a:t>10/7 – Implement 1d tile, 2D block, and SIMD implementation</a:t>
            </a:r>
          </a:p>
          <a:p>
            <a:pPr marL="1143000" lvl="2" indent="-182880">
              <a:buSzPct val="100000"/>
            </a:pPr>
            <a:r>
              <a:rPr lang="en-US" dirty="0"/>
              <a:t>What is the measure of success?- The measure of success of this component is to verify that the tile and block are implemented so that we don’t run into any errors and our program can run efficiently.</a:t>
            </a:r>
          </a:p>
          <a:p>
            <a:pPr marL="685800" lvl="1" indent="-182880" algn="l" rtl="0">
              <a:lnSpc>
                <a:spcPct val="90000"/>
              </a:lnSpc>
              <a:spcBef>
                <a:spcPts val="500"/>
              </a:spcBef>
              <a:spcAft>
                <a:spcPts val="0"/>
              </a:spcAft>
              <a:buClr>
                <a:schemeClr val="dk1"/>
              </a:buClr>
              <a:buSzPct val="100000"/>
              <a:buChar char="•"/>
            </a:pPr>
            <a:r>
              <a:rPr lang="en-US" dirty="0"/>
              <a:t>What is the plan if that task is not success by the deadline?</a:t>
            </a:r>
          </a:p>
          <a:p>
            <a:pPr marL="1143000" lvl="2" indent="-182880">
              <a:buSzPct val="100000"/>
            </a:pPr>
            <a:r>
              <a:rPr lang="en-US" dirty="0"/>
              <a:t>If the plan is not at success by the deadline, we will meet as a group and create a new projected timeline as well as troubleshoot the errors we are running into.</a:t>
            </a:r>
            <a:endParaRPr dirty="0"/>
          </a:p>
          <a:p>
            <a:pPr marL="228600" lvl="0" indent="-50800" algn="l" rtl="0">
              <a:lnSpc>
                <a:spcPct val="90000"/>
              </a:lnSpc>
              <a:spcBef>
                <a:spcPts val="1000"/>
              </a:spcBef>
              <a:spcAft>
                <a:spcPts val="0"/>
              </a:spcAft>
              <a:buClr>
                <a:schemeClr val="dk1"/>
              </a:buClr>
              <a:buSzPct val="100000"/>
              <a:buNone/>
            </a:pPr>
            <a:endParaRPr dirty="0"/>
          </a:p>
          <a:p>
            <a:pPr marL="228600" lvl="0" indent="-5080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02534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Week 2: Projected Timeline</a:t>
            </a:r>
            <a:endParaRPr dirty="0"/>
          </a:p>
        </p:txBody>
      </p:sp>
      <p:sp>
        <p:nvSpPr>
          <p:cNvPr id="103" name="Google Shape;10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Follow the timeline given in week 1 </a:t>
            </a:r>
          </a:p>
          <a:p>
            <a:pPr marL="228600" lvl="0" indent="-228600" algn="l" rtl="0">
              <a:lnSpc>
                <a:spcPct val="90000"/>
              </a:lnSpc>
              <a:spcBef>
                <a:spcPts val="0"/>
              </a:spcBef>
              <a:spcAft>
                <a:spcPts val="0"/>
              </a:spcAft>
              <a:buClr>
                <a:schemeClr val="dk1"/>
              </a:buClr>
              <a:buSzPts val="2800"/>
              <a:buChar char="•"/>
            </a:pPr>
            <a:r>
              <a:rPr lang="en-US" dirty="0"/>
              <a:t>Begin working on the write up and other deliverables</a:t>
            </a:r>
          </a:p>
          <a:p>
            <a:pPr marL="228600" lvl="0" indent="-228600" algn="l" rtl="0">
              <a:lnSpc>
                <a:spcPct val="90000"/>
              </a:lnSpc>
              <a:spcBef>
                <a:spcPts val="0"/>
              </a:spcBef>
              <a:spcAft>
                <a:spcPts val="0"/>
              </a:spcAft>
              <a:buClr>
                <a:schemeClr val="dk1"/>
              </a:buClr>
              <a:buSzPts val="2800"/>
              <a:buChar char="•"/>
            </a:pPr>
            <a:r>
              <a:rPr lang="en-US" dirty="0"/>
              <a:t>Next in person meetings (10/8):</a:t>
            </a:r>
          </a:p>
          <a:p>
            <a:pPr marL="685800" lvl="1" indent="-228600">
              <a:spcBef>
                <a:spcPts val="0"/>
              </a:spcBef>
              <a:buSzPts val="2800"/>
            </a:pPr>
            <a:r>
              <a:rPr lang="en-US" dirty="0"/>
              <a:t>Get a variant of transposing a matrix using loop block and tiling.</a:t>
            </a:r>
          </a:p>
          <a:p>
            <a:pPr marL="685800" lvl="1" indent="-228600">
              <a:spcBef>
                <a:spcPts val="0"/>
              </a:spcBef>
              <a:buSzPts val="2800"/>
            </a:pPr>
            <a:r>
              <a:rPr lang="en-US" dirty="0"/>
              <a:t>Implement SIMD variant</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t>Outside Class Meeting:</a:t>
            </a:r>
          </a:p>
          <a:p>
            <a:pPr marL="685800" lvl="1" indent="-228600">
              <a:spcBef>
                <a:spcPts val="0"/>
              </a:spcBef>
              <a:buSzPts val="2800"/>
            </a:pPr>
            <a:r>
              <a:rPr lang="en-US" dirty="0"/>
              <a:t>9/30 – 6pm @ Discord</a:t>
            </a:r>
          </a:p>
          <a:p>
            <a:pPr marL="685800" lvl="1" indent="-228600">
              <a:spcBef>
                <a:spcPts val="0"/>
              </a:spcBef>
              <a:buSzPts val="2800"/>
            </a:pPr>
            <a:r>
              <a:rPr lang="en-US" dirty="0"/>
              <a:t>10/2 – 6pm @ Discord</a:t>
            </a:r>
          </a:p>
          <a:p>
            <a:pPr marL="685800" lvl="1" indent="-228600">
              <a:spcBef>
                <a:spcPts val="0"/>
              </a:spcBef>
              <a:buSzPts val="2800"/>
            </a:pPr>
            <a:endParaRPr lang="en-US" dirty="0"/>
          </a:p>
          <a:p>
            <a:pPr marL="685800" lvl="1" indent="-228600">
              <a:spcBef>
                <a:spcPts val="0"/>
              </a:spcBef>
              <a:buSzPts val="2800"/>
            </a:pPr>
            <a:endParaRPr lang="en-US" dirty="0"/>
          </a:p>
          <a:p>
            <a:pPr marL="457200" lvl="1" indent="0">
              <a:spcBef>
                <a:spcPts val="0"/>
              </a:spcBef>
              <a:buSzPts val="2800"/>
              <a:buNone/>
            </a:pPr>
            <a:endParaRPr lang="en-US" dirty="0"/>
          </a:p>
        </p:txBody>
      </p:sp>
    </p:spTree>
    <p:extLst>
      <p:ext uri="{BB962C8B-B14F-4D97-AF65-F5344CB8AC3E}">
        <p14:creationId xmlns:p14="http://schemas.microsoft.com/office/powerpoint/2010/main" val="2021650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Week 2</a:t>
            </a:r>
            <a:br>
              <a:rPr lang="en-US" dirty="0"/>
            </a:br>
            <a:r>
              <a:rPr lang="en-US" dirty="0"/>
              <a:t>: Questions</a:t>
            </a:r>
            <a:endParaRPr dirty="0"/>
          </a:p>
        </p:txBody>
      </p:sp>
      <p:sp>
        <p:nvSpPr>
          <p:cNvPr id="109" name="Google Shape;10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What questions do you need answered to move forward?</a:t>
            </a:r>
          </a:p>
          <a:p>
            <a:pPr marL="685800" lvl="1" indent="-228600">
              <a:spcBef>
                <a:spcPts val="0"/>
              </a:spcBef>
              <a:buSzPts val="2800"/>
            </a:pPr>
            <a:r>
              <a:rPr lang="en-US" dirty="0"/>
              <a:t>N/A</a:t>
            </a:r>
            <a:endParaRPr dirty="0"/>
          </a:p>
          <a:p>
            <a:pPr marL="228600" lvl="0" indent="-228600" algn="l" rtl="0">
              <a:lnSpc>
                <a:spcPct val="90000"/>
              </a:lnSpc>
              <a:spcBef>
                <a:spcPts val="1000"/>
              </a:spcBef>
              <a:spcAft>
                <a:spcPts val="0"/>
              </a:spcAft>
              <a:buClr>
                <a:schemeClr val="dk1"/>
              </a:buClr>
              <a:buSzPts val="2800"/>
              <a:buChar char="•"/>
            </a:pPr>
            <a:r>
              <a:rPr lang="en-US" dirty="0"/>
              <a:t>Have they been posted on the discussion board?</a:t>
            </a:r>
          </a:p>
          <a:p>
            <a:pPr marL="685800" lvl="1" indent="-228600">
              <a:spcBef>
                <a:spcPts val="1000"/>
              </a:spcBef>
              <a:buSzPts val="2800"/>
            </a:pPr>
            <a:r>
              <a:rPr lang="en-US" dirty="0"/>
              <a:t>N/A</a:t>
            </a:r>
            <a:endParaRPr dirty="0"/>
          </a:p>
          <a:p>
            <a:pPr marL="228600" lvl="0" indent="-228600" algn="l" rtl="0">
              <a:lnSpc>
                <a:spcPct val="90000"/>
              </a:lnSpc>
              <a:spcBef>
                <a:spcPts val="1000"/>
              </a:spcBef>
              <a:spcAft>
                <a:spcPts val="0"/>
              </a:spcAft>
              <a:buClr>
                <a:schemeClr val="dk1"/>
              </a:buClr>
              <a:buSzPts val="2800"/>
              <a:buChar char="•"/>
            </a:pPr>
            <a:r>
              <a:rPr lang="en-US" dirty="0"/>
              <a:t>Are there questions you can answer on the discussion board?</a:t>
            </a:r>
          </a:p>
          <a:p>
            <a:pPr marL="685800" lvl="1" indent="-228600">
              <a:spcBef>
                <a:spcPts val="1000"/>
              </a:spcBef>
              <a:buSzPts val="2800"/>
            </a:pPr>
            <a:r>
              <a:rPr lang="en-US" dirty="0"/>
              <a:t>N/A</a:t>
            </a:r>
            <a:endParaRPr dirty="0"/>
          </a:p>
          <a:p>
            <a:pPr marL="685800" lvl="1" indent="-228600" algn="l" rtl="0">
              <a:lnSpc>
                <a:spcPct val="90000"/>
              </a:lnSpc>
              <a:spcBef>
                <a:spcPts val="1000"/>
              </a:spcBef>
              <a:spcAft>
                <a:spcPts val="0"/>
              </a:spcAft>
              <a:buSzPts val="1800"/>
              <a:buChar char="•"/>
            </a:pPr>
            <a:endParaRPr dirty="0"/>
          </a:p>
        </p:txBody>
      </p:sp>
    </p:spTree>
    <p:extLst>
      <p:ext uri="{BB962C8B-B14F-4D97-AF65-F5344CB8AC3E}">
        <p14:creationId xmlns:p14="http://schemas.microsoft.com/office/powerpoint/2010/main" val="356544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Week 3: Statement of work</a:t>
            </a:r>
            <a:endParaRPr dirty="0"/>
          </a:p>
        </p:txBody>
      </p:sp>
      <p:sp>
        <p:nvSpPr>
          <p:cNvPr id="97" name="Google Shape;9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175260" algn="l" rtl="0">
              <a:lnSpc>
                <a:spcPct val="90000"/>
              </a:lnSpc>
              <a:spcBef>
                <a:spcPts val="0"/>
              </a:spcBef>
              <a:spcAft>
                <a:spcPts val="0"/>
              </a:spcAft>
              <a:buClr>
                <a:schemeClr val="dk1"/>
              </a:buClr>
              <a:buSzPct val="100000"/>
              <a:buChar char="•"/>
            </a:pPr>
            <a:r>
              <a:rPr lang="en-US" dirty="0"/>
              <a:t>Team Leader - Logan</a:t>
            </a:r>
          </a:p>
          <a:p>
            <a:pPr marL="228600" lvl="0" indent="-175260" algn="l" rtl="0">
              <a:lnSpc>
                <a:spcPct val="90000"/>
              </a:lnSpc>
              <a:spcBef>
                <a:spcPts val="0"/>
              </a:spcBef>
              <a:spcAft>
                <a:spcPts val="0"/>
              </a:spcAft>
              <a:buClr>
                <a:schemeClr val="dk1"/>
              </a:buClr>
              <a:buSzPct val="100000"/>
              <a:buChar char="•"/>
            </a:pPr>
            <a:r>
              <a:rPr lang="en-US" dirty="0"/>
              <a:t>What is everyone’s responsibility for</a:t>
            </a:r>
            <a:endParaRPr dirty="0"/>
          </a:p>
          <a:p>
            <a:pPr marL="685800" lvl="1" indent="-182880" algn="l" rtl="0">
              <a:lnSpc>
                <a:spcPct val="90000"/>
              </a:lnSpc>
              <a:spcBef>
                <a:spcPts val="500"/>
              </a:spcBef>
              <a:spcAft>
                <a:spcPts val="0"/>
              </a:spcAft>
              <a:buClr>
                <a:schemeClr val="dk1"/>
              </a:buClr>
              <a:buSzPct val="100000"/>
              <a:buChar char="•"/>
            </a:pPr>
            <a:r>
              <a:rPr lang="en-US" dirty="0"/>
              <a:t>The Lab? – Logan, Camron, Darren</a:t>
            </a:r>
            <a:endParaRPr dirty="0"/>
          </a:p>
          <a:p>
            <a:pPr marL="685800" lvl="1" indent="-182880" algn="l" rtl="0">
              <a:lnSpc>
                <a:spcPct val="90000"/>
              </a:lnSpc>
              <a:spcBef>
                <a:spcPts val="500"/>
              </a:spcBef>
              <a:spcAft>
                <a:spcPts val="0"/>
              </a:spcAft>
              <a:buClr>
                <a:schemeClr val="dk1"/>
              </a:buClr>
              <a:buSzPct val="100000"/>
              <a:buChar char="•"/>
            </a:pPr>
            <a:r>
              <a:rPr lang="en-US" dirty="0"/>
              <a:t>The week?- Week 3</a:t>
            </a:r>
            <a:endParaRPr dirty="0"/>
          </a:p>
          <a:p>
            <a:pPr marL="228600" lvl="0" indent="-175260" algn="l" rtl="0">
              <a:lnSpc>
                <a:spcPct val="90000"/>
              </a:lnSpc>
              <a:spcBef>
                <a:spcPts val="1000"/>
              </a:spcBef>
              <a:spcAft>
                <a:spcPts val="0"/>
              </a:spcAft>
              <a:buClr>
                <a:schemeClr val="dk1"/>
              </a:buClr>
              <a:buSzPct val="100000"/>
              <a:buChar char="•"/>
            </a:pPr>
            <a:r>
              <a:rPr lang="en-US" dirty="0"/>
              <a:t>For each responsibility</a:t>
            </a:r>
            <a:endParaRPr dirty="0"/>
          </a:p>
          <a:p>
            <a:pPr marL="685800" lvl="1" indent="-182880" algn="l" rtl="0">
              <a:lnSpc>
                <a:spcPct val="90000"/>
              </a:lnSpc>
              <a:spcBef>
                <a:spcPts val="500"/>
              </a:spcBef>
              <a:spcAft>
                <a:spcPts val="0"/>
              </a:spcAft>
              <a:buClr>
                <a:schemeClr val="dk1"/>
              </a:buClr>
              <a:buSzPct val="100000"/>
              <a:buChar char="•"/>
            </a:pPr>
            <a:r>
              <a:rPr lang="en-US" dirty="0"/>
              <a:t>Who is the lead and who is assisting (if applicable)?</a:t>
            </a:r>
          </a:p>
          <a:p>
            <a:pPr marL="1143000" lvl="2" indent="-182880">
              <a:buSzPct val="100000"/>
            </a:pPr>
            <a:r>
              <a:rPr lang="en-US" dirty="0"/>
              <a:t>OMP variant of 1d &amp; 2D – Darren and Camron, SIMD – Group, Writeup - Group</a:t>
            </a:r>
          </a:p>
          <a:p>
            <a:pPr marL="685800" lvl="1" indent="-182880" algn="l" rtl="0">
              <a:lnSpc>
                <a:spcPct val="90000"/>
              </a:lnSpc>
              <a:spcBef>
                <a:spcPts val="500"/>
              </a:spcBef>
              <a:spcAft>
                <a:spcPts val="0"/>
              </a:spcAft>
              <a:buClr>
                <a:schemeClr val="dk1"/>
              </a:buClr>
              <a:buSzPct val="100000"/>
              <a:buChar char="•"/>
            </a:pPr>
            <a:r>
              <a:rPr lang="en-US" dirty="0"/>
              <a:t>What is the deadline? </a:t>
            </a:r>
          </a:p>
          <a:p>
            <a:pPr marL="1143000" lvl="2" indent="-182880">
              <a:buSzPct val="100000"/>
            </a:pPr>
            <a:r>
              <a:rPr lang="en-US" dirty="0"/>
              <a:t>10/9 – Finish lab</a:t>
            </a:r>
          </a:p>
          <a:p>
            <a:pPr marL="1143000" lvl="2" indent="-182880">
              <a:buSzPct val="100000"/>
            </a:pPr>
            <a:r>
              <a:rPr lang="en-US" dirty="0"/>
              <a:t>What is the measure of success? – A measure of success at the point would be having a completed write up that entails al of the work implemented.</a:t>
            </a:r>
          </a:p>
          <a:p>
            <a:pPr marL="685800" lvl="1" indent="-182880" algn="l" rtl="0">
              <a:lnSpc>
                <a:spcPct val="90000"/>
              </a:lnSpc>
              <a:spcBef>
                <a:spcPts val="500"/>
              </a:spcBef>
              <a:spcAft>
                <a:spcPts val="0"/>
              </a:spcAft>
              <a:buClr>
                <a:schemeClr val="dk1"/>
              </a:buClr>
              <a:buSzPct val="100000"/>
              <a:buChar char="•"/>
            </a:pPr>
            <a:r>
              <a:rPr lang="en-US" dirty="0"/>
              <a:t>What is the plan if that task is not success by the deadline?</a:t>
            </a:r>
          </a:p>
          <a:p>
            <a:pPr marL="1143000" lvl="2" indent="-182880">
              <a:buSzPct val="100000"/>
            </a:pPr>
            <a:r>
              <a:rPr lang="en-US" dirty="0"/>
              <a:t>If the tasks are not completed by the deadline, then we will have to uses late days.</a:t>
            </a:r>
            <a:endParaRPr dirty="0"/>
          </a:p>
          <a:p>
            <a:pPr marL="228600" lvl="0" indent="-50800" algn="l" rtl="0">
              <a:lnSpc>
                <a:spcPct val="90000"/>
              </a:lnSpc>
              <a:spcBef>
                <a:spcPts val="1000"/>
              </a:spcBef>
              <a:spcAft>
                <a:spcPts val="0"/>
              </a:spcAft>
              <a:buClr>
                <a:schemeClr val="dk1"/>
              </a:buClr>
              <a:buSzPct val="100000"/>
              <a:buNone/>
            </a:pPr>
            <a:endParaRPr dirty="0"/>
          </a:p>
          <a:p>
            <a:pPr marL="228600" lvl="0" indent="-5080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1522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Week 3: Projected Timeline</a:t>
            </a:r>
            <a:endParaRPr dirty="0"/>
          </a:p>
        </p:txBody>
      </p:sp>
      <p:sp>
        <p:nvSpPr>
          <p:cNvPr id="103" name="Google Shape;10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OMP variant of 1d &amp; 2D</a:t>
            </a:r>
          </a:p>
          <a:p>
            <a:pPr marL="228600" indent="-228600">
              <a:spcBef>
                <a:spcPts val="0"/>
              </a:spcBef>
              <a:buSzPts val="2800"/>
            </a:pPr>
            <a:r>
              <a:rPr lang="en-US" dirty="0"/>
              <a:t>Finish SIMD variant </a:t>
            </a:r>
          </a:p>
          <a:p>
            <a:pPr marL="228600" lvl="0" indent="-228600" algn="l" rtl="0">
              <a:lnSpc>
                <a:spcPct val="90000"/>
              </a:lnSpc>
              <a:spcBef>
                <a:spcPts val="0"/>
              </a:spcBef>
              <a:spcAft>
                <a:spcPts val="0"/>
              </a:spcAft>
              <a:buClr>
                <a:schemeClr val="dk1"/>
              </a:buClr>
              <a:buSzPts val="2800"/>
              <a:buChar char="•"/>
            </a:pPr>
            <a:r>
              <a:rPr lang="en-US" dirty="0"/>
              <a:t>Finish write up</a:t>
            </a:r>
          </a:p>
          <a:p>
            <a:pPr marL="228600" lvl="0" indent="-228600" algn="l" rtl="0">
              <a:lnSpc>
                <a:spcPct val="90000"/>
              </a:lnSpc>
              <a:spcBef>
                <a:spcPts val="0"/>
              </a:spcBef>
              <a:spcAft>
                <a:spcPts val="0"/>
              </a:spcAft>
              <a:buClr>
                <a:schemeClr val="dk1"/>
              </a:buClr>
              <a:buSzPts val="2800"/>
              <a:buChar char="•"/>
            </a:pPr>
            <a:r>
              <a:rPr lang="en-US" dirty="0"/>
              <a:t>Finish other deliverables</a:t>
            </a:r>
          </a:p>
          <a:p>
            <a:pPr marL="228600" lvl="0" indent="-228600" algn="l" rtl="0">
              <a:lnSpc>
                <a:spcPct val="90000"/>
              </a:lnSpc>
              <a:spcBef>
                <a:spcPts val="0"/>
              </a:spcBef>
              <a:spcAft>
                <a:spcPts val="0"/>
              </a:spcAft>
              <a:buClr>
                <a:schemeClr val="dk1"/>
              </a:buClr>
              <a:buSzPts val="2800"/>
              <a:buChar char="•"/>
            </a:pPr>
            <a:endParaRPr lang="en-US" dirty="0"/>
          </a:p>
          <a:p>
            <a:pPr marL="228600" lvl="0" indent="-228600" algn="l" rtl="0">
              <a:lnSpc>
                <a:spcPct val="90000"/>
              </a:lnSpc>
              <a:spcBef>
                <a:spcPts val="0"/>
              </a:spcBef>
              <a:spcAft>
                <a:spcPts val="0"/>
              </a:spcAft>
              <a:buClr>
                <a:schemeClr val="dk1"/>
              </a:buClr>
              <a:buSzPts val="2800"/>
              <a:buChar char="•"/>
            </a:pPr>
            <a:r>
              <a:rPr lang="en-US" dirty="0"/>
              <a:t>Outside Class Meeting:</a:t>
            </a:r>
          </a:p>
          <a:p>
            <a:pPr marL="685800" lvl="1" indent="-228600">
              <a:spcBef>
                <a:spcPts val="0"/>
              </a:spcBef>
              <a:buSzPts val="2800"/>
            </a:pPr>
            <a:r>
              <a:rPr lang="en-US" dirty="0"/>
              <a:t>10/7 – 6pm @ Discord</a:t>
            </a:r>
          </a:p>
          <a:p>
            <a:pPr marL="685800" lvl="1" indent="-228600">
              <a:spcBef>
                <a:spcPts val="0"/>
              </a:spcBef>
              <a:buSzPts val="2800"/>
            </a:pPr>
            <a:r>
              <a:rPr lang="en-US" dirty="0"/>
              <a:t>10/9 – 6pm @ Discord</a:t>
            </a:r>
          </a:p>
          <a:p>
            <a:pPr marL="685800" lvl="1" indent="-228600">
              <a:spcBef>
                <a:spcPts val="0"/>
              </a:spcBef>
              <a:buSzPts val="2800"/>
            </a:pPr>
            <a:endParaRPr lang="en-US" dirty="0"/>
          </a:p>
          <a:p>
            <a:pPr marL="457200" lvl="1" indent="0">
              <a:spcBef>
                <a:spcPts val="0"/>
              </a:spcBef>
              <a:buSzPts val="2800"/>
              <a:buNone/>
            </a:pPr>
            <a:endParaRPr lang="en-US" dirty="0"/>
          </a:p>
        </p:txBody>
      </p:sp>
    </p:spTree>
    <p:extLst>
      <p:ext uri="{BB962C8B-B14F-4D97-AF65-F5344CB8AC3E}">
        <p14:creationId xmlns:p14="http://schemas.microsoft.com/office/powerpoint/2010/main" val="684152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703</Words>
  <Application>Microsoft Office PowerPoint</Application>
  <PresentationFormat>Widescreen</PresentationFormat>
  <Paragraphs>91</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LAB 1 Group 7</vt:lpstr>
      <vt:lpstr>Week 1: Statement of work</vt:lpstr>
      <vt:lpstr>Week 1: Projected Timeline</vt:lpstr>
      <vt:lpstr>Week 1: Questions</vt:lpstr>
      <vt:lpstr>Week 2: Statement of work</vt:lpstr>
      <vt:lpstr>Week 2: Projected Timeline</vt:lpstr>
      <vt:lpstr>Week 2 : Questions</vt:lpstr>
      <vt:lpstr>Week 3: Statement of work</vt:lpstr>
      <vt:lpstr>Week 3: Projected Timeline</vt:lpstr>
      <vt:lpstr>Week 3: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Camron Jones</cp:lastModifiedBy>
  <cp:revision>6</cp:revision>
  <dcterms:modified xsi:type="dcterms:W3CDTF">2024-10-10T02:38:47Z</dcterms:modified>
</cp:coreProperties>
</file>