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6" r:id="rId3"/>
    <p:sldId id="474" r:id="rId4"/>
    <p:sldId id="477" r:id="rId5"/>
    <p:sldId id="475" r:id="rId6"/>
    <p:sldId id="476" r:id="rId7"/>
    <p:sldId id="478" r:id="rId8"/>
    <p:sldId id="479" r:id="rId9"/>
    <p:sldId id="480" r:id="rId10"/>
    <p:sldId id="481" r:id="rId11"/>
    <p:sldId id="482" r:id="rId12"/>
    <p:sldId id="339" r:id="rId13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000"/>
    <a:srgbClr val="9900FF"/>
    <a:srgbClr val="00A2FF"/>
    <a:srgbClr val="FFFFFF"/>
    <a:srgbClr val="FF0000"/>
    <a:srgbClr val="B601FF"/>
    <a:srgbClr val="FF33CC"/>
    <a:srgbClr val="FF8050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c/donorschoose-application-screening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kaggle.com/c/commonlitreadabilityprize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21.08.27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4"/>
            <a:ext cx="11835130" cy="158808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en-US" altLang="ko-KR" b="1" dirty="0" err="1" smtClean="0">
                <a:solidFill>
                  <a:schemeClr val="tx1"/>
                </a:solidFill>
              </a:rPr>
              <a:t>CommonLit</a:t>
            </a:r>
            <a:r>
              <a:rPr lang="en-US" altLang="ko-KR" b="1" dirty="0" smtClean="0">
                <a:solidFill>
                  <a:schemeClr val="tx1"/>
                </a:solidFill>
              </a:rPr>
              <a:t> Readability Prize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LSTM </a:t>
            </a:r>
            <a:r>
              <a:rPr lang="ko-KR" altLang="en-US" dirty="0" smtClean="0">
                <a:solidFill>
                  <a:schemeClr val="tx1"/>
                </a:solidFill>
              </a:rPr>
              <a:t>모델 이용 </a:t>
            </a:r>
            <a:r>
              <a:rPr lang="en-US" altLang="ko-KR" dirty="0" smtClean="0">
                <a:solidFill>
                  <a:schemeClr val="tx1"/>
                </a:solidFill>
              </a:rPr>
              <a:t>(with </a:t>
            </a:r>
            <a:r>
              <a:rPr lang="en-US" altLang="ko-KR" dirty="0" err="1" smtClean="0">
                <a:solidFill>
                  <a:srgbClr val="FF0000"/>
                </a:solidFill>
              </a:rPr>
              <a:t>Keras</a:t>
            </a:r>
            <a:r>
              <a:rPr lang="en-US" altLang="ko-KR" dirty="0" smtClean="0">
                <a:solidFill>
                  <a:srgbClr val="FF0000"/>
                </a:solidFill>
              </a:rPr>
              <a:t> Tokenizer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3" name="직사각형 2"/>
          <p:cNvSpPr/>
          <p:nvPr/>
        </p:nvSpPr>
        <p:spPr>
          <a:xfrm>
            <a:off x="4093685" y="4004377"/>
            <a:ext cx="5181600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INPUT data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73071" y="4819377"/>
            <a:ext cx="3222828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Embedding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73071" y="5634377"/>
            <a:ext cx="3222828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LSTM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73071" y="6873533"/>
            <a:ext cx="3222828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Dense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73071" y="8052543"/>
            <a:ext cx="3222828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Output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5" name="직선 화살표 연결선 4"/>
          <p:cNvCxnSpPr>
            <a:stCxn id="3" idx="2"/>
            <a:endCxn id="8" idx="0"/>
          </p:cNvCxnSpPr>
          <p:nvPr/>
        </p:nvCxnSpPr>
        <p:spPr>
          <a:xfrm>
            <a:off x="6684485" y="4445523"/>
            <a:ext cx="0" cy="37385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직선 화살표 연결선 13"/>
          <p:cNvCxnSpPr>
            <a:stCxn id="8" idx="2"/>
            <a:endCxn id="9" idx="0"/>
          </p:cNvCxnSpPr>
          <p:nvPr/>
        </p:nvCxnSpPr>
        <p:spPr>
          <a:xfrm>
            <a:off x="6684485" y="5260523"/>
            <a:ext cx="0" cy="37385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직선 화살표 연결선 16"/>
          <p:cNvCxnSpPr>
            <a:stCxn id="9" idx="2"/>
            <a:endCxn id="10" idx="0"/>
          </p:cNvCxnSpPr>
          <p:nvPr/>
        </p:nvCxnSpPr>
        <p:spPr>
          <a:xfrm>
            <a:off x="6684485" y="6075523"/>
            <a:ext cx="0" cy="79801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직선 화살표 연결선 19"/>
          <p:cNvCxnSpPr>
            <a:stCxn id="10" idx="2"/>
            <a:endCxn id="11" idx="0"/>
          </p:cNvCxnSpPr>
          <p:nvPr/>
        </p:nvCxnSpPr>
        <p:spPr>
          <a:xfrm>
            <a:off x="6684485" y="7314679"/>
            <a:ext cx="0" cy="73786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TextBox 18"/>
          <p:cNvSpPr txBox="1"/>
          <p:nvPr/>
        </p:nvSpPr>
        <p:spPr>
          <a:xfrm>
            <a:off x="6684485" y="6221866"/>
            <a:ext cx="227786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Dropout (0.25)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84485" y="7447649"/>
            <a:ext cx="227786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Dropout (0.25)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96785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4"/>
            <a:ext cx="11835130" cy="486831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en-US" altLang="ko-KR" b="1" dirty="0" err="1" smtClean="0">
                <a:solidFill>
                  <a:schemeClr val="tx1"/>
                </a:solidFill>
              </a:rPr>
              <a:t>CommonLit</a:t>
            </a:r>
            <a:r>
              <a:rPr lang="en-US" altLang="ko-KR" b="1" dirty="0" smtClean="0">
                <a:solidFill>
                  <a:schemeClr val="tx1"/>
                </a:solidFill>
              </a:rPr>
              <a:t> Readability Prize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향후 계획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Train data + Test data</a:t>
            </a:r>
            <a:r>
              <a:rPr lang="ko-KR" altLang="en-US" dirty="0" smtClean="0">
                <a:solidFill>
                  <a:schemeClr val="tx1"/>
                </a:solidFill>
              </a:rPr>
              <a:t>의 각 단어가 </a:t>
            </a:r>
            <a:r>
              <a:rPr lang="en-US" altLang="ko-KR" dirty="0" smtClean="0">
                <a:solidFill>
                  <a:schemeClr val="tx1"/>
                </a:solidFill>
              </a:rPr>
              <a:t>tokenizer</a:t>
            </a:r>
            <a:r>
              <a:rPr lang="ko-KR" altLang="en-US" dirty="0" smtClean="0">
                <a:solidFill>
                  <a:schemeClr val="tx1"/>
                </a:solidFill>
              </a:rPr>
              <a:t>에 의해 </a:t>
            </a:r>
            <a:r>
              <a:rPr lang="en-US" altLang="ko-KR" dirty="0" smtClean="0">
                <a:solidFill>
                  <a:schemeClr val="tx1"/>
                </a:solidFill>
              </a:rPr>
              <a:t>tokenize</a:t>
            </a:r>
            <a:r>
              <a:rPr lang="ko-KR" altLang="en-US" dirty="0" smtClean="0">
                <a:solidFill>
                  <a:schemeClr val="tx1"/>
                </a:solidFill>
              </a:rPr>
              <a:t>되었을 때</a:t>
            </a:r>
            <a:r>
              <a:rPr lang="en-US" altLang="ko-KR" dirty="0" smtClean="0">
                <a:solidFill>
                  <a:schemeClr val="tx1"/>
                </a:solidFill>
              </a:rPr>
              <a:t>, tokenizer</a:t>
            </a:r>
            <a:r>
              <a:rPr lang="ko-KR" altLang="en-US" dirty="0" smtClean="0">
                <a:solidFill>
                  <a:schemeClr val="tx1"/>
                </a:solidFill>
              </a:rPr>
              <a:t>에 의한 </a:t>
            </a:r>
            <a:r>
              <a:rPr lang="ko-KR" altLang="en-US" b="1" dirty="0" smtClean="0">
                <a:solidFill>
                  <a:srgbClr val="FF0000"/>
                </a:solidFill>
              </a:rPr>
              <a:t>각 단어의 </a:t>
            </a:r>
            <a:r>
              <a:rPr lang="en-US" altLang="ko-KR" b="1" dirty="0" smtClean="0">
                <a:solidFill>
                  <a:srgbClr val="FF0000"/>
                </a:solidFill>
              </a:rPr>
              <a:t>index</a:t>
            </a:r>
            <a:r>
              <a:rPr lang="ko-KR" altLang="en-US" b="1" dirty="0" smtClean="0">
                <a:solidFill>
                  <a:srgbClr val="FF0000"/>
                </a:solidFill>
              </a:rPr>
              <a:t>의 분포</a:t>
            </a:r>
            <a:r>
              <a:rPr lang="ko-KR" altLang="en-US" dirty="0" smtClean="0">
                <a:solidFill>
                  <a:schemeClr val="tx1"/>
                </a:solidFill>
              </a:rPr>
              <a:t>를 입력 데이터로 활용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단어의 빈도에 따라 </a:t>
            </a:r>
            <a:r>
              <a:rPr lang="en-US" altLang="ko-KR" dirty="0" smtClean="0">
                <a:solidFill>
                  <a:srgbClr val="FF0000"/>
                </a:solidFill>
              </a:rPr>
              <a:t>index</a:t>
            </a:r>
            <a:r>
              <a:rPr lang="ko-KR" altLang="en-US" dirty="0" smtClean="0">
                <a:solidFill>
                  <a:srgbClr val="FF0000"/>
                </a:solidFill>
              </a:rPr>
              <a:t>가 결정되므로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자주 사용되는 쉬운 단어일수록 앞쪽에 위치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b="1" dirty="0" smtClean="0">
                <a:solidFill>
                  <a:srgbClr val="FF0000"/>
                </a:solidFill>
              </a:rPr>
              <a:t>문장의 길이 분포</a:t>
            </a:r>
            <a:r>
              <a:rPr lang="ko-KR" altLang="en-US" dirty="0" smtClean="0">
                <a:solidFill>
                  <a:schemeClr val="tx1"/>
                </a:solidFill>
              </a:rPr>
              <a:t>를 입력 데이터로 활용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40669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949450" y="4790831"/>
            <a:ext cx="9105900" cy="3886200"/>
          </a:xfrm>
        </p:spPr>
        <p:txBody>
          <a:bodyPr/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</a:t>
            </a:r>
            <a:r>
              <a:rPr lang="en-US" altLang="ko-KR" dirty="0" smtClean="0"/>
              <a:t>Competition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161957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en-US" altLang="ko-KR" b="1" dirty="0" smtClean="0">
                <a:solidFill>
                  <a:schemeClr val="tx1"/>
                </a:solidFill>
              </a:rPr>
              <a:t>. DonorsChoose.org Application Screening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www.kaggle.com/c/donorschoose-application-screening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363" y="4358615"/>
            <a:ext cx="81153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30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3958" cy="162771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0000FF"/>
                </a:solidFill>
              </a:rPr>
              <a:t>기존 </a:t>
            </a:r>
            <a:r>
              <a:rPr lang="en-US" altLang="ko-KR" dirty="0" smtClean="0">
                <a:solidFill>
                  <a:srgbClr val="0000FF"/>
                </a:solidFill>
              </a:rPr>
              <a:t>BERT </a:t>
            </a:r>
            <a:r>
              <a:rPr lang="ko-KR" altLang="en-US" dirty="0" smtClean="0">
                <a:solidFill>
                  <a:srgbClr val="0000FF"/>
                </a:solidFill>
              </a:rPr>
              <a:t>모델에 대한 </a:t>
            </a:r>
            <a:r>
              <a:rPr lang="en-US" altLang="ko-KR" dirty="0" smtClean="0">
                <a:solidFill>
                  <a:srgbClr val="0000FF"/>
                </a:solidFill>
              </a:rPr>
              <a:t>ensemble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시도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GPU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memory error </a:t>
            </a:r>
            <a:r>
              <a:rPr lang="ko-KR" altLang="en-US" dirty="0" smtClean="0">
                <a:solidFill>
                  <a:schemeClr val="tx1"/>
                </a:solidFill>
              </a:rPr>
              <a:t>해결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64" y="4523275"/>
            <a:ext cx="12237086" cy="290915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746738" y="6049108"/>
            <a:ext cx="10794512" cy="135987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522755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7042150" cy="596232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0000FF"/>
                </a:solidFill>
              </a:rPr>
              <a:t>기존 </a:t>
            </a:r>
            <a:r>
              <a:rPr lang="en-US" altLang="ko-KR" dirty="0" smtClean="0">
                <a:solidFill>
                  <a:srgbClr val="0000FF"/>
                </a:solidFill>
              </a:rPr>
              <a:t>BERT </a:t>
            </a:r>
            <a:r>
              <a:rPr lang="ko-KR" altLang="en-US" dirty="0" smtClean="0">
                <a:solidFill>
                  <a:srgbClr val="0000FF"/>
                </a:solidFill>
              </a:rPr>
              <a:t>모델에 대한 </a:t>
            </a:r>
            <a:r>
              <a:rPr lang="en-US" altLang="ko-KR" dirty="0" smtClean="0">
                <a:solidFill>
                  <a:srgbClr val="0000FF"/>
                </a:solidFill>
              </a:rPr>
              <a:t>ensemble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시도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K-fold </a:t>
            </a:r>
            <a:r>
              <a:rPr lang="en-US" altLang="ko-KR" dirty="0" smtClean="0">
                <a:solidFill>
                  <a:schemeClr val="tx1"/>
                </a:solidFill>
              </a:rPr>
              <a:t>method </a:t>
            </a:r>
            <a:r>
              <a:rPr lang="ko-KR" altLang="en-US" dirty="0" smtClean="0">
                <a:solidFill>
                  <a:schemeClr val="tx1"/>
                </a:solidFill>
              </a:rPr>
              <a:t>적용 </a:t>
            </a:r>
            <a:r>
              <a:rPr lang="en-US" altLang="ko-KR" dirty="0" smtClean="0">
                <a:solidFill>
                  <a:schemeClr val="tx1"/>
                </a:solidFill>
              </a:rPr>
              <a:t>(with k=5)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0000FF"/>
                </a:solidFill>
              </a:rPr>
              <a:t>총 </a:t>
            </a:r>
            <a:r>
              <a:rPr lang="en-US" altLang="ko-KR" dirty="0" smtClean="0">
                <a:solidFill>
                  <a:srgbClr val="0000FF"/>
                </a:solidFill>
              </a:rPr>
              <a:t>3</a:t>
            </a:r>
            <a:r>
              <a:rPr lang="ko-KR" altLang="en-US" dirty="0" smtClean="0">
                <a:solidFill>
                  <a:srgbClr val="0000FF"/>
                </a:solidFill>
              </a:rPr>
              <a:t>개의 </a:t>
            </a:r>
            <a:r>
              <a:rPr lang="ko-KR" altLang="en-US" dirty="0" smtClean="0">
                <a:solidFill>
                  <a:srgbClr val="0000FF"/>
                </a:solidFill>
              </a:rPr>
              <a:t>모델</a:t>
            </a:r>
            <a:r>
              <a:rPr lang="en-US" altLang="ko-KR" dirty="0" smtClean="0">
                <a:solidFill>
                  <a:srgbClr val="0000FF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각 모델이 이용하는 입력 데이터는 </a:t>
            </a:r>
            <a:r>
              <a:rPr lang="en-US" altLang="ko-KR" dirty="0" smtClean="0">
                <a:solidFill>
                  <a:srgbClr val="0000FF"/>
                </a:solidFill>
              </a:rPr>
              <a:t>[</a:t>
            </a:r>
            <a:r>
              <a:rPr lang="ko-KR" altLang="en-US" dirty="0" smtClean="0">
                <a:solidFill>
                  <a:srgbClr val="0000FF"/>
                </a:solidFill>
              </a:rPr>
              <a:t>정보 </a:t>
            </a:r>
            <a:r>
              <a:rPr lang="en-US" altLang="ko-KR" dirty="0" smtClean="0">
                <a:solidFill>
                  <a:srgbClr val="0000FF"/>
                </a:solidFill>
              </a:rPr>
              <a:t>+ </a:t>
            </a:r>
            <a:r>
              <a:rPr lang="ko-KR" altLang="en-US" dirty="0" smtClean="0">
                <a:solidFill>
                  <a:srgbClr val="0000FF"/>
                </a:solidFill>
              </a:rPr>
              <a:t>텍스트</a:t>
            </a:r>
            <a:r>
              <a:rPr lang="en-US" altLang="ko-KR" dirty="0" smtClean="0">
                <a:solidFill>
                  <a:srgbClr val="0000FF"/>
                </a:solidFill>
              </a:rPr>
              <a:t>1], [</a:t>
            </a:r>
            <a:r>
              <a:rPr lang="ko-KR" altLang="en-US" dirty="0" smtClean="0">
                <a:solidFill>
                  <a:srgbClr val="0000FF"/>
                </a:solidFill>
              </a:rPr>
              <a:t>정보 </a:t>
            </a:r>
            <a:r>
              <a:rPr lang="en-US" altLang="ko-KR" dirty="0" smtClean="0">
                <a:solidFill>
                  <a:srgbClr val="0000FF"/>
                </a:solidFill>
              </a:rPr>
              <a:t>+ </a:t>
            </a:r>
            <a:r>
              <a:rPr lang="ko-KR" altLang="en-US" dirty="0" smtClean="0">
                <a:solidFill>
                  <a:srgbClr val="0000FF"/>
                </a:solidFill>
              </a:rPr>
              <a:t>텍스트</a:t>
            </a:r>
            <a:r>
              <a:rPr lang="en-US" altLang="ko-KR" dirty="0" smtClean="0">
                <a:solidFill>
                  <a:srgbClr val="0000FF"/>
                </a:solidFill>
              </a:rPr>
              <a:t>2</a:t>
            </a:r>
            <a:r>
              <a:rPr lang="en-US" altLang="ko-KR" dirty="0" smtClean="0">
                <a:solidFill>
                  <a:srgbClr val="0000FF"/>
                </a:solidFill>
              </a:rPr>
              <a:t>], [</a:t>
            </a:r>
            <a:r>
              <a:rPr lang="ko-KR" altLang="en-US" dirty="0" smtClean="0">
                <a:solidFill>
                  <a:srgbClr val="0000FF"/>
                </a:solidFill>
              </a:rPr>
              <a:t>정보 </a:t>
            </a:r>
            <a:r>
              <a:rPr lang="en-US" altLang="ko-KR" dirty="0" smtClean="0">
                <a:solidFill>
                  <a:srgbClr val="0000FF"/>
                </a:solidFill>
              </a:rPr>
              <a:t>+ </a:t>
            </a:r>
            <a:r>
              <a:rPr lang="ko-KR" altLang="en-US" dirty="0" smtClean="0">
                <a:solidFill>
                  <a:srgbClr val="0000FF"/>
                </a:solidFill>
              </a:rPr>
              <a:t>텍스트</a:t>
            </a:r>
            <a:r>
              <a:rPr lang="en-US" altLang="ko-KR" dirty="0" smtClean="0">
                <a:solidFill>
                  <a:srgbClr val="0000FF"/>
                </a:solidFill>
              </a:rPr>
              <a:t>3]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기존 </a:t>
            </a:r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r>
              <a:rPr lang="ko-KR" altLang="en-US" dirty="0" smtClean="0">
                <a:solidFill>
                  <a:schemeClr val="tx1"/>
                </a:solidFill>
              </a:rPr>
              <a:t>개의 모델 </a:t>
            </a:r>
            <a:r>
              <a:rPr lang="ko-KR" altLang="en-US" dirty="0">
                <a:solidFill>
                  <a:schemeClr val="tx1"/>
                </a:solidFill>
              </a:rPr>
              <a:t>중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[</a:t>
            </a:r>
            <a:r>
              <a:rPr lang="ko-KR" altLang="en-US" dirty="0" smtClean="0">
                <a:solidFill>
                  <a:srgbClr val="FF0000"/>
                </a:solidFill>
              </a:rPr>
              <a:t>정보 </a:t>
            </a:r>
            <a:r>
              <a:rPr lang="en-US" altLang="ko-KR" dirty="0" smtClean="0">
                <a:solidFill>
                  <a:srgbClr val="FF0000"/>
                </a:solidFill>
              </a:rPr>
              <a:t>+ </a:t>
            </a:r>
            <a:r>
              <a:rPr lang="ko-KR" altLang="en-US" dirty="0" smtClean="0">
                <a:solidFill>
                  <a:srgbClr val="FF0000"/>
                </a:solidFill>
              </a:rPr>
              <a:t>텍스트</a:t>
            </a:r>
            <a:r>
              <a:rPr lang="en-US" altLang="ko-KR" dirty="0" smtClean="0">
                <a:solidFill>
                  <a:srgbClr val="FF0000"/>
                </a:solidFill>
              </a:rPr>
              <a:t>4], [</a:t>
            </a:r>
            <a:r>
              <a:rPr lang="ko-KR" altLang="en-US" dirty="0" smtClean="0">
                <a:solidFill>
                  <a:srgbClr val="FF0000"/>
                </a:solidFill>
              </a:rPr>
              <a:t>정보 </a:t>
            </a:r>
            <a:r>
              <a:rPr lang="en-US" altLang="ko-KR" dirty="0" smtClean="0">
                <a:solidFill>
                  <a:srgbClr val="FF0000"/>
                </a:solidFill>
              </a:rPr>
              <a:t>+ </a:t>
            </a:r>
            <a:r>
              <a:rPr lang="ko-KR" altLang="en-US" dirty="0" smtClean="0">
                <a:solidFill>
                  <a:srgbClr val="FF0000"/>
                </a:solidFill>
              </a:rPr>
              <a:t>텍스트</a:t>
            </a:r>
            <a:r>
              <a:rPr lang="en-US" altLang="ko-KR" dirty="0" smtClean="0">
                <a:solidFill>
                  <a:srgbClr val="FF0000"/>
                </a:solidFill>
              </a:rPr>
              <a:t>5], [</a:t>
            </a:r>
            <a:r>
              <a:rPr lang="ko-KR" altLang="en-US" dirty="0" smtClean="0">
                <a:solidFill>
                  <a:srgbClr val="FF0000"/>
                </a:solidFill>
              </a:rPr>
              <a:t>정보 </a:t>
            </a:r>
            <a:r>
              <a:rPr lang="en-US" altLang="ko-KR" dirty="0" smtClean="0">
                <a:solidFill>
                  <a:srgbClr val="FF0000"/>
                </a:solidFill>
              </a:rPr>
              <a:t>+ </a:t>
            </a:r>
            <a:r>
              <a:rPr lang="ko-KR" altLang="en-US" dirty="0" smtClean="0">
                <a:solidFill>
                  <a:srgbClr val="FF0000"/>
                </a:solidFill>
              </a:rPr>
              <a:t>텍스트</a:t>
            </a:r>
            <a:r>
              <a:rPr lang="en-US" altLang="ko-KR" dirty="0" smtClean="0">
                <a:solidFill>
                  <a:srgbClr val="FF0000"/>
                </a:solidFill>
              </a:rPr>
              <a:t>6] </a:t>
            </a:r>
            <a:r>
              <a:rPr lang="ko-KR" altLang="en-US" dirty="0" smtClean="0">
                <a:solidFill>
                  <a:srgbClr val="FF0000"/>
                </a:solidFill>
              </a:rPr>
              <a:t>모델 제외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836539"/>
              </p:ext>
            </p:extLst>
          </p:nvPr>
        </p:nvGraphicFramePr>
        <p:xfrm>
          <a:off x="7698390" y="3819686"/>
          <a:ext cx="4600290" cy="37430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0844">
                  <a:extLst>
                    <a:ext uri="{9D8B030D-6E8A-4147-A177-3AD203B41FA5}">
                      <a16:colId xmlns:a16="http://schemas.microsoft.com/office/drawing/2014/main" val="2058102899"/>
                    </a:ext>
                  </a:extLst>
                </a:gridCol>
                <a:gridCol w="3069446">
                  <a:extLst>
                    <a:ext uri="{9D8B030D-6E8A-4147-A177-3AD203B41FA5}">
                      <a16:colId xmlns:a16="http://schemas.microsoft.com/office/drawing/2014/main" val="3776616346"/>
                    </a:ext>
                  </a:extLst>
                </a:gridCol>
              </a:tblGrid>
              <a:tr h="623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Model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정보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) + title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067146"/>
                  </a:ext>
                </a:extLst>
              </a:tr>
              <a:tr h="623847"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Model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ko-KR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정보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) + essay1</a:t>
                      </a:r>
                      <a:endParaRPr lang="ko-KR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6095255"/>
                  </a:ext>
                </a:extLst>
              </a:tr>
              <a:tr h="623847"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Model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ko-KR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정보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) + essay2</a:t>
                      </a:r>
                      <a:endParaRPr lang="ko-KR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720885"/>
                  </a:ext>
                </a:extLst>
              </a:tr>
              <a:tr h="623847"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strike="sngStrike" dirty="0" smtClean="0">
                          <a:solidFill>
                            <a:srgbClr val="FF0000"/>
                          </a:solidFill>
                        </a:rPr>
                        <a:t>Model</a:t>
                      </a:r>
                      <a:r>
                        <a:rPr lang="en-US" altLang="ko-KR" sz="2400" strike="sngStrike" baseline="0" dirty="0" smtClean="0">
                          <a:solidFill>
                            <a:srgbClr val="FF0000"/>
                          </a:solidFill>
                        </a:rPr>
                        <a:t> 4</a:t>
                      </a:r>
                      <a:endParaRPr lang="ko-KR" altLang="en-US" sz="2400" strike="sngStrike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strike="sngStrike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2400" strike="sngStrike" dirty="0" smtClean="0">
                          <a:solidFill>
                            <a:srgbClr val="FF0000"/>
                          </a:solidFill>
                        </a:rPr>
                        <a:t>정보</a:t>
                      </a:r>
                      <a:r>
                        <a:rPr lang="en-US" altLang="ko-KR" sz="2400" strike="sngStrike" dirty="0" smtClean="0">
                          <a:solidFill>
                            <a:srgbClr val="FF0000"/>
                          </a:solidFill>
                        </a:rPr>
                        <a:t>) + essay3</a:t>
                      </a:r>
                      <a:endParaRPr lang="ko-KR" altLang="en-US" sz="2400" strike="sngStrike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6039348"/>
                  </a:ext>
                </a:extLst>
              </a:tr>
              <a:tr h="623847"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strike="sngStrike" dirty="0" smtClean="0">
                          <a:solidFill>
                            <a:srgbClr val="FF0000"/>
                          </a:solidFill>
                        </a:rPr>
                        <a:t>Model</a:t>
                      </a:r>
                      <a:r>
                        <a:rPr lang="en-US" altLang="ko-KR" sz="2400" strike="sngStrike" baseline="0" dirty="0" smtClean="0">
                          <a:solidFill>
                            <a:srgbClr val="FF0000"/>
                          </a:solidFill>
                        </a:rPr>
                        <a:t> 5</a:t>
                      </a:r>
                      <a:endParaRPr lang="ko-KR" altLang="en-US" sz="2400" strike="sngStrike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strike="sngStrike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2400" strike="sngStrike" dirty="0" smtClean="0">
                          <a:solidFill>
                            <a:srgbClr val="FF0000"/>
                          </a:solidFill>
                        </a:rPr>
                        <a:t>정보</a:t>
                      </a:r>
                      <a:r>
                        <a:rPr lang="en-US" altLang="ko-KR" sz="2400" strike="sngStrike" dirty="0" smtClean="0">
                          <a:solidFill>
                            <a:srgbClr val="FF0000"/>
                          </a:solidFill>
                        </a:rPr>
                        <a:t>) + essay4</a:t>
                      </a:r>
                      <a:endParaRPr lang="ko-KR" altLang="en-US" sz="2400" strike="sngStrike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141133"/>
                  </a:ext>
                </a:extLst>
              </a:tr>
              <a:tr h="623847"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strike="sngStrike" dirty="0" smtClean="0">
                          <a:solidFill>
                            <a:srgbClr val="FF0000"/>
                          </a:solidFill>
                        </a:rPr>
                        <a:t>Model</a:t>
                      </a:r>
                      <a:r>
                        <a:rPr lang="en-US" altLang="ko-KR" sz="2400" strike="sngStrike" baseline="0" dirty="0" smtClean="0">
                          <a:solidFill>
                            <a:srgbClr val="FF0000"/>
                          </a:solidFill>
                        </a:rPr>
                        <a:t> 6</a:t>
                      </a:r>
                      <a:endParaRPr lang="ko-KR" altLang="en-US" sz="2400" strike="sngStrike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strike="sngStrike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2400" strike="sngStrike" dirty="0" smtClean="0">
                          <a:solidFill>
                            <a:srgbClr val="FF0000"/>
                          </a:solidFill>
                        </a:rPr>
                        <a:t>정보</a:t>
                      </a:r>
                      <a:r>
                        <a:rPr lang="en-US" altLang="ko-KR" sz="2400" strike="sngStrike" dirty="0" smtClean="0">
                          <a:solidFill>
                            <a:srgbClr val="FF0000"/>
                          </a:solidFill>
                        </a:rPr>
                        <a:t>) + summary</a:t>
                      </a:r>
                      <a:endParaRPr lang="ko-KR" altLang="en-US" sz="2400" strike="sngStrike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101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4318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4"/>
            <a:ext cx="11835130" cy="152044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0000FF"/>
                </a:solidFill>
              </a:rPr>
              <a:t>기존 </a:t>
            </a:r>
            <a:r>
              <a:rPr lang="en-US" altLang="ko-KR" dirty="0" smtClean="0">
                <a:solidFill>
                  <a:srgbClr val="0000FF"/>
                </a:solidFill>
              </a:rPr>
              <a:t>BERT </a:t>
            </a:r>
            <a:r>
              <a:rPr lang="ko-KR" altLang="en-US" dirty="0" smtClean="0">
                <a:solidFill>
                  <a:srgbClr val="0000FF"/>
                </a:solidFill>
              </a:rPr>
              <a:t>모델에 대한 </a:t>
            </a:r>
            <a:r>
              <a:rPr lang="en-US" altLang="ko-KR" dirty="0" smtClean="0">
                <a:solidFill>
                  <a:srgbClr val="0000FF"/>
                </a:solidFill>
              </a:rPr>
              <a:t>ensemble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시도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전체 사용 모델</a:t>
            </a:r>
            <a:r>
              <a:rPr lang="en-US" altLang="ko-KR" dirty="0" smtClean="0">
                <a:solidFill>
                  <a:schemeClr val="tx1"/>
                </a:solidFill>
              </a:rPr>
              <a:t> (</a:t>
            </a:r>
            <a:r>
              <a:rPr lang="ko-KR" altLang="en-US" dirty="0" smtClean="0">
                <a:solidFill>
                  <a:schemeClr val="tx1"/>
                </a:solidFill>
              </a:rPr>
              <a:t>각 모델의 </a:t>
            </a:r>
            <a:r>
              <a:rPr lang="ko-KR" altLang="en-US" dirty="0" smtClean="0">
                <a:solidFill>
                  <a:srgbClr val="FF0000"/>
                </a:solidFill>
              </a:rPr>
              <a:t>최적의 가중치</a:t>
            </a:r>
            <a:r>
              <a:rPr lang="ko-KR" altLang="en-US" dirty="0" smtClean="0">
                <a:solidFill>
                  <a:schemeClr val="tx1"/>
                </a:solidFill>
              </a:rPr>
              <a:t>를 찾는 방법 이용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042654"/>
              </p:ext>
            </p:extLst>
          </p:nvPr>
        </p:nvGraphicFramePr>
        <p:xfrm>
          <a:off x="973272" y="4054416"/>
          <a:ext cx="10815685" cy="43669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9148">
                  <a:extLst>
                    <a:ext uri="{9D8B030D-6E8A-4147-A177-3AD203B41FA5}">
                      <a16:colId xmlns:a16="http://schemas.microsoft.com/office/drawing/2014/main" val="2058102899"/>
                    </a:ext>
                  </a:extLst>
                </a:gridCol>
                <a:gridCol w="7216537">
                  <a:extLst>
                    <a:ext uri="{9D8B030D-6E8A-4147-A177-3AD203B41FA5}">
                      <a16:colId xmlns:a16="http://schemas.microsoft.com/office/drawing/2014/main" val="3776616346"/>
                    </a:ext>
                  </a:extLst>
                </a:gridCol>
              </a:tblGrid>
              <a:tr h="623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Bert Model 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BERT : (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정보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) + title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067146"/>
                  </a:ext>
                </a:extLst>
              </a:tr>
              <a:tr h="623847"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Bert Model 2</a:t>
                      </a:r>
                      <a:endParaRPr lang="ko-KR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BERT : (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정보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) + essay1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6095255"/>
                  </a:ext>
                </a:extLst>
              </a:tr>
              <a:tr h="623847"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Bert Model 3</a:t>
                      </a:r>
                      <a:endParaRPr lang="ko-KR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BERT : (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정보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) + essay2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720885"/>
                  </a:ext>
                </a:extLst>
              </a:tr>
              <a:tr h="623847"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LGBM Model 1</a:t>
                      </a:r>
                      <a:endParaRPr lang="ko-KR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LGBM Model</a:t>
                      </a:r>
                      <a:r>
                        <a:rPr lang="en-US" altLang="ko-KR" sz="2400" b="0" baseline="0" dirty="0" smtClean="0">
                          <a:solidFill>
                            <a:schemeClr val="tx1"/>
                          </a:solidFill>
                        </a:rPr>
                        <a:t> with learning rate = 0.15</a:t>
                      </a:r>
                      <a:endParaRPr lang="ko-KR" altLang="en-US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6039348"/>
                  </a:ext>
                </a:extLst>
              </a:tr>
              <a:tr h="623847"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LGBM Model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LGBM Model</a:t>
                      </a:r>
                      <a:r>
                        <a:rPr lang="en-US" altLang="ko-KR" sz="2400" b="0" baseline="0" dirty="0" smtClean="0">
                          <a:solidFill>
                            <a:schemeClr val="tx1"/>
                          </a:solidFill>
                        </a:rPr>
                        <a:t> with learning rate = </a:t>
                      </a:r>
                      <a:r>
                        <a:rPr lang="en-US" altLang="ko-KR" sz="2400" b="0" baseline="0" dirty="0" smtClean="0">
                          <a:solidFill>
                            <a:schemeClr val="tx1"/>
                          </a:solidFill>
                        </a:rPr>
                        <a:t>0.10</a:t>
                      </a:r>
                      <a:endParaRPr lang="ko-KR" altLang="en-US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141133"/>
                  </a:ext>
                </a:extLst>
              </a:tr>
              <a:tr h="623847"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LGBM Model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LGBM Model</a:t>
                      </a:r>
                      <a:r>
                        <a:rPr lang="en-US" altLang="ko-KR" sz="2400" b="0" baseline="0" dirty="0" smtClean="0">
                          <a:solidFill>
                            <a:schemeClr val="tx1"/>
                          </a:solidFill>
                        </a:rPr>
                        <a:t> with learning rate = </a:t>
                      </a:r>
                      <a:r>
                        <a:rPr lang="en-US" altLang="ko-KR" sz="2400" b="0" baseline="0" dirty="0" smtClean="0">
                          <a:solidFill>
                            <a:schemeClr val="tx1"/>
                          </a:solidFill>
                        </a:rPr>
                        <a:t>0.05</a:t>
                      </a:r>
                      <a:endParaRPr lang="ko-KR" altLang="en-US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101626"/>
                  </a:ext>
                </a:extLst>
              </a:tr>
              <a:tr h="623847"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err="1" smtClean="0">
                          <a:solidFill>
                            <a:schemeClr val="tx1"/>
                          </a:solidFill>
                        </a:rPr>
                        <a:t>xgBoost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Model</a:t>
                      </a:r>
                      <a:endParaRPr lang="ko-KR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 err="1" smtClean="0">
                          <a:solidFill>
                            <a:schemeClr val="tx1"/>
                          </a:solidFill>
                        </a:rPr>
                        <a:t>xgBoost</a:t>
                      </a: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 Model</a:t>
                      </a:r>
                      <a:endParaRPr lang="ko-KR" altLang="en-US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891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1661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646934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0000FF"/>
                </a:solidFill>
              </a:rPr>
              <a:t>기존 </a:t>
            </a:r>
            <a:r>
              <a:rPr lang="en-US" altLang="ko-KR" dirty="0" smtClean="0">
                <a:solidFill>
                  <a:srgbClr val="0000FF"/>
                </a:solidFill>
              </a:rPr>
              <a:t>BERT </a:t>
            </a:r>
            <a:r>
              <a:rPr lang="ko-KR" altLang="en-US" dirty="0" smtClean="0">
                <a:solidFill>
                  <a:srgbClr val="0000FF"/>
                </a:solidFill>
              </a:rPr>
              <a:t>모델에 대한 </a:t>
            </a:r>
            <a:r>
              <a:rPr lang="en-US" altLang="ko-KR" dirty="0" smtClean="0">
                <a:solidFill>
                  <a:srgbClr val="0000FF"/>
                </a:solidFill>
              </a:rPr>
              <a:t>ensemble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시도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결과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상위 </a:t>
            </a:r>
            <a:r>
              <a:rPr lang="en-US" altLang="ko-KR" dirty="0" smtClean="0">
                <a:solidFill>
                  <a:schemeClr val="tx1"/>
                </a:solidFill>
              </a:rPr>
              <a:t>40~50% </a:t>
            </a:r>
            <a:r>
              <a:rPr lang="ko-KR" altLang="en-US" dirty="0" smtClean="0">
                <a:solidFill>
                  <a:schemeClr val="tx1"/>
                </a:solidFill>
              </a:rPr>
              <a:t>수준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b="1" dirty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b="1" dirty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기존 최고 점수</a:t>
            </a:r>
            <a:r>
              <a:rPr lang="en-US" altLang="ko-KR" dirty="0" smtClean="0">
                <a:solidFill>
                  <a:schemeClr val="tx1"/>
                </a:solidFill>
              </a:rPr>
              <a:t>: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140" y="3878569"/>
            <a:ext cx="8743950" cy="22764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002" y="7265179"/>
            <a:ext cx="8658225" cy="10001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963507" y="4922657"/>
            <a:ext cx="2389065" cy="70442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63507" y="7147430"/>
            <a:ext cx="2389065" cy="70442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408572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161957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en-US" altLang="ko-KR" b="1" dirty="0" err="1" smtClean="0">
                <a:solidFill>
                  <a:schemeClr val="tx1"/>
                </a:solidFill>
              </a:rPr>
              <a:t>CommonLit</a:t>
            </a:r>
            <a:r>
              <a:rPr lang="en-US" altLang="ko-KR" b="1" dirty="0" smtClean="0">
                <a:solidFill>
                  <a:schemeClr val="tx1"/>
                </a:solidFill>
              </a:rPr>
              <a:t> Readability Prize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www.kaggle.com/c/commonlitreadabilityprize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281" y="4699811"/>
            <a:ext cx="10790238" cy="313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519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611654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en-US" altLang="ko-KR" b="1" dirty="0" err="1" smtClean="0">
                <a:solidFill>
                  <a:schemeClr val="tx1"/>
                </a:solidFill>
              </a:rPr>
              <a:t>CommonLit</a:t>
            </a:r>
            <a:r>
              <a:rPr lang="en-US" altLang="ko-KR" b="1" dirty="0" smtClean="0">
                <a:solidFill>
                  <a:schemeClr val="tx1"/>
                </a:solidFill>
              </a:rPr>
              <a:t> Readability Prize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Dataset: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</a:endParaRPr>
          </a:p>
          <a:p>
            <a:pPr marL="444500" lvl="1" indent="0">
              <a:buNone/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Columns: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731049"/>
              </p:ext>
            </p:extLst>
          </p:nvPr>
        </p:nvGraphicFramePr>
        <p:xfrm>
          <a:off x="1197433" y="4029668"/>
          <a:ext cx="10974104" cy="1213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31367">
                  <a:extLst>
                    <a:ext uri="{9D8B030D-6E8A-4147-A177-3AD203B41FA5}">
                      <a16:colId xmlns:a16="http://schemas.microsoft.com/office/drawing/2014/main" val="52850261"/>
                    </a:ext>
                  </a:extLst>
                </a:gridCol>
                <a:gridCol w="7842737">
                  <a:extLst>
                    <a:ext uri="{9D8B030D-6E8A-4147-A177-3AD203B41FA5}">
                      <a16:colId xmlns:a16="http://schemas.microsoft.com/office/drawing/2014/main" val="2306583925"/>
                    </a:ext>
                  </a:extLst>
                </a:gridCol>
              </a:tblGrid>
              <a:tr h="6069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Train</a:t>
                      </a:r>
                      <a:r>
                        <a:rPr lang="en-US" altLang="ko-KR" sz="2400" baseline="0" dirty="0" smtClean="0"/>
                        <a:t> dataset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2834</a:t>
                      </a:r>
                      <a:r>
                        <a:rPr lang="en-US" altLang="ko-KR" sz="2400" baseline="0" dirty="0" smtClean="0"/>
                        <a:t> rows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195847"/>
                  </a:ext>
                </a:extLst>
              </a:tr>
              <a:tr h="6069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Test dataset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Only 7 rows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1473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363850"/>
              </p:ext>
            </p:extLst>
          </p:nvPr>
        </p:nvGraphicFramePr>
        <p:xfrm>
          <a:off x="1197433" y="6466114"/>
          <a:ext cx="10974104" cy="18208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31367">
                  <a:extLst>
                    <a:ext uri="{9D8B030D-6E8A-4147-A177-3AD203B41FA5}">
                      <a16:colId xmlns:a16="http://schemas.microsoft.com/office/drawing/2014/main" val="52850261"/>
                    </a:ext>
                  </a:extLst>
                </a:gridCol>
                <a:gridCol w="7842737">
                  <a:extLst>
                    <a:ext uri="{9D8B030D-6E8A-4147-A177-3AD203B41FA5}">
                      <a16:colId xmlns:a16="http://schemas.microsoft.com/office/drawing/2014/main" val="2306583925"/>
                    </a:ext>
                  </a:extLst>
                </a:gridCol>
              </a:tblGrid>
              <a:tr h="6069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Excerpt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Text to </a:t>
                      </a:r>
                      <a:r>
                        <a:rPr lang="en-US" altLang="ko-KR" sz="2400" b="1" u="sng" dirty="0" smtClean="0"/>
                        <a:t>predict reading ease</a:t>
                      </a:r>
                      <a:r>
                        <a:rPr lang="en-US" altLang="ko-KR" sz="2400" dirty="0" smtClean="0"/>
                        <a:t> of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195847"/>
                  </a:ext>
                </a:extLst>
              </a:tr>
              <a:tr h="6069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Target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Reading ease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147302"/>
                  </a:ext>
                </a:extLst>
              </a:tr>
              <a:tr h="6069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Standard error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 dirty="0" smtClean="0">
                          <a:solidFill>
                            <a:schemeClr val="tx1"/>
                          </a:solidFill>
                        </a:rPr>
                        <a:t>여러 명이 판단한 </a:t>
                      </a: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reading ease</a:t>
                      </a:r>
                      <a:r>
                        <a:rPr lang="ko-KR" altLang="en-US" sz="2400" b="0" dirty="0" smtClean="0">
                          <a:solidFill>
                            <a:schemeClr val="tx1"/>
                          </a:solidFill>
                        </a:rPr>
                        <a:t>의 분산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6589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8801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6007</TotalTime>
  <Words>399</Words>
  <Application>Microsoft Office PowerPoint</Application>
  <PresentationFormat>사용자 지정</PresentationFormat>
  <Paragraphs>102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AI Explanable AI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TEST</cp:lastModifiedBy>
  <cp:revision>4087</cp:revision>
  <cp:lastPrinted>2020-05-01T05:17:35Z</cp:lastPrinted>
  <dcterms:modified xsi:type="dcterms:W3CDTF">2021-08-27T02:54:46Z</dcterms:modified>
</cp:coreProperties>
</file>