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0" r:id="rId13"/>
    <p:sldId id="277" r:id="rId14"/>
    <p:sldId id="278" r:id="rId15"/>
    <p:sldId id="267" r:id="rId16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210407_WPCN.pptx" TargetMode="External"/><Relationship Id="rId2" Type="http://schemas.openxmlformats.org/officeDocument/2006/relationships/hyperlink" Target="https://ieeexplore.ieee.org/stamp/stamp.jsp?arnumber=931671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21.04.14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6433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시뮬레이션 결과 </a:t>
            </a:r>
            <a:r>
              <a:rPr lang="en-US" altLang="ko-KR" dirty="0" smtClean="0">
                <a:sym typeface="Helvetica"/>
              </a:rPr>
              <a:t>(1)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16" y="3951287"/>
            <a:ext cx="10498138" cy="42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6433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시뮬레이션 결과 </a:t>
            </a:r>
            <a:r>
              <a:rPr lang="en-US" altLang="ko-KR" dirty="0" smtClean="0">
                <a:sym typeface="Helvetica"/>
              </a:rPr>
              <a:t>(2)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54" y="3705183"/>
            <a:ext cx="8450661" cy="50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9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7567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  <a:r>
              <a:rPr lang="ko-KR" altLang="en-US" dirty="0" smtClean="0">
                <a:solidFill>
                  <a:schemeClr val="tx1"/>
                </a:solidFill>
              </a:rPr>
              <a:t>별 </a:t>
            </a:r>
            <a:r>
              <a:rPr lang="en-US" altLang="ko-KR" dirty="0" smtClean="0">
                <a:solidFill>
                  <a:schemeClr val="tx1"/>
                </a:solidFill>
              </a:rPr>
              <a:t>reward output </a:t>
            </a:r>
            <a:r>
              <a:rPr lang="ko-KR" altLang="en-US" dirty="0" smtClean="0">
                <a:solidFill>
                  <a:schemeClr val="tx1"/>
                </a:solidFill>
              </a:rPr>
              <a:t>결정 방법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</a:t>
            </a:r>
            <a:r>
              <a:rPr lang="en-US" altLang="ko-KR" b="1" dirty="0" smtClean="0">
                <a:solidFill>
                  <a:schemeClr val="tx1"/>
                </a:solidFill>
              </a:rPr>
              <a:t>Q </a:t>
            </a:r>
            <a:r>
              <a:rPr lang="en-US" altLang="ko-KR" b="1" dirty="0" smtClean="0">
                <a:solidFill>
                  <a:schemeClr val="tx1"/>
                </a:solidFill>
              </a:rPr>
              <a:t>Learning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b="1" dirty="0" smtClean="0">
                <a:solidFill>
                  <a:srgbClr val="0000FF"/>
                </a:solidFill>
              </a:rPr>
              <a:t>해당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reward </a:t>
            </a:r>
            <a:r>
              <a:rPr lang="ko-KR" altLang="en-US" b="1" dirty="0" smtClean="0">
                <a:solidFill>
                  <a:srgbClr val="0000FF"/>
                </a:solidFill>
              </a:rPr>
              <a:t>값만 새로운 </a:t>
            </a:r>
            <a:r>
              <a:rPr lang="en-US" altLang="ko-KR" b="1" dirty="0" smtClean="0">
                <a:solidFill>
                  <a:srgbClr val="0000FF"/>
                </a:solidFill>
              </a:rPr>
              <a:t>reward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b="1" dirty="0" smtClean="0">
                <a:solidFill>
                  <a:srgbClr val="0000FF"/>
                </a:solidFill>
              </a:rPr>
              <a:t>learning rate</a:t>
            </a:r>
            <a:r>
              <a:rPr lang="ko-KR" altLang="en-US" b="1" dirty="0" smtClean="0">
                <a:solidFill>
                  <a:srgbClr val="0000FF"/>
                </a:solidFill>
              </a:rPr>
              <a:t>만큼 이동</a:t>
            </a:r>
            <a:r>
              <a:rPr lang="ko-KR" altLang="en-US" dirty="0" smtClean="0">
                <a:solidFill>
                  <a:schemeClr val="tx1"/>
                </a:solidFill>
              </a:rPr>
              <a:t>시키고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값은 모두 </a:t>
            </a:r>
            <a:r>
              <a:rPr lang="en-US" altLang="ko-KR" dirty="0" smtClean="0">
                <a:solidFill>
                  <a:schemeClr val="tx1"/>
                </a:solidFill>
              </a:rPr>
              <a:t>deep learning output</a:t>
            </a:r>
            <a:r>
              <a:rPr lang="ko-KR" altLang="en-US" dirty="0" smtClean="0">
                <a:solidFill>
                  <a:schemeClr val="tx1"/>
                </a:solidFill>
              </a:rPr>
              <a:t>으로 결정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03745" y="4590188"/>
            <a:ext cx="10997309" cy="365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6882" y="6092055"/>
            <a:ext cx="489097" cy="145680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7933" y="5584224"/>
            <a:ext cx="489097" cy="247247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-1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-2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4611" y="5049423"/>
            <a:ext cx="8736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1"/>
                </a:solidFill>
              </a:rPr>
              <a:t>input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3452" y="5046711"/>
            <a:ext cx="10980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accent1"/>
                </a:solidFill>
              </a:rPr>
              <a:t>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2165" y="6358814"/>
            <a:ext cx="1169581" cy="9232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NN</a:t>
            </a:r>
            <a:endParaRPr kumimoji="0" lang="ko-KR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3" name="Straight Arrow Connector 12"/>
          <p:cNvCxnSpPr>
            <a:stCxn id="8" idx="3"/>
            <a:endCxn id="12" idx="2"/>
          </p:cNvCxnSpPr>
          <p:nvPr/>
        </p:nvCxnSpPr>
        <p:spPr>
          <a:xfrm flipV="1">
            <a:off x="2385979" y="6820459"/>
            <a:ext cx="49618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6"/>
            <a:endCxn id="9" idx="1"/>
          </p:cNvCxnSpPr>
          <p:nvPr/>
        </p:nvCxnSpPr>
        <p:spPr>
          <a:xfrm>
            <a:off x="4051746" y="6820459"/>
            <a:ext cx="496187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1003745" y="4566951"/>
            <a:ext cx="80134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state=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{1,2,3,4}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action=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output=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5, </a:t>
            </a:r>
            <a:r>
              <a:rPr lang="en-US" altLang="ko-KR" dirty="0" smtClean="0">
                <a:solidFill>
                  <a:schemeClr val="tx1"/>
                </a:solidFill>
              </a:rPr>
              <a:t>learning rate=</a:t>
            </a:r>
            <a:r>
              <a:rPr lang="en-US" altLang="ko-KR" dirty="0" smtClean="0">
                <a:solidFill>
                  <a:srgbClr val="FF0000"/>
                </a:solidFill>
              </a:rPr>
              <a:t>0.2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6" name="Straight Arrow Connector 15"/>
          <p:cNvCxnSpPr>
            <a:stCxn id="9" idx="3"/>
            <a:endCxn id="17" idx="1"/>
          </p:cNvCxnSpPr>
          <p:nvPr/>
        </p:nvCxnSpPr>
        <p:spPr>
          <a:xfrm>
            <a:off x="5037030" y="6820460"/>
            <a:ext cx="4359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5472965" y="5584224"/>
            <a:ext cx="736439" cy="247247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0.2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-2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887" y="6215165"/>
            <a:ext cx="519373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Append to Q Table: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Input: </a:t>
            </a:r>
            <a:r>
              <a:rPr lang="en-US" altLang="ko-KR" dirty="0" smtClean="0">
                <a:solidFill>
                  <a:srgbClr val="00B0F0"/>
                </a:solidFill>
              </a:rPr>
              <a:t>[1, 2, 3, 4]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sym typeface="Helvetica Neue"/>
              </a:rPr>
              <a:t>[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sym typeface="Helvetica Neue"/>
              </a:rPr>
              <a:t>1, 3, </a:t>
            </a:r>
            <a:r>
              <a:rPr lang="en-US" altLang="ko-KR" sz="2000" dirty="0" smtClean="0">
                <a:solidFill>
                  <a:srgbClr val="FF0000"/>
                </a:solidFill>
              </a:rPr>
              <a:t>-1*0.8 + 5*0.2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sym typeface="Helvetica Neue"/>
              </a:rPr>
              <a:t>,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sym typeface="Helvetica Neue"/>
              </a:rPr>
              <a:t> </a:t>
            </a:r>
            <a:r>
              <a:rPr kumimoji="0" lang="en-US" altLang="ko-KR" sz="2000" b="1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sym typeface="Helvetica Neue"/>
              </a:rPr>
              <a:t>-2, 0, 1, 1]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6209404" y="6820459"/>
            <a:ext cx="500483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52026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7567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Action</a:t>
            </a:r>
            <a:r>
              <a:rPr lang="ko-KR" altLang="en-US" dirty="0" smtClean="0">
                <a:solidFill>
                  <a:schemeClr val="tx1"/>
                </a:solidFill>
              </a:rPr>
              <a:t>별 </a:t>
            </a:r>
            <a:r>
              <a:rPr lang="en-US" altLang="ko-KR" dirty="0" smtClean="0">
                <a:solidFill>
                  <a:schemeClr val="tx1"/>
                </a:solidFill>
              </a:rPr>
              <a:t>reward output </a:t>
            </a:r>
            <a:r>
              <a:rPr lang="ko-KR" altLang="en-US" dirty="0" smtClean="0">
                <a:solidFill>
                  <a:schemeClr val="tx1"/>
                </a:solidFill>
              </a:rPr>
              <a:t>결정 방법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Deep </a:t>
            </a:r>
            <a:r>
              <a:rPr lang="en-US" altLang="ko-KR" b="1" dirty="0" smtClean="0">
                <a:solidFill>
                  <a:schemeClr val="tx1"/>
                </a:solidFill>
              </a:rPr>
              <a:t>Q </a:t>
            </a:r>
            <a:r>
              <a:rPr lang="en-US" altLang="ko-KR" b="1" dirty="0" smtClean="0">
                <a:solidFill>
                  <a:schemeClr val="tx1"/>
                </a:solidFill>
              </a:rPr>
              <a:t>Learning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b="1" dirty="0" smtClean="0">
                <a:solidFill>
                  <a:srgbClr val="0000FF"/>
                </a:solidFill>
              </a:rPr>
              <a:t>해당 </a:t>
            </a:r>
            <a:r>
              <a:rPr lang="en-US" altLang="ko-KR" b="1" dirty="0" smtClean="0">
                <a:solidFill>
                  <a:srgbClr val="0000FF"/>
                </a:solidFill>
              </a:rPr>
              <a:t>action</a:t>
            </a:r>
            <a:r>
              <a:rPr lang="ko-KR" altLang="en-US" b="1" dirty="0" smtClean="0">
                <a:solidFill>
                  <a:srgbClr val="0000FF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reward </a:t>
            </a:r>
            <a:r>
              <a:rPr lang="ko-KR" altLang="en-US" b="1" dirty="0" smtClean="0">
                <a:solidFill>
                  <a:srgbClr val="0000FF"/>
                </a:solidFill>
              </a:rPr>
              <a:t>값만 새로운 </a:t>
            </a:r>
            <a:r>
              <a:rPr lang="en-US" altLang="ko-KR" b="1" dirty="0" smtClean="0">
                <a:solidFill>
                  <a:srgbClr val="0000FF"/>
                </a:solidFill>
              </a:rPr>
              <a:t>reward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b="1" dirty="0" smtClean="0">
                <a:solidFill>
                  <a:srgbClr val="0000FF"/>
                </a:solidFill>
              </a:rPr>
              <a:t>learning rate</a:t>
            </a:r>
            <a:r>
              <a:rPr lang="ko-KR" altLang="en-US" b="1" dirty="0" smtClean="0">
                <a:solidFill>
                  <a:srgbClr val="0000FF"/>
                </a:solidFill>
              </a:rPr>
              <a:t>만큼 이동</a:t>
            </a:r>
            <a:r>
              <a:rPr lang="ko-KR" altLang="en-US" dirty="0" smtClean="0">
                <a:solidFill>
                  <a:schemeClr val="tx1"/>
                </a:solidFill>
              </a:rPr>
              <a:t>시키고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다른 </a:t>
            </a:r>
            <a:r>
              <a:rPr lang="en-US" altLang="ko-KR" dirty="0" smtClean="0">
                <a:solidFill>
                  <a:schemeClr val="tx1"/>
                </a:solidFill>
              </a:rPr>
              <a:t>reward </a:t>
            </a:r>
            <a:r>
              <a:rPr lang="ko-KR" altLang="en-US" dirty="0" smtClean="0">
                <a:solidFill>
                  <a:schemeClr val="tx1"/>
                </a:solidFill>
              </a:rPr>
              <a:t>값은 모두 </a:t>
            </a:r>
            <a:r>
              <a:rPr lang="en-US" altLang="ko-KR" dirty="0" smtClean="0">
                <a:solidFill>
                  <a:schemeClr val="tx1"/>
                </a:solidFill>
              </a:rPr>
              <a:t>deep learning output</a:t>
            </a:r>
            <a:r>
              <a:rPr lang="ko-KR" altLang="en-US" dirty="0" smtClean="0">
                <a:solidFill>
                  <a:schemeClr val="tx1"/>
                </a:solidFill>
              </a:rPr>
              <a:t>으로 결정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30" y="4324028"/>
            <a:ext cx="7963043" cy="44862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16278" y="6834753"/>
            <a:ext cx="5005953" cy="127861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47405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868150" cy="27567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Implementation of WPCN-UAV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en-US" altLang="ko-KR" dirty="0" smtClean="0">
                <a:solidFill>
                  <a:srgbClr val="0000FF"/>
                </a:solidFill>
              </a:rPr>
              <a:t>deep Q learning </a:t>
            </a:r>
            <a:r>
              <a:rPr lang="ko-KR" altLang="en-US" dirty="0" smtClean="0">
                <a:solidFill>
                  <a:srgbClr val="0000FF"/>
                </a:solidFill>
              </a:rPr>
              <a:t>작동 및 오류 수정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경우에 따라 </a:t>
            </a:r>
            <a:r>
              <a:rPr lang="en-US" altLang="ko-KR" b="1" dirty="0" smtClean="0">
                <a:solidFill>
                  <a:srgbClr val="0000FF"/>
                </a:solidFill>
              </a:rPr>
              <a:t>learning rate </a:t>
            </a:r>
            <a:r>
              <a:rPr lang="ko-KR" altLang="en-US" dirty="0" smtClean="0">
                <a:solidFill>
                  <a:srgbClr val="0000FF"/>
                </a:solidFill>
              </a:rPr>
              <a:t>대폭 향상 </a:t>
            </a:r>
            <a:r>
              <a:rPr lang="ko-KR" altLang="en-US" dirty="0" smtClean="0">
                <a:solidFill>
                  <a:schemeClr val="tx1"/>
                </a:solidFill>
              </a:rPr>
              <a:t>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기존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learning rate</a:t>
            </a:r>
            <a:r>
              <a:rPr lang="ko-KR" altLang="en-US" b="1" dirty="0" smtClean="0">
                <a:solidFill>
                  <a:schemeClr val="tx1"/>
                </a:solidFill>
              </a:rPr>
              <a:t>가 매우 작아서 학습 진행을 확인하기 어려움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2725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Paper: </a:t>
            </a:r>
            <a:r>
              <a:rPr lang="en-US" altLang="ko-KR" dirty="0"/>
              <a:t>Sum-Throughput Maximization in NOMA-Based WPCN: A Cluster-Specific Beamforming </a:t>
            </a:r>
            <a:r>
              <a:rPr lang="en-US" altLang="ko-KR" dirty="0" smtClean="0"/>
              <a:t>Approach</a:t>
            </a:r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 : WPCN-UAV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 읽기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/>
              <a:t>Sum-Throughput Maximization in NOMA-Based WPCN: A Cluster-Specific Beamforming </a:t>
            </a:r>
            <a:r>
              <a:rPr lang="en-US" altLang="ko-KR" dirty="0" smtClean="0"/>
              <a:t>Approach</a:t>
            </a:r>
          </a:p>
          <a:p>
            <a:pPr lvl="1" latinLnBrk="1"/>
            <a:r>
              <a:rPr lang="en-US" altLang="ko-KR" dirty="0">
                <a:solidFill>
                  <a:schemeClr val="tx1"/>
                </a:solidFill>
              </a:rPr>
              <a:t>WPCN-UAV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endParaRPr lang="en-US" altLang="ko-KR" dirty="0">
              <a:solidFill>
                <a:schemeClr val="tx1"/>
              </a:solidFill>
            </a:endParaRPr>
          </a:p>
          <a:p>
            <a:pPr lvl="2" latinLnBrk="1"/>
            <a:r>
              <a:rPr lang="en-US" altLang="ko-KR" dirty="0">
                <a:solidFill>
                  <a:schemeClr val="tx1"/>
                </a:solidFill>
              </a:rPr>
              <a:t>Deep Q Learning</a:t>
            </a:r>
            <a:r>
              <a:rPr lang="ko-KR" altLang="en-US" dirty="0">
                <a:solidFill>
                  <a:schemeClr val="tx1"/>
                </a:solidFill>
              </a:rPr>
              <a:t>이 동작하도록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322169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ieeexplore.ieee.org/stamp/stamp.jsp?arnumber=9316713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Refer to </a:t>
            </a:r>
            <a:r>
              <a:rPr lang="en-US" altLang="ko-KR" dirty="0" smtClean="0">
                <a:sym typeface="Helvetica"/>
                <a:hlinkClick r:id="rId3" action="ppaction://hlinkpres?slideindex=1&amp;slidetitle="/>
              </a:rPr>
              <a:t>210407_WPCN.pptx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569" y="4339525"/>
            <a:ext cx="8259662" cy="42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8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198996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Sum-Throughput Maximization in NOMA-Based WPCN: A Cluster-Specific Beamforming </a:t>
                </a:r>
                <a:r>
                  <a:rPr lang="en-US" altLang="ko-KR" dirty="0" smtClean="0">
                    <a:sym typeface="Helvetica"/>
                  </a:rPr>
                  <a:t>Approach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ZF matrix</a:t>
                </a:r>
                <a:r>
                  <a:rPr lang="ko-KR" altLang="en-US" dirty="0" smtClean="0">
                    <a:sym typeface="Helvetica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𝑷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𝑯</m:t>
                        </m:r>
                      </m:sup>
                    </m:sSup>
                    <m:r>
                      <a:rPr lang="ko-KR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가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정규화</a:t>
                </a:r>
                <a:r>
                  <a:rPr lang="ko-KR" altLang="en-US" dirty="0" smtClean="0">
                    <a:sym typeface="Helvetica"/>
                  </a:rPr>
                  <a:t>될 때</a:t>
                </a:r>
                <a:r>
                  <a:rPr lang="en-US" altLang="ko-KR" dirty="0" smtClean="0">
                    <a:sym typeface="Helvetic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𝒎𝒍</m:t>
                        </m:r>
                      </m:sub>
                    </m:sSub>
                    <m:r>
                      <a:rPr lang="ko-KR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에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대한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SINR</a:t>
                </a:r>
                <a:r>
                  <a:rPr lang="ko-KR" altLang="en-US" dirty="0" smtClean="0">
                    <a:sym typeface="Helvetica"/>
                  </a:rPr>
                  <a:t>은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1989960"/>
              </a:xfrm>
              <a:prstGeom prst="rect">
                <a:avLst/>
              </a:prstGeom>
              <a:blipFill>
                <a:blip r:embed="rId2"/>
                <a:stretch>
                  <a:fillRect l="-1947" t="-4893" b="-9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53215" y="4567436"/>
                <a:ext cx="8274257" cy="3013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𝑺𝑰𝑵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𝒎𝒍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ko-KR" altLang="ko-KR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ko-KR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𝒎𝒍</m:t>
                                      </m:r>
                                    </m:sub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𝑳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ko-KR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ko-KR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ko-KR" sz="2800" i="1" kern="10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 kern="10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 kern="10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맑은 고딕" panose="020B0503020000020004" pitchFamily="50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ko-KR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𝒎𝒍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ko-KR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ko-KR" altLang="ko-KR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ko-KR" altLang="ko-KR" sz="2800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𝒎𝒍</m:t>
                                      </m:r>
                                    </m:sub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ko-KR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sz="28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sup>
                      </m:sSubSup>
                      <m:sSub>
                        <m:sSubPr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ko-KR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ko-KR" sz="28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altLang="ko-KR" sz="28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𝒎</m:t>
                      </m:r>
                    </m:oMath>
                  </m:oMathPara>
                </a14:m>
                <a:endParaRPr lang="ko-KR" altLang="ko-KR" sz="28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15" y="4567436"/>
                <a:ext cx="8274257" cy="301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464335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Sum-Throughput Maximization in NOMA-Based WPCN: A Cluster-Specific Beamforming </a:t>
                </a:r>
                <a:r>
                  <a:rPr lang="en-US" altLang="ko-KR" dirty="0" smtClean="0">
                    <a:sym typeface="Helvetica"/>
                  </a:rPr>
                  <a:t>Approach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𝒎𝒍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의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throughput</a:t>
                </a:r>
                <a:r>
                  <a:rPr lang="ko-KR" altLang="en-US" dirty="0" smtClean="0">
                    <a:sym typeface="Helvetica"/>
                  </a:rPr>
                  <a:t>은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따라서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전체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sum-throughput</a:t>
                </a:r>
                <a:r>
                  <a:rPr lang="ko-KR" altLang="en-US" dirty="0" smtClean="0">
                    <a:sym typeface="Helvetica"/>
                  </a:rPr>
                  <a:t>은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4643353"/>
              </a:xfrm>
              <a:prstGeom prst="rect">
                <a:avLst/>
              </a:prstGeom>
              <a:blipFill>
                <a:blip r:embed="rId2"/>
                <a:stretch>
                  <a:fillRect l="-1947" t="-2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473926" y="4010348"/>
                <a:ext cx="64211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𝒎𝒍</m:t>
                          </m:r>
                        </m:sub>
                      </m:sSub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sz="28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𝑺𝑰𝑵</m:t>
                              </m:r>
                              <m:sSub>
                                <m:sSubPr>
                                  <m:ctrlP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𝒎𝒍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ko-KR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26" y="4010348"/>
                <a:ext cx="64211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36317" y="6422118"/>
                <a:ext cx="7478266" cy="1312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sz="28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ko-KR" altLang="en-US" sz="28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func>
                            <m:funcPr>
                              <m:ctrlP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ko-KR" alt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8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ko-KR" altLang="en-US" sz="28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ko-KR" altLang="en-US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ko-KR" altLang="en-US" sz="2800" b="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ko-KR" altLang="en-US" sz="2800" b="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8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ko-KR" altLang="en-US" sz="28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𝒎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ko-KR" altLang="en-US" sz="2800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ko-KR" altLang="en-US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  <m:r>
                                            <a:rPr lang="ko-KR" altLang="en-US" sz="2800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alt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𝜶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𝒎𝒍</m:t>
                                              </m:r>
                                            </m:sub>
                                            <m:sup>
                                              <m:r>
                                                <a:rPr lang="ko-KR" altLang="en-US" sz="2800" b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ko-KR" altLang="en-US" sz="2800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a:rPr lang="ko-KR" altLang="en-US" sz="2800" b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17" y="6422118"/>
                <a:ext cx="7478266" cy="1312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844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Sum-Throughput Maximization in NOMA-Based WPCN: A Cluster-Specific Beamforming </a:t>
                </a:r>
                <a:r>
                  <a:rPr lang="en-US" altLang="ko-KR" dirty="0" smtClean="0">
                    <a:sym typeface="Helvetica"/>
                  </a:rPr>
                  <a:t>Approach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ym typeface="Helvetica"/>
                  </a:rPr>
                  <a:t>Beamforming vector</a:t>
                </a:r>
                <a:r>
                  <a:rPr lang="ko-KR" altLang="en-US" dirty="0" smtClean="0">
                    <a:sym typeface="Helvetica"/>
                  </a:rPr>
                  <a:t>는 다음과 같이 나타낼 수 있음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Helvetica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Helvetica"/>
                          </a:rPr>
                          <m:t>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Helvetica"/>
                  </a:rPr>
                  <a:t>의 크기는 각각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FF"/>
                        </a:solidFill>
                        <a:sym typeface="Helvetica"/>
                      </a:rPr>
                      <m:t>𝑵</m:t>
                    </m:r>
                    <m:r>
                      <a:rPr lang="en-US" altLang="ko-KR" i="1" smtClean="0">
                        <a:solidFill>
                          <a:srgbClr val="0000FF"/>
                        </a:solidFill>
                        <a:sym typeface="Helvetica"/>
                      </a:rPr>
                      <m:t>×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×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𝟏</m:t>
                    </m:r>
                    <m:r>
                      <a:rPr lang="en-US" altLang="ko-KR">
                        <a:solidFill>
                          <a:srgbClr val="0000FF"/>
                        </a:solidFill>
                        <a:sym typeface="Helvetica"/>
                      </a:rPr>
                      <m:t> </m:t>
                    </m:r>
                    <m:r>
                      <a:rPr lang="en-US" altLang="ko-KR" i="1">
                        <a:sym typeface="Helvetica"/>
                      </a:rPr>
                      <m:t>𝐰𝐡𝐞𝐫𝐞</m:t>
                    </m:r>
                    <m:r>
                      <a:rPr lang="en-US" altLang="ko-KR">
                        <a:sym typeface="Helvetica"/>
                      </a:rPr>
                      <m:t> </m:t>
                    </m:r>
                    <m:sSub>
                      <m:sSubPr>
                        <m:ctrlPr>
                          <a:rPr lang="ko-KR" altLang="ko-KR" i="1" smtClean="0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𝑵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𝑽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≤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𝑳𝑵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−</m:t>
                    </m:r>
                    <m:d>
                      <m:d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𝑳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sym typeface="Helvetica"/>
                          </a:rPr>
                          <m:t>𝟏</m:t>
                        </m:r>
                      </m:e>
                    </m:d>
                    <m:r>
                      <a:rPr lang="en-US" altLang="ko-KR" i="1">
                        <a:solidFill>
                          <a:srgbClr val="0000FF"/>
                        </a:solidFill>
                        <a:sym typeface="Helvetica"/>
                      </a:rPr>
                      <m:t>𝑴</m:t>
                    </m:r>
                  </m:oMath>
                </a14:m>
                <a:endParaRPr lang="en-US" altLang="ko-KR" dirty="0" smtClean="0">
                  <a:solidFill>
                    <a:srgbClr val="0000FF"/>
                  </a:solidFill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𝒎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sym typeface="Helvetica"/>
                      </a:rPr>
                      <m:t>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Helvetica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Helvetica"/>
                      </a:rPr>
                      <m:t>=…=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𝒎𝑳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𝒎𝑳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Helvetica"/>
                  </a:rPr>
                  <a:t>로부터 설계되었는데</a:t>
                </a:r>
                <a:r>
                  <a:rPr lang="en-US" altLang="ko-KR" dirty="0" smtClean="0">
                    <a:sym typeface="Helvetica"/>
                  </a:rPr>
                  <a:t>, </a:t>
                </a:r>
                <a:r>
                  <a:rPr lang="ko-KR" altLang="en-US" dirty="0" smtClean="0">
                    <a:sym typeface="Helvetica"/>
                  </a:rPr>
                  <a:t>이는 다음과 같이 쓸 수 있음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79"/>
                <a:ext cx="12204700" cy="5684421"/>
              </a:xfrm>
              <a:prstGeom prst="rect">
                <a:avLst/>
              </a:prstGeom>
              <a:blipFill>
                <a:blip r:embed="rId2"/>
                <a:stretch>
                  <a:fillRect l="-1947" t="-17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670369" y="3658122"/>
                <a:ext cx="25784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𝒎𝒍</m:t>
                          </m:r>
                        </m:sub>
                      </m:sSub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𝒎𝒍</m:t>
                          </m:r>
                        </m:sub>
                      </m:sSub>
                      <m:sSub>
                        <m:sSub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𝒎𝒍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69" y="3658122"/>
                <a:ext cx="25784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65427" y="6462545"/>
                <a:ext cx="9038116" cy="2233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𝒎𝑳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i="1" kern="100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𝒎𝑳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i="1" kern="1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𝒎𝑳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𝑴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27" y="6462545"/>
                <a:ext cx="9038116" cy="2233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19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6433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Sum-throughput maximization problem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990975"/>
            <a:ext cx="9980613" cy="41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7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464335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Sum-Throughput Maximization in NOMA-Based WPCN: A Cluster-Specific Beamforming </a:t>
            </a:r>
            <a:r>
              <a:rPr lang="en-US" altLang="ko-KR" dirty="0" smtClean="0">
                <a:sym typeface="Helvetica"/>
              </a:rPr>
              <a:t>Approach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Sum-throughput maximization problem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변형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79" y="4533568"/>
            <a:ext cx="10908342" cy="3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7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397</Words>
  <Application>Microsoft Office PowerPoint</Application>
  <PresentationFormat>Custom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3186</cp:revision>
  <cp:lastPrinted>2020-09-22T02:33:58Z</cp:lastPrinted>
  <dcterms:modified xsi:type="dcterms:W3CDTF">2021-04-14T06:47:30Z</dcterms:modified>
</cp:coreProperties>
</file>