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87" r:id="rId4"/>
    <p:sldId id="393" r:id="rId5"/>
    <p:sldId id="395" r:id="rId6"/>
    <p:sldId id="397" r:id="rId7"/>
    <p:sldId id="398" r:id="rId8"/>
    <p:sldId id="396" r:id="rId9"/>
    <p:sldId id="386" r:id="rId10"/>
    <p:sldId id="339" r:id="rId11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norschoose-application-screening/overview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hallenges-in-representation-learning-the-black-box-learning-challenge/overview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21.04.09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96684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DonorsChoose.org Application </a:t>
            </a:r>
            <a:r>
              <a:rPr lang="en-US" altLang="ko-KR" dirty="0" smtClean="0">
                <a:solidFill>
                  <a:schemeClr val="tx1"/>
                </a:solidFill>
              </a:rPr>
              <a:t>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www.kaggle.com/c/donorschoose-application-screening/overview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전체 </a:t>
            </a:r>
            <a:r>
              <a:rPr lang="en-US" altLang="ko-KR" dirty="0" smtClean="0">
                <a:solidFill>
                  <a:srgbClr val="0000FF"/>
                </a:solidFill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</a:rPr>
              <a:t>를 이용해서 테스트한 결과 성능 향상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여러 번 반복 테스트하여 그 결과의 합계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평균 이용</a:t>
            </a:r>
            <a:r>
              <a:rPr lang="ko-KR" altLang="en-US" dirty="0" smtClean="0">
                <a:solidFill>
                  <a:schemeClr val="tx1"/>
                </a:solidFill>
              </a:rPr>
              <a:t> 등의 전략 사용 시 성능 추가 향상 기대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449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Challenges in Representation Learning: the Black Box Learning 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https://www.kaggle.com/c/challenges-in-representation-learning-the-black-box-learning-challenge/overview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5456272"/>
            <a:ext cx="9461053" cy="30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6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8118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Challenges in Representation Learning: the Black Box Learning 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1875 continuous </a:t>
            </a:r>
            <a:r>
              <a:rPr lang="en-US" altLang="ko-KR" dirty="0" smtClean="0">
                <a:solidFill>
                  <a:schemeClr val="tx1"/>
                </a:solidFill>
              </a:rPr>
              <a:t>input columns </a:t>
            </a:r>
            <a:r>
              <a:rPr lang="en-US" altLang="ko-KR" dirty="0" smtClean="0">
                <a:solidFill>
                  <a:srgbClr val="FF0000"/>
                </a:solidFill>
              </a:rPr>
              <a:t>-&gt; NORMALIZE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 </a:t>
            </a:r>
            <a:r>
              <a:rPr lang="en-US" altLang="ko-KR" dirty="0" smtClean="0">
                <a:solidFill>
                  <a:srgbClr val="0000FF"/>
                </a:solidFill>
              </a:rPr>
              <a:t>one-hot </a:t>
            </a:r>
            <a:r>
              <a:rPr lang="en-US" altLang="ko-KR" dirty="0" smtClean="0">
                <a:solidFill>
                  <a:schemeClr val="tx1"/>
                </a:solidFill>
              </a:rPr>
              <a:t>output </a:t>
            </a:r>
            <a:r>
              <a:rPr lang="en-US" altLang="ko-KR" dirty="0" smtClean="0">
                <a:solidFill>
                  <a:schemeClr val="tx1"/>
                </a:solidFill>
              </a:rPr>
              <a:t>column </a:t>
            </a:r>
            <a:r>
              <a:rPr lang="en-US" altLang="ko-KR" dirty="0" smtClean="0">
                <a:solidFill>
                  <a:srgbClr val="0000FF"/>
                </a:solidFill>
              </a:rPr>
              <a:t>(1~9)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Metric: </a:t>
            </a:r>
            <a:r>
              <a:rPr lang="en-US" altLang="ko-KR" dirty="0" smtClean="0">
                <a:solidFill>
                  <a:srgbClr val="FF0000"/>
                </a:solidFill>
              </a:rPr>
              <a:t>Categorization Accuracy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1,000 training rows </a:t>
            </a:r>
            <a:r>
              <a:rPr lang="en-US" altLang="ko-KR" dirty="0" smtClean="0">
                <a:solidFill>
                  <a:schemeClr val="tx1"/>
                </a:solidFill>
              </a:rPr>
              <a:t>and 10,000 test rows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185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49" y="2533973"/>
            <a:ext cx="6446095" cy="58118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의 수를 늘려서 </a:t>
            </a:r>
            <a:r>
              <a:rPr lang="en-US" altLang="ko-KR" dirty="0" smtClean="0">
                <a:solidFill>
                  <a:srgbClr val="0000FF"/>
                </a:solidFill>
              </a:rPr>
              <a:t>overfitting</a:t>
            </a:r>
            <a:r>
              <a:rPr lang="ko-KR" altLang="en-US" dirty="0" smtClean="0">
                <a:solidFill>
                  <a:schemeClr val="tx1"/>
                </a:solidFill>
              </a:rPr>
              <a:t>을 해야 정확도가 높게 나옴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TOP 40%</a:t>
            </a:r>
            <a:r>
              <a:rPr lang="ko-KR" altLang="en-US" dirty="0" smtClean="0">
                <a:solidFill>
                  <a:schemeClr val="tx1"/>
                </a:solidFill>
              </a:rPr>
              <a:t>의 정확도가 약 </a:t>
            </a:r>
            <a:r>
              <a:rPr lang="en-US" altLang="ko-KR" dirty="0" smtClean="0">
                <a:solidFill>
                  <a:schemeClr val="tx1"/>
                </a:solidFill>
              </a:rPr>
              <a:t>0.51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전체 </a:t>
            </a:r>
            <a:r>
              <a:rPr lang="en-US" altLang="ko-KR" dirty="0" smtClean="0">
                <a:solidFill>
                  <a:schemeClr val="tx1"/>
                </a:solidFill>
              </a:rPr>
              <a:t>training data</a:t>
            </a:r>
            <a:r>
              <a:rPr lang="ko-KR" altLang="en-US" dirty="0" smtClean="0">
                <a:solidFill>
                  <a:schemeClr val="tx1"/>
                </a:solidFill>
              </a:rPr>
              <a:t>에 대해 </a:t>
            </a:r>
            <a:r>
              <a:rPr lang="en-US" altLang="ko-KR" dirty="0" smtClean="0">
                <a:solidFill>
                  <a:srgbClr val="FF0000"/>
                </a:solidFill>
              </a:rPr>
              <a:t>epochs=200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적용하여</a:t>
            </a:r>
            <a:r>
              <a:rPr lang="ko-KR" altLang="en-US" dirty="0" smtClean="0">
                <a:solidFill>
                  <a:schemeClr val="tx1"/>
                </a:solidFill>
              </a:rPr>
              <a:t> 학습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421594" y="2668044"/>
            <a:ext cx="3852874" cy="442133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1875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8107" y="3473848"/>
            <a:ext cx="3159848" cy="4421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700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89174" y="4279652"/>
            <a:ext cx="2717715" cy="4421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600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15504" y="5085456"/>
            <a:ext cx="2265054" cy="4421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500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89194" y="5891260"/>
            <a:ext cx="2117675" cy="4421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450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62883" y="6697065"/>
            <a:ext cx="1970297" cy="4421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400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98869" y="7502871"/>
            <a:ext cx="1298324" cy="442133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6" name="Straight Arrow Connector 15"/>
          <p:cNvCxnSpPr>
            <a:stCxn id="2" idx="2"/>
            <a:endCxn id="10" idx="0"/>
          </p:cNvCxnSpPr>
          <p:nvPr/>
        </p:nvCxnSpPr>
        <p:spPr>
          <a:xfrm>
            <a:off x="9348031" y="3110177"/>
            <a:ext cx="0" cy="36367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9348031" y="3915981"/>
            <a:ext cx="1" cy="36367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 flipH="1">
            <a:off x="9348031" y="4721785"/>
            <a:ext cx="1" cy="36367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9348031" y="5527589"/>
            <a:ext cx="1" cy="36367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13" idx="2"/>
            <a:endCxn id="14" idx="0"/>
          </p:cNvCxnSpPr>
          <p:nvPr/>
        </p:nvCxnSpPr>
        <p:spPr>
          <a:xfrm>
            <a:off x="9348032" y="6333393"/>
            <a:ext cx="0" cy="36367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>
          <a:xfrm flipH="1">
            <a:off x="9348031" y="7139198"/>
            <a:ext cx="1" cy="36367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7840406" y="7945004"/>
            <a:ext cx="30152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Output (one-hot, 9)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4624" y="2124220"/>
            <a:ext cx="19268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 (1875)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85065" y="7519246"/>
            <a:ext cx="982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38453" y="6736524"/>
            <a:ext cx="66685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ReLU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59965" y="5116726"/>
            <a:ext cx="66685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ReLU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38453" y="5928799"/>
            <a:ext cx="66685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ReLU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78705" y="4279652"/>
            <a:ext cx="66685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ReLU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44449" y="3505118"/>
            <a:ext cx="66685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ReLU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64526" y="3899609"/>
            <a:ext cx="12808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Batch Norm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95585" y="4708475"/>
            <a:ext cx="12808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Batch Norm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21601" y="5519363"/>
            <a:ext cx="12808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Batch Norm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21601" y="6337839"/>
            <a:ext cx="12808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Batch Norm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437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49" y="2533973"/>
            <a:ext cx="11826607" cy="32468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One-hot </a:t>
            </a:r>
            <a:r>
              <a:rPr lang="ko-KR" altLang="en-US" dirty="0" smtClean="0">
                <a:solidFill>
                  <a:schemeClr val="tx1"/>
                </a:solidFill>
              </a:rPr>
              <a:t>결과 중 </a:t>
            </a:r>
            <a:r>
              <a:rPr lang="en-US" altLang="ko-KR" dirty="0" smtClean="0">
                <a:solidFill>
                  <a:srgbClr val="0000FF"/>
                </a:solidFill>
              </a:rPr>
              <a:t>maximum </a:t>
            </a:r>
            <a:r>
              <a:rPr lang="ko-KR" altLang="en-US" dirty="0" smtClean="0">
                <a:solidFill>
                  <a:srgbClr val="0000FF"/>
                </a:solidFill>
              </a:rPr>
              <a:t>값의 </a:t>
            </a:r>
            <a:r>
              <a:rPr lang="en-US" altLang="ko-KR" dirty="0" smtClean="0">
                <a:solidFill>
                  <a:srgbClr val="0000FF"/>
                </a:solidFill>
              </a:rPr>
              <a:t>index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을 더한 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final result</a:t>
            </a:r>
            <a:r>
              <a:rPr lang="ko-KR" altLang="en-US" dirty="0" smtClean="0">
                <a:solidFill>
                  <a:schemeClr val="tx1"/>
                </a:solidFill>
              </a:rPr>
              <a:t>로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set</a:t>
            </a:r>
            <a:r>
              <a:rPr lang="ko-KR" altLang="en-US" dirty="0" smtClean="0">
                <a:solidFill>
                  <a:schemeClr val="tx1"/>
                </a:solidFill>
              </a:rPr>
              <a:t>에 대해 </a:t>
            </a:r>
            <a:r>
              <a:rPr lang="ko-KR" altLang="en-US" dirty="0" smtClean="0">
                <a:solidFill>
                  <a:srgbClr val="0000FF"/>
                </a:solidFill>
              </a:rPr>
              <a:t>반복적으로 </a:t>
            </a:r>
            <a:r>
              <a:rPr lang="en-US" altLang="ko-KR" dirty="0" smtClean="0">
                <a:solidFill>
                  <a:srgbClr val="0000FF"/>
                </a:solidFill>
              </a:rPr>
              <a:t>test</a:t>
            </a:r>
            <a:r>
              <a:rPr lang="ko-KR" altLang="en-US" dirty="0" smtClean="0">
                <a:solidFill>
                  <a:schemeClr val="tx1"/>
                </a:solidFill>
              </a:rPr>
              <a:t>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그 결과의 합산을 </a:t>
            </a:r>
            <a:r>
              <a:rPr lang="en-US" altLang="ko-KR" dirty="0" smtClean="0">
                <a:solidFill>
                  <a:srgbClr val="0000FF"/>
                </a:solidFill>
              </a:rPr>
              <a:t>one-hot </a:t>
            </a:r>
            <a:r>
              <a:rPr lang="ko-KR" altLang="en-US" dirty="0" smtClean="0">
                <a:solidFill>
                  <a:srgbClr val="0000FF"/>
                </a:solidFill>
              </a:rPr>
              <a:t>결과로 하여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final result</a:t>
            </a:r>
            <a:r>
              <a:rPr lang="ko-KR" altLang="en-US" dirty="0" smtClean="0">
                <a:solidFill>
                  <a:schemeClr val="tx1"/>
                </a:solidFill>
              </a:rPr>
              <a:t>로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28" y="5862614"/>
            <a:ext cx="10135271" cy="24367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556861" y="5982346"/>
            <a:ext cx="480447" cy="2944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4037308" y="5686518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862807" y="6269065"/>
            <a:ext cx="480447" cy="2944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8343254" y="5922480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505560" y="6648773"/>
            <a:ext cx="508860" cy="1549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/>
          <p:cNvSpPr txBox="1"/>
          <p:nvPr/>
        </p:nvSpPr>
        <p:spPr>
          <a:xfrm>
            <a:off x="3012350" y="642190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56861" y="6907579"/>
            <a:ext cx="508860" cy="1549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4037308" y="6642372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542654" y="7196042"/>
            <a:ext cx="1075841" cy="14682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4621343" y="6924829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709834" y="7269456"/>
            <a:ext cx="619050" cy="28418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/>
          <p:cNvSpPr txBox="1"/>
          <p:nvPr/>
        </p:nvSpPr>
        <p:spPr>
          <a:xfrm>
            <a:off x="6328884" y="694562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618495" y="7944012"/>
            <a:ext cx="674176" cy="2390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/>
          <p:cNvSpPr txBox="1"/>
          <p:nvPr/>
        </p:nvSpPr>
        <p:spPr>
          <a:xfrm>
            <a:off x="5297076" y="7909165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947688" y="7733654"/>
            <a:ext cx="638014" cy="3575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/>
          <p:cNvSpPr txBox="1"/>
          <p:nvPr/>
        </p:nvSpPr>
        <p:spPr>
          <a:xfrm>
            <a:off x="9626287" y="7475987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7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1291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04836" cy="1472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Current Best Result: </a:t>
            </a:r>
            <a:r>
              <a:rPr lang="en-US" altLang="ko-KR" dirty="0" smtClean="0">
                <a:solidFill>
                  <a:srgbClr val="FF0000"/>
                </a:solidFill>
              </a:rPr>
              <a:t>55 </a:t>
            </a:r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en-US" altLang="ko-KR" dirty="0" smtClean="0">
                <a:solidFill>
                  <a:srgbClr val="FF0000"/>
                </a:solidFill>
              </a:rPr>
              <a:t>211 </a:t>
            </a:r>
            <a:r>
              <a:rPr lang="en-US" altLang="ko-KR" dirty="0" smtClean="0">
                <a:solidFill>
                  <a:srgbClr val="FF0000"/>
                </a:solidFill>
              </a:rPr>
              <a:t>(TOP </a:t>
            </a:r>
            <a:r>
              <a:rPr lang="en-US" altLang="ko-KR" dirty="0" smtClean="0">
                <a:solidFill>
                  <a:srgbClr val="FF0000"/>
                </a:solidFill>
              </a:rPr>
              <a:t>26.07%)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91" y="4006312"/>
            <a:ext cx="9089968" cy="34668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63552" y="5124573"/>
            <a:ext cx="1387099" cy="99964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2071" y="5787981"/>
            <a:ext cx="32476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r>
              <a:rPr lang="ko-KR" altLang="en-US" dirty="0">
                <a:solidFill>
                  <a:srgbClr val="FF0000"/>
                </a:solidFill>
              </a:rPr>
              <a:t>회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반복 테스트 합계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1039" y="6725976"/>
            <a:ext cx="30697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반복 테스트 합계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32" y="7687711"/>
            <a:ext cx="7720503" cy="8685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5595" y="7870558"/>
            <a:ext cx="16206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회 테스트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3130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for the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2"/>
            <a:ext cx="11835130" cy="59369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초안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수식 표현 오기 등 초안 일부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WPCN </a:t>
            </a:r>
            <a:r>
              <a:rPr lang="ko-KR" altLang="en-US" b="1" dirty="0" smtClean="0">
                <a:solidFill>
                  <a:srgbClr val="0000FF"/>
                </a:solidFill>
              </a:rPr>
              <a:t>논문이 </a:t>
            </a:r>
            <a:r>
              <a:rPr lang="en-US" altLang="ko-KR" b="1" dirty="0" smtClean="0">
                <a:solidFill>
                  <a:srgbClr val="0000FF"/>
                </a:solidFill>
              </a:rPr>
              <a:t>reject</a:t>
            </a:r>
            <a:r>
              <a:rPr lang="ko-KR" altLang="en-US" b="1" dirty="0" smtClean="0">
                <a:solidFill>
                  <a:srgbClr val="0000FF"/>
                </a:solidFill>
              </a:rPr>
              <a:t>된 이유를 다시 한번 확인하고 이를 보충하여 </a:t>
            </a:r>
            <a:r>
              <a:rPr lang="en-US" altLang="ko-KR" b="1" dirty="0" smtClean="0">
                <a:solidFill>
                  <a:srgbClr val="0000FF"/>
                </a:solidFill>
              </a:rPr>
              <a:t>IEEE Access</a:t>
            </a:r>
            <a:r>
              <a:rPr lang="ko-KR" altLang="en-US" b="1" dirty="0" smtClean="0">
                <a:solidFill>
                  <a:srgbClr val="0000FF"/>
                </a:solidFill>
              </a:rPr>
              <a:t>에 제출 예정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083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282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 for the Patent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3035</cp:revision>
  <cp:lastPrinted>2020-05-01T05:17:35Z</cp:lastPrinted>
  <dcterms:modified xsi:type="dcterms:W3CDTF">2021-04-09T03:20:57Z</dcterms:modified>
</cp:coreProperties>
</file>