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6" r:id="rId3"/>
    <p:sldId id="441" r:id="rId4"/>
    <p:sldId id="434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339" r:id="rId15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  <a:srgbClr val="00C000"/>
    <a:srgbClr val="FF0000"/>
    <a:srgbClr val="B601FF"/>
    <a:srgbClr val="FFFFFF"/>
    <a:srgbClr val="00A2FF"/>
    <a:srgbClr val="FF33CC"/>
    <a:srgbClr val="FF805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pdf/2106.06697.pdf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21.07.02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Explaining the Deep Natural Language Processing by Mining Textual Interpretable Features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3100" y="3341076"/>
            <a:ext cx="12204700" cy="3228536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Interpretable Features</a:t>
            </a:r>
            <a:endParaRPr lang="en-US" altLang="ko-KR" dirty="0" smtClean="0">
              <a:latin typeface="+mn-lt"/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T-EBANO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word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(tokens)</a:t>
            </a:r>
            <a:r>
              <a:rPr lang="ko-KR" altLang="en-US" dirty="0" smtClean="0">
                <a:solidFill>
                  <a:srgbClr val="0000FF"/>
                </a:solidFill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</a:rPr>
              <a:t>sentence granularity level</a:t>
            </a:r>
            <a:r>
              <a:rPr lang="ko-KR" altLang="en-US" dirty="0" smtClean="0">
                <a:solidFill>
                  <a:srgbClr val="0000FF"/>
                </a:solidFill>
              </a:rPr>
              <a:t>을 모두 고려</a:t>
            </a:r>
            <a:r>
              <a:rPr lang="ko-KR" altLang="en-US" dirty="0" smtClean="0">
                <a:solidFill>
                  <a:schemeClr val="tx1"/>
                </a:solidFill>
              </a:rPr>
              <a:t>하여 </a:t>
            </a:r>
            <a:r>
              <a:rPr lang="en-US" altLang="ko-KR" dirty="0" smtClean="0">
                <a:solidFill>
                  <a:schemeClr val="tx1"/>
                </a:solidFill>
              </a:rPr>
              <a:t>interpretable feature</a:t>
            </a:r>
            <a:r>
              <a:rPr lang="ko-KR" altLang="en-US" dirty="0" smtClean="0">
                <a:solidFill>
                  <a:schemeClr val="tx1"/>
                </a:solidFill>
              </a:rPr>
              <a:t>의 집합을 추출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/>
              <a:t>Word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appearance</a:t>
            </a:r>
            <a:r>
              <a:rPr lang="ko-KR" altLang="en-US" dirty="0" smtClean="0"/>
              <a:t>가 중요할 수 있으므로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입력된 텍스트상의 추출된 </a:t>
            </a:r>
            <a:r>
              <a:rPr lang="en-US" altLang="ko-KR" dirty="0" smtClean="0">
                <a:solidFill>
                  <a:srgbClr val="0000FF"/>
                </a:solidFill>
              </a:rPr>
              <a:t>feature</a:t>
            </a:r>
            <a:r>
              <a:rPr lang="ko-KR" altLang="en-US" dirty="0" smtClean="0">
                <a:solidFill>
                  <a:srgbClr val="0000FF"/>
                </a:solidFill>
              </a:rPr>
              <a:t>의 위치</a:t>
            </a:r>
            <a:r>
              <a:rPr lang="ko-KR" altLang="en-US" dirty="0" smtClean="0"/>
              <a:t>를 기억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531433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Explaining the Deep Natural Language Processing by Mining Textual Interpretable Features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3100" y="3341076"/>
            <a:ext cx="12204700" cy="2004647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Interpretable Features</a:t>
            </a:r>
            <a:endParaRPr lang="en-US" altLang="ko-KR" dirty="0" smtClean="0">
              <a:latin typeface="+mn-lt"/>
            </a:endParaRPr>
          </a:p>
          <a:p>
            <a:pPr lvl="1"/>
            <a:r>
              <a:rPr lang="en-US" altLang="ko-KR" dirty="0" smtClean="0"/>
              <a:t>T-EBANO</a:t>
            </a:r>
            <a:r>
              <a:rPr lang="ko-KR" altLang="en-US" dirty="0" smtClean="0"/>
              <a:t>는 다음과 같이 서로 다른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가지의 </a:t>
            </a:r>
            <a:r>
              <a:rPr lang="en-US" altLang="ko-KR" dirty="0" smtClean="0"/>
              <a:t>interpretable feature extraction </a:t>
            </a:r>
            <a:r>
              <a:rPr lang="ko-KR" altLang="en-US" dirty="0" smtClean="0"/>
              <a:t>기술을 포함</a:t>
            </a:r>
            <a:endParaRPr lang="ko-KR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756937"/>
              </p:ext>
            </p:extLst>
          </p:nvPr>
        </p:nvGraphicFramePr>
        <p:xfrm>
          <a:off x="673100" y="5316804"/>
          <a:ext cx="11636131" cy="33066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23651">
                  <a:extLst>
                    <a:ext uri="{9D8B030D-6E8A-4147-A177-3AD203B41FA5}">
                      <a16:colId xmlns:a16="http://schemas.microsoft.com/office/drawing/2014/main" val="2653136381"/>
                    </a:ext>
                  </a:extLst>
                </a:gridCol>
                <a:gridCol w="8412480">
                  <a:extLst>
                    <a:ext uri="{9D8B030D-6E8A-4147-A177-3AD203B41FA5}">
                      <a16:colId xmlns:a16="http://schemas.microsoft.com/office/drawing/2014/main" val="3202245807"/>
                    </a:ext>
                  </a:extLst>
                </a:gridCol>
              </a:tblGrid>
              <a:tr h="11022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Multi-layer Word Embedding (MLWE)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u="none" kern="100" dirty="0">
                          <a:effectLst/>
                        </a:rPr>
                        <a:t>모델이 학습한 </a:t>
                      </a:r>
                      <a:r>
                        <a:rPr lang="en-US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inner knowledge</a:t>
                      </a:r>
                      <a:r>
                        <a:rPr lang="ko-KR" sz="2400" u="none" kern="100" dirty="0">
                          <a:effectLst/>
                        </a:rPr>
                        <a:t>를 이용하는 것이므로 </a:t>
                      </a:r>
                      <a:r>
                        <a:rPr lang="ko-KR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가장 강력한 </a:t>
                      </a:r>
                      <a:r>
                        <a:rPr lang="ko-KR" sz="2400" u="none" kern="100" dirty="0" smtClean="0">
                          <a:effectLst/>
                        </a:rPr>
                        <a:t>전략</a:t>
                      </a:r>
                      <a:r>
                        <a:rPr lang="ko-KR" altLang="en-US" sz="2400" u="none" kern="100" dirty="0" smtClean="0">
                          <a:effectLst/>
                        </a:rPr>
                        <a:t>임</a:t>
                      </a:r>
                      <a:endParaRPr lang="ko-KR" sz="2400" u="none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7391729"/>
                  </a:ext>
                </a:extLst>
              </a:tr>
              <a:tr h="11022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Part-of-Speech (</a:t>
                      </a:r>
                      <a:r>
                        <a:rPr lang="en-US" sz="2400" kern="100" dirty="0" err="1">
                          <a:effectLst/>
                        </a:rPr>
                        <a:t>PoS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어떤 </a:t>
                      </a:r>
                      <a:r>
                        <a:rPr lang="en-US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part-of-speech</a:t>
                      </a:r>
                      <a:r>
                        <a:rPr lang="ko-KR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에 속하는지</a:t>
                      </a:r>
                      <a:r>
                        <a:rPr lang="ko-KR" sz="2400" u="none" kern="100" dirty="0">
                          <a:effectLst/>
                        </a:rPr>
                        <a:t>를 이용하여 단어의 </a:t>
                      </a:r>
                      <a:r>
                        <a:rPr lang="en-US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semantic meaning</a:t>
                      </a:r>
                      <a:r>
                        <a:rPr lang="ko-KR" sz="2400" u="none" kern="100" dirty="0">
                          <a:effectLst/>
                        </a:rPr>
                        <a:t>을 </a:t>
                      </a:r>
                      <a:r>
                        <a:rPr lang="ko-KR" sz="2400" u="none" kern="100" dirty="0" smtClean="0">
                          <a:effectLst/>
                        </a:rPr>
                        <a:t>탐색</a:t>
                      </a:r>
                      <a:endParaRPr lang="ko-KR" sz="2400" u="none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9509077"/>
                  </a:ext>
                </a:extLst>
              </a:tr>
              <a:tr h="11022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Sentence-based feature extraction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각 문장을 서로 독립적으로 고려</a:t>
                      </a:r>
                      <a:r>
                        <a:rPr lang="ko-KR" sz="2400" u="none" kern="100" dirty="0">
                          <a:effectLst/>
                        </a:rPr>
                        <a:t>하여 모델의 결정에 대한 영향력을 </a:t>
                      </a:r>
                      <a:r>
                        <a:rPr lang="ko-KR" sz="2400" u="none" kern="100" dirty="0" smtClean="0">
                          <a:effectLst/>
                        </a:rPr>
                        <a:t>측정</a:t>
                      </a:r>
                      <a:endParaRPr lang="ko-KR" sz="2400" u="none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2294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511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Explaining the Deep Natural Language Processing by Mining Textual Interpretable Features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3100" y="3341076"/>
            <a:ext cx="12204700" cy="20046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T-EBANO MLWE Feature Extraction</a:t>
            </a:r>
          </a:p>
          <a:p>
            <a:pPr lvl="1"/>
            <a:r>
              <a:rPr lang="en-US" altLang="ko-KR" dirty="0" smtClean="0"/>
              <a:t>T-EBANO </a:t>
            </a:r>
            <a:r>
              <a:rPr lang="en-US" altLang="ko-KR" dirty="0" smtClean="0">
                <a:solidFill>
                  <a:srgbClr val="0000FF"/>
                </a:solidFill>
              </a:rPr>
              <a:t>MLWE (Multi-layer word embedding) </a:t>
            </a:r>
            <a:r>
              <a:rPr lang="en-US" altLang="ko-KR" dirty="0" smtClean="0"/>
              <a:t>Feature Extraction</a:t>
            </a:r>
            <a:endParaRPr lang="en-US" altLang="ko-KR" dirty="0" smtClean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55163" y="4745842"/>
            <a:ext cx="8709673" cy="4286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36162" y="4740664"/>
            <a:ext cx="247183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>
                <a:solidFill>
                  <a:srgbClr val="0000FF"/>
                </a:solidFill>
              </a:rPr>
              <a:t>수학적으로 </a:t>
            </a:r>
            <a:r>
              <a:rPr lang="ko-KR" altLang="en-US" sz="1600" dirty="0" err="1" smtClean="0">
                <a:solidFill>
                  <a:srgbClr val="0000FF"/>
                </a:solidFill>
              </a:rPr>
              <a:t>임베딩된</a:t>
            </a:r>
            <a:endParaRPr lang="en-US" altLang="ko-KR" sz="1600" dirty="0" smtClean="0">
              <a:solidFill>
                <a:srgbClr val="0000FF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Representation</a:t>
            </a:r>
            <a:r>
              <a:rPr lang="ko-KR" altLang="en-US" sz="1600" dirty="0" smtClean="0">
                <a:solidFill>
                  <a:srgbClr val="0000FF"/>
                </a:solidFill>
              </a:rPr>
              <a:t>을 포함한</a:t>
            </a:r>
            <a:endParaRPr lang="en-US" altLang="ko-KR" sz="1600" dirty="0" smtClean="0">
              <a:solidFill>
                <a:srgbClr val="0000FF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텐서</a:t>
            </a:r>
            <a:r>
              <a: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 추출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4485" y="5272356"/>
            <a:ext cx="101309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>
                <a:solidFill>
                  <a:srgbClr val="0000FF"/>
                </a:solidFill>
              </a:rPr>
              <a:t>합계</a:t>
            </a:r>
            <a:r>
              <a:rPr lang="en-US" altLang="ko-KR" sz="1600" dirty="0" smtClean="0">
                <a:solidFill>
                  <a:srgbClr val="0000FF"/>
                </a:solidFill>
              </a:rPr>
              <a:t>/</a:t>
            </a:r>
            <a:r>
              <a:rPr lang="ko-KR" altLang="en-US" sz="1600" dirty="0" smtClean="0">
                <a:solidFill>
                  <a:srgbClr val="0000FF"/>
                </a:solidFill>
              </a:rPr>
              <a:t>평균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6789" y="6047848"/>
            <a:ext cx="281609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MLWE</a:t>
            </a:r>
            <a:r>
              <a:rPr kumimoji="0" lang="en-US" altLang="ko-KR" sz="16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 </a:t>
            </a:r>
            <a:r>
              <a:rPr kumimoji="0" lang="ko-KR" altLang="en-US" sz="16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출력 후</a:t>
            </a:r>
            <a:endParaRPr kumimoji="0" lang="en-US" altLang="ko-KR" sz="1600" b="1" i="0" u="none" strike="noStrike" cap="none" spc="0" normalizeH="0" dirty="0" smtClean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unsupervised clustering</a:t>
            </a:r>
            <a:r>
              <a:rPr kumimoji="0" lang="ko-KR" altLang="en-US" sz="16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으로</a:t>
            </a:r>
            <a:endParaRPr kumimoji="0" lang="en-US" altLang="ko-KR" sz="1600" b="1" i="0" u="none" strike="noStrike" cap="none" spc="0" normalizeH="0" dirty="0" smtClean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분석 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7583" y="8135282"/>
            <a:ext cx="153093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연관된 </a:t>
            </a: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word</a:t>
            </a:r>
            <a:r>
              <a: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의</a:t>
            </a:r>
            <a:endParaRPr kumimoji="0" lang="en-US" altLang="ko-KR" sz="16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Set</a:t>
            </a:r>
            <a:r>
              <a: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</a:rPr>
              <a:t>identify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72337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Explaining the Deep Natural Language Processing by Mining Textual Interpretable Features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3100" y="3341076"/>
                <a:ext cx="12204700" cy="514174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T-EBANO MLWE Feature Extraction</a:t>
                </a:r>
              </a:p>
              <a:p>
                <a:pPr lvl="1"/>
                <a:r>
                  <a:rPr lang="en-US" altLang="ko-KR" dirty="0" smtClean="0"/>
                  <a:t>T-EBANO </a:t>
                </a:r>
                <a:r>
                  <a:rPr lang="en-US" altLang="ko-KR" dirty="0" smtClean="0">
                    <a:solidFill>
                      <a:srgbClr val="0000FF"/>
                    </a:solidFill>
                  </a:rPr>
                  <a:t>MLWE (Multi-layer word embedding) </a:t>
                </a:r>
                <a:r>
                  <a:rPr lang="en-US" altLang="ko-KR" dirty="0" smtClean="0"/>
                  <a:t>Feature Extraction</a:t>
                </a:r>
              </a:p>
              <a:p>
                <a:pPr lvl="2"/>
                <a:r>
                  <a:rPr lang="ko-KR" altLang="en-US" b="1" dirty="0" smtClean="0">
                    <a:solidFill>
                      <a:srgbClr val="FF0000"/>
                    </a:solidFill>
                  </a:rPr>
                  <a:t>서로 비슷한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MLWE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갖는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word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들은 모델이 판단하기에 서로 관련성이 높음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2"/>
                <a:r>
                  <a:rPr lang="ko-KR" altLang="en-US" dirty="0" smtClean="0"/>
                  <a:t>함께 </a:t>
                </a:r>
                <a:r>
                  <a:rPr lang="en-US" altLang="ko-KR" dirty="0" smtClean="0"/>
                  <a:t>group</a:t>
                </a:r>
                <a:r>
                  <a:rPr lang="ko-KR" altLang="en-US" dirty="0" smtClean="0"/>
                  <a:t>되어 있으면 그것들은 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key input concept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를 표현</a:t>
                </a:r>
                <a:r>
                  <a:rPr lang="ko-KR" altLang="en-US" dirty="0" smtClean="0"/>
                  <a:t>하고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현재의 예측에 강력한 영향을 미침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K-means Clustering</a:t>
                </a:r>
                <a:r>
                  <a:rPr lang="ko-KR" altLang="en-US" dirty="0" smtClean="0"/>
                  <a:t>에서 </a:t>
                </a:r>
                <a14:m>
                  <m:oMath xmlns:m="http://schemas.openxmlformats.org/officeDocument/2006/math">
                    <m:r>
                      <a:rPr lang="en-US" altLang="ko-KR" b="1" u="sng"/>
                      <m:t>[</m:t>
                    </m:r>
                    <m:r>
                      <a:rPr lang="en-US" altLang="ko-KR" b="1" i="1" u="sng"/>
                      <m:t>𝟐</m:t>
                    </m:r>
                    <m:r>
                      <a:rPr lang="en-US" altLang="ko-KR" b="1" u="sng"/>
                      <m:t>, </m:t>
                    </m:r>
                    <m:sSub>
                      <m:sSubPr>
                        <m:ctrlPr>
                          <a:rPr lang="ko-KR" altLang="ko-KR" b="1" i="1" u="sng"/>
                        </m:ctrlPr>
                      </m:sSubPr>
                      <m:e>
                        <m:r>
                          <a:rPr lang="en-US" altLang="ko-KR" b="1" i="1" u="sng"/>
                          <m:t>𝑲</m:t>
                        </m:r>
                      </m:e>
                      <m:sub>
                        <m:r>
                          <a:rPr lang="en-US" altLang="ko-KR" b="1" i="1" u="sng"/>
                          <m:t>𝒎𝒂𝒙</m:t>
                        </m:r>
                      </m:sub>
                    </m:sSub>
                    <m:r>
                      <a:rPr lang="en-US" altLang="ko-KR" b="1" i="1" u="sng"/>
                      <m:t>]</m:t>
                    </m:r>
                  </m:oMath>
                </a14:m>
                <a:r>
                  <a:rPr lang="ko-KR" altLang="ko-KR" b="1" u="sng" dirty="0"/>
                  <a:t>개의 </a:t>
                </a:r>
                <a:r>
                  <a:rPr lang="en-US" altLang="ko-KR" b="1" u="sng" dirty="0"/>
                  <a:t>group</a:t>
                </a:r>
                <a:r>
                  <a:rPr lang="ko-KR" altLang="ko-KR" dirty="0"/>
                  <a:t>을 </a:t>
                </a:r>
                <a:r>
                  <a:rPr lang="en-US" altLang="ko-KR" dirty="0" smtClean="0"/>
                  <a:t>identify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2"/>
                <a:r>
                  <a:rPr lang="ko-KR" altLang="en-US" dirty="0" smtClean="0"/>
                  <a:t>최종 출력은 </a:t>
                </a:r>
                <a:r>
                  <a:rPr lang="en-US" altLang="ko-KR" b="1" u="sng" dirty="0" smtClean="0">
                    <a:solidFill>
                      <a:srgbClr val="FF0000"/>
                    </a:solidFill>
                  </a:rPr>
                  <a:t>most informative </a:t>
                </a:r>
                <a:r>
                  <a:rPr lang="en-US" altLang="ko-KR" b="1" u="sng" dirty="0" smtClean="0"/>
                  <a:t>local explanation</a:t>
                </a:r>
                <a:endParaRPr lang="en-US" altLang="ko-KR" b="1" u="sng" dirty="0" smtClean="0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3341076"/>
                <a:ext cx="12204700" cy="5141742"/>
              </a:xfrm>
              <a:blipFill>
                <a:blip r:embed="rId2"/>
                <a:stretch>
                  <a:fillRect l="-1947" t="-1896" b="-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4160265" y="6851381"/>
                <a:ext cx="4093428" cy="688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ko-KR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ko-KR" altLang="en-US" sz="32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en-US" sz="32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ko-KR" altLang="en-US" sz="3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ko-KR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𝒘𝒐𝒓𝒅𝒔</m:t>
                              </m:r>
                            </m:sub>
                          </m:sSub>
                          <m:r>
                            <a:rPr lang="ko-KR" altLang="en-US" sz="3200" b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ko-KR" alt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265" y="6851381"/>
                <a:ext cx="4093428" cy="6887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37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Paper Revision</a:t>
            </a:r>
            <a:endParaRPr lang="en-US" altLang="ko-KR" dirty="0">
              <a:solidFill>
                <a:schemeClr val="tx1"/>
              </a:solidFill>
            </a:endParaRPr>
          </a:p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/>
              <a:t>Explaining the Deep Natural Language Processing by Mining Textual Interpretable </a:t>
            </a:r>
            <a:r>
              <a:rPr lang="en-US" altLang="ko-KR" dirty="0" smtClean="0"/>
              <a:t>Features (</a:t>
            </a:r>
            <a:r>
              <a:rPr lang="en-US" altLang="ko-KR" dirty="0" err="1" smtClean="0"/>
              <a:t>ing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 Revision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2361496" cy="34916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Paper Revision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자율주행차용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XAI</a:t>
            </a:r>
            <a:r>
              <a:rPr lang="ko-KR" altLang="en-US" dirty="0">
                <a:solidFill>
                  <a:schemeClr val="tx1"/>
                </a:solidFill>
                <a:sym typeface="Helvetic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특허 관련 논문 수정</a:t>
            </a:r>
            <a:endParaRPr lang="en-US" altLang="ko-KR" u="sng" dirty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기존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IEEE TVT journal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out of scope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를 이유로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reject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되어 다른 저널에 제출 예정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해당 저널의 양식에 맞춰 </a:t>
            </a: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LaTeX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코드 수정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90583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Explaining the Deep Natural Language Processing by Mining Textual Interpretable Features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73100" y="3763108"/>
            <a:ext cx="4432300" cy="3841652"/>
          </a:xfrm>
        </p:spPr>
        <p:txBody>
          <a:bodyPr>
            <a:normAutofit/>
          </a:bodyPr>
          <a:lstStyle/>
          <a:p>
            <a:pPr latinLnBrk="1"/>
            <a:r>
              <a:rPr lang="en-US" altLang="ko-KR" u="sng" dirty="0">
                <a:hlinkClick r:id="rId2"/>
              </a:rPr>
              <a:t>https://</a:t>
            </a:r>
            <a:r>
              <a:rPr lang="en-US" altLang="ko-KR" u="sng" dirty="0" smtClean="0">
                <a:hlinkClick r:id="rId2"/>
              </a:rPr>
              <a:t>arxiv.org/pdf/2106.06697.pdf</a:t>
            </a:r>
            <a:endParaRPr lang="en-US" altLang="ko-KR" u="sng" dirty="0" smtClean="0"/>
          </a:p>
          <a:p>
            <a:pPr latinLnBrk="1"/>
            <a:r>
              <a:rPr lang="ko-KR" altLang="en-US" dirty="0" smtClean="0"/>
              <a:t>진행 중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32" y="3763108"/>
            <a:ext cx="7163118" cy="468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43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Explaining the Deep Natural Language Processing by Mining Textual Interpretable Features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3100" y="3341076"/>
            <a:ext cx="12204700" cy="1718604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LSTM </a:t>
            </a:r>
            <a:r>
              <a:rPr lang="ko-KR" altLang="en-US" dirty="0" smtClean="0">
                <a:latin typeface="+mn-lt"/>
              </a:rPr>
              <a:t>모델에 의해 생성된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smtClean="0">
                <a:latin typeface="+mn-lt"/>
              </a:rPr>
              <a:t>misleading prediction</a:t>
            </a:r>
            <a:r>
              <a:rPr lang="ko-KR" altLang="en-US" dirty="0" smtClean="0">
                <a:latin typeface="+mn-lt"/>
              </a:rPr>
              <a:t>의 예시</a:t>
            </a:r>
            <a:endParaRPr lang="en-US" altLang="ko-KR" dirty="0" smtClean="0">
              <a:latin typeface="+mn-lt"/>
            </a:endParaRPr>
          </a:p>
          <a:p>
            <a:pPr lvl="1"/>
            <a:r>
              <a:rPr lang="ko-KR" altLang="en-US" dirty="0" smtClean="0">
                <a:latin typeface="+mn-lt"/>
              </a:rPr>
              <a:t>두 문장 </a:t>
            </a:r>
            <a:r>
              <a:rPr lang="ko-KR" altLang="en-US" dirty="0" smtClean="0">
                <a:solidFill>
                  <a:srgbClr val="0000FF"/>
                </a:solidFill>
                <a:latin typeface="+mn-lt"/>
              </a:rPr>
              <a:t>모두 </a:t>
            </a:r>
            <a:r>
              <a:rPr lang="en-US" altLang="ko-KR" dirty="0" smtClean="0">
                <a:solidFill>
                  <a:srgbClr val="0000FF"/>
                </a:solidFill>
                <a:latin typeface="+mn-lt"/>
              </a:rPr>
              <a:t>Clean language</a:t>
            </a:r>
            <a:r>
              <a:rPr lang="ko-KR" altLang="en-US" dirty="0" smtClean="0">
                <a:latin typeface="+mn-lt"/>
              </a:rPr>
              <a:t>이지만 </a:t>
            </a:r>
            <a:r>
              <a:rPr lang="en-US" altLang="ko-KR" dirty="0" smtClean="0">
                <a:solidFill>
                  <a:srgbClr val="0000FF"/>
                </a:solidFill>
                <a:latin typeface="+mn-lt"/>
              </a:rPr>
              <a:t>prediction</a:t>
            </a:r>
            <a:r>
              <a:rPr lang="ko-KR" altLang="en-US" dirty="0" smtClean="0">
                <a:solidFill>
                  <a:srgbClr val="0000FF"/>
                </a:solidFill>
                <a:latin typeface="+mn-lt"/>
              </a:rPr>
              <a:t>은 서로 완전히 다름</a:t>
            </a:r>
            <a:endParaRPr lang="ko-KR" altLang="en-US" dirty="0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605" y="5474293"/>
            <a:ext cx="7895590" cy="206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2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Explaining the Deep Natural Language Processing by Mining Textual Interpretable Features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3100" y="3341076"/>
            <a:ext cx="12204700" cy="5178084"/>
          </a:xfrm>
        </p:spPr>
        <p:txBody>
          <a:bodyPr/>
          <a:lstStyle/>
          <a:p>
            <a:r>
              <a:rPr lang="ko-KR" altLang="en-US" dirty="0" smtClean="0">
                <a:latin typeface="+mn-lt"/>
              </a:rPr>
              <a:t>이 연구의 목적</a:t>
            </a:r>
            <a:endParaRPr lang="en-US" altLang="ko-KR" dirty="0" smtClean="0">
              <a:latin typeface="+mn-lt"/>
            </a:endParaRP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latin typeface="+mn-lt"/>
              </a:rPr>
              <a:t>T-EBANO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라는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NLP task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에 대한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</a:rPr>
              <a:t>XAI </a:t>
            </a:r>
            <a:r>
              <a:rPr lang="ko-KR" altLang="en-US" dirty="0" smtClean="0">
                <a:solidFill>
                  <a:schemeClr val="tx1"/>
                </a:solidFill>
                <a:latin typeface="+mn-lt"/>
              </a:rPr>
              <a:t>방법론의 설계 및 개발</a:t>
            </a:r>
            <a:endParaRPr lang="en-US" altLang="ko-KR" dirty="0" smtClean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en-US" altLang="ko-KR" b="1" dirty="0">
                <a:solidFill>
                  <a:srgbClr val="0000FF"/>
                </a:solidFill>
              </a:rPr>
              <a:t>Prediction-local </a:t>
            </a:r>
            <a:r>
              <a:rPr lang="ko-KR" altLang="ko-KR" b="1" dirty="0">
                <a:solidFill>
                  <a:srgbClr val="0000FF"/>
                </a:solidFill>
              </a:rPr>
              <a:t>및 </a:t>
            </a:r>
            <a:r>
              <a:rPr lang="en-US" altLang="ko-KR" b="1" dirty="0">
                <a:solidFill>
                  <a:srgbClr val="0000FF"/>
                </a:solidFill>
              </a:rPr>
              <a:t>model-global</a:t>
            </a:r>
            <a:r>
              <a:rPr lang="ko-KR" altLang="ko-KR" dirty="0"/>
              <a:t>한 설명을 모두 제공</a:t>
            </a:r>
          </a:p>
          <a:p>
            <a:pPr lvl="1"/>
            <a:r>
              <a:rPr lang="en-US" altLang="ko-KR" dirty="0"/>
              <a:t>Model-wise</a:t>
            </a:r>
            <a:r>
              <a:rPr lang="ko-KR" altLang="ko-KR" dirty="0"/>
              <a:t>하고 </a:t>
            </a:r>
            <a:r>
              <a:rPr lang="ko-KR" altLang="ko-KR" dirty="0">
                <a:solidFill>
                  <a:srgbClr val="0000FF"/>
                </a:solidFill>
              </a:rPr>
              <a:t>해석 가능한 </a:t>
            </a:r>
            <a:r>
              <a:rPr lang="en-US" altLang="ko-KR" dirty="0">
                <a:solidFill>
                  <a:srgbClr val="0000FF"/>
                </a:solidFill>
              </a:rPr>
              <a:t>feature</a:t>
            </a:r>
            <a:r>
              <a:rPr lang="ko-KR" altLang="ko-KR" dirty="0">
                <a:solidFill>
                  <a:srgbClr val="0000FF"/>
                </a:solidFill>
              </a:rPr>
              <a:t>의 집합</a:t>
            </a:r>
            <a:r>
              <a:rPr lang="ko-KR" altLang="ko-KR" dirty="0"/>
              <a:t>을 통한</a:t>
            </a:r>
            <a:r>
              <a:rPr lang="en-US" altLang="ko-KR" dirty="0"/>
              <a:t>, </a:t>
            </a:r>
            <a:r>
              <a:rPr lang="ko-KR" altLang="ko-KR" dirty="0"/>
              <a:t>입력되는 텍스트 데이터를 설명하는 효과적인 전략의 설계</a:t>
            </a:r>
          </a:p>
          <a:p>
            <a:pPr lvl="1" latinLnBrk="1"/>
            <a:r>
              <a:rPr lang="ko-KR" altLang="ko-KR" sz="3000" dirty="0"/>
              <a:t>혁신적인 </a:t>
            </a:r>
            <a:r>
              <a:rPr lang="en-US" altLang="ko-KR" sz="3000" dirty="0"/>
              <a:t>model-global </a:t>
            </a:r>
            <a:r>
              <a:rPr lang="ko-KR" altLang="ko-KR" sz="3000" dirty="0"/>
              <a:t>설명 전략의 정의</a:t>
            </a:r>
          </a:p>
          <a:p>
            <a:pPr lvl="2" latinLnBrk="1"/>
            <a:r>
              <a:rPr lang="en-US" altLang="ko-KR" b="1" dirty="0">
                <a:solidFill>
                  <a:srgbClr val="0000FF"/>
                </a:solidFill>
              </a:rPr>
              <a:t>Global Absolute Influence</a:t>
            </a:r>
            <a:r>
              <a:rPr lang="ko-KR" altLang="ko-KR" dirty="0"/>
              <a:t>와 </a:t>
            </a:r>
            <a:r>
              <a:rPr lang="en-US" altLang="ko-KR" b="1" dirty="0">
                <a:solidFill>
                  <a:srgbClr val="0000FF"/>
                </a:solidFill>
              </a:rPr>
              <a:t>Global Relative Influence score</a:t>
            </a:r>
            <a:r>
              <a:rPr lang="ko-KR" altLang="ko-KR" dirty="0"/>
              <a:t>라는 새로운 </a:t>
            </a:r>
            <a:r>
              <a:rPr lang="en-US" altLang="ko-KR" dirty="0"/>
              <a:t>metric</a:t>
            </a:r>
            <a:r>
              <a:rPr lang="ko-KR" altLang="ko-KR" dirty="0"/>
              <a:t>을 이용한 </a:t>
            </a:r>
            <a:r>
              <a:rPr lang="en-US" altLang="ko-KR" dirty="0"/>
              <a:t>Inter- </a:t>
            </a:r>
            <a:r>
              <a:rPr lang="ko-KR" altLang="ko-KR" dirty="0"/>
              <a:t>및 </a:t>
            </a:r>
            <a:r>
              <a:rPr lang="en-US" altLang="ko-KR" dirty="0"/>
              <a:t>intra-class </a:t>
            </a:r>
            <a:r>
              <a:rPr lang="ko-KR" altLang="ko-KR" dirty="0"/>
              <a:t>영향력 </a:t>
            </a:r>
            <a:r>
              <a:rPr lang="ko-KR" altLang="ko-KR" dirty="0" smtClean="0"/>
              <a:t>분석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68167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Explaining the Deep Natural Language Processing by Mining Textual Interpretable Features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3100" y="3341076"/>
            <a:ext cx="12204700" cy="880404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T-EBANO</a:t>
            </a:r>
            <a:r>
              <a:rPr lang="ko-KR" altLang="en-US" dirty="0" smtClean="0">
                <a:latin typeface="+mn-lt"/>
              </a:rPr>
              <a:t>의 </a:t>
            </a:r>
            <a:r>
              <a:rPr lang="en-US" altLang="ko-KR" dirty="0" smtClean="0">
                <a:latin typeface="+mn-lt"/>
              </a:rPr>
              <a:t>overview</a:t>
            </a:r>
            <a:endParaRPr lang="ko-KR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21" y="4221480"/>
            <a:ext cx="10652125" cy="44794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3849" y="8138367"/>
            <a:ext cx="361156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0000FF"/>
                </a:solidFill>
              </a:rPr>
              <a:t>입력되는 문서는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Black-box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모델에 제공됨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8764" y="6332931"/>
            <a:ext cx="348011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Interpretable feature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의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집합 추출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8883" y="3042733"/>
            <a:ext cx="309059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NLP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기술 또는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0000FF"/>
                </a:solidFill>
              </a:rPr>
              <a:t>모델의 숨겨진 지식에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대한 분석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6903720" y="4221480"/>
            <a:ext cx="426720" cy="1127760"/>
          </a:xfrm>
          <a:prstGeom prst="straightConnector1">
            <a:avLst/>
          </a:prstGeom>
          <a:noFill/>
          <a:ln w="57150" cap="flat">
            <a:solidFill>
              <a:srgbClr val="0000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9822556" y="3105114"/>
            <a:ext cx="271869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nPIR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index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를 이용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" name="직선 화살표 연결선 11"/>
          <p:cNvCxnSpPr>
            <a:stCxn id="11" idx="2"/>
          </p:cNvCxnSpPr>
          <p:nvPr/>
        </p:nvCxnSpPr>
        <p:spPr>
          <a:xfrm flipH="1">
            <a:off x="10363200" y="3577038"/>
            <a:ext cx="818703" cy="676283"/>
          </a:xfrm>
          <a:prstGeom prst="straightConnector1">
            <a:avLst/>
          </a:prstGeom>
          <a:noFill/>
          <a:ln w="57150" cap="flat">
            <a:solidFill>
              <a:srgbClr val="0000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467183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Explaining the Deep Natural Language Processing by Mining Textual Interpretable Features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3100" y="3341076"/>
            <a:ext cx="12204700" cy="2089053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T-EBANO</a:t>
            </a:r>
            <a:r>
              <a:rPr lang="ko-KR" altLang="en-US" dirty="0" smtClean="0">
                <a:latin typeface="+mn-lt"/>
              </a:rPr>
              <a:t>의 </a:t>
            </a:r>
            <a:r>
              <a:rPr lang="en-US" altLang="ko-KR" dirty="0" smtClean="0">
                <a:latin typeface="+mn-lt"/>
              </a:rPr>
              <a:t>overview</a:t>
            </a:r>
          </a:p>
          <a:p>
            <a:pPr lvl="1"/>
            <a:r>
              <a:rPr lang="en-US" altLang="ko-KR" dirty="0" smtClean="0"/>
              <a:t>Interpretable feature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perturbation</a:t>
            </a:r>
            <a:r>
              <a:rPr lang="ko-KR" altLang="en-US" dirty="0" smtClean="0"/>
              <a:t>은 모델의 출력에 다음과 같이 서로 다른 방법으로 영향을 끼칠 수 있음 </a:t>
            </a:r>
            <a:endParaRPr lang="ko-KR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187963"/>
              </p:ext>
            </p:extLst>
          </p:nvPr>
        </p:nvGraphicFramePr>
        <p:xfrm>
          <a:off x="920750" y="5345723"/>
          <a:ext cx="11402548" cy="3291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44416">
                  <a:extLst>
                    <a:ext uri="{9D8B030D-6E8A-4147-A177-3AD203B41FA5}">
                      <a16:colId xmlns:a16="http://schemas.microsoft.com/office/drawing/2014/main" val="3464190268"/>
                    </a:ext>
                  </a:extLst>
                </a:gridCol>
                <a:gridCol w="9358132">
                  <a:extLst>
                    <a:ext uri="{9D8B030D-6E8A-4147-A177-3AD203B41FA5}">
                      <a16:colId xmlns:a16="http://schemas.microsoft.com/office/drawing/2014/main" val="3288554759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Case (a)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u="none" kern="100" dirty="0">
                          <a:effectLst/>
                        </a:rPr>
                        <a:t>분석 중인 </a:t>
                      </a:r>
                      <a:r>
                        <a:rPr lang="en-US" sz="2400" u="none" kern="100" dirty="0">
                          <a:effectLst/>
                        </a:rPr>
                        <a:t>class</a:t>
                      </a:r>
                      <a:r>
                        <a:rPr lang="ko-KR" sz="2400" u="none" kern="100" dirty="0">
                          <a:effectLst/>
                        </a:rPr>
                        <a:t>에 대한 확률이 </a:t>
                      </a:r>
                      <a:r>
                        <a:rPr lang="ko-KR" sz="2400" b="1" u="none" kern="100" dirty="0" smtClean="0">
                          <a:solidFill>
                            <a:srgbClr val="0000FF"/>
                          </a:solidFill>
                          <a:effectLst/>
                        </a:rPr>
                        <a:t>증가</a:t>
                      </a:r>
                      <a:endParaRPr lang="ko-KR" sz="2400" b="1" u="none" kern="10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marL="342900" lvl="0" indent="-3429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"/>
                      </a:pPr>
                      <a:r>
                        <a:rPr lang="ko-KR" sz="2400" u="none" kern="100" dirty="0">
                          <a:effectLst/>
                        </a:rPr>
                        <a:t>분석된 </a:t>
                      </a:r>
                      <a:r>
                        <a:rPr lang="en-US" sz="2400" u="none" kern="100" dirty="0">
                          <a:effectLst/>
                        </a:rPr>
                        <a:t>feature</a:t>
                      </a:r>
                      <a:r>
                        <a:rPr lang="ko-KR" sz="2400" u="none" kern="100" dirty="0">
                          <a:effectLst/>
                        </a:rPr>
                        <a:t>는 프로세스에 </a:t>
                      </a:r>
                      <a:r>
                        <a:rPr lang="en-US" sz="2400" b="1" u="none" kern="100" dirty="0">
                          <a:solidFill>
                            <a:srgbClr val="FF0000"/>
                          </a:solidFill>
                          <a:effectLst/>
                        </a:rPr>
                        <a:t>negative</a:t>
                      </a:r>
                      <a:r>
                        <a:rPr lang="ko-KR" sz="2400" u="none" kern="100" dirty="0">
                          <a:effectLst/>
                        </a:rPr>
                        <a:t>한 영향을 </a:t>
                      </a:r>
                      <a:r>
                        <a:rPr lang="ko-KR" sz="2400" u="none" kern="100" dirty="0" smtClean="0">
                          <a:effectLst/>
                        </a:rPr>
                        <a:t>미</a:t>
                      </a:r>
                      <a:r>
                        <a:rPr lang="ko-KR" altLang="en-US" sz="2400" u="none" kern="100" dirty="0" smtClean="0">
                          <a:effectLst/>
                        </a:rPr>
                        <a:t>침</a:t>
                      </a:r>
                      <a:endParaRPr lang="ko-KR" sz="2400" u="none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5045640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Case (b)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effectLst/>
                        </a:rPr>
                        <a:t>Class</a:t>
                      </a:r>
                      <a:r>
                        <a:rPr lang="ko-KR" sz="2400" u="none" kern="100" dirty="0">
                          <a:effectLst/>
                        </a:rPr>
                        <a:t>에 대한 확률이 </a:t>
                      </a:r>
                      <a:r>
                        <a:rPr lang="ko-KR" sz="2400" b="1" u="none" kern="100" dirty="0" smtClean="0">
                          <a:solidFill>
                            <a:srgbClr val="FF0000"/>
                          </a:solidFill>
                          <a:effectLst/>
                        </a:rPr>
                        <a:t>감소</a:t>
                      </a:r>
                      <a:endParaRPr lang="ko-KR" sz="2400" b="1" u="none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342900" lvl="0" indent="-3429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"/>
                      </a:pPr>
                      <a:r>
                        <a:rPr lang="en-US" sz="2400" u="none" kern="100" dirty="0">
                          <a:effectLst/>
                        </a:rPr>
                        <a:t>Perturb</a:t>
                      </a:r>
                      <a:r>
                        <a:rPr lang="ko-KR" sz="2400" u="none" kern="100" dirty="0">
                          <a:effectLst/>
                        </a:rPr>
                        <a:t>된 </a:t>
                      </a:r>
                      <a:r>
                        <a:rPr lang="en-US" sz="2400" u="none" kern="100" dirty="0">
                          <a:effectLst/>
                        </a:rPr>
                        <a:t>feature</a:t>
                      </a:r>
                      <a:r>
                        <a:rPr lang="ko-KR" sz="2400" u="none" kern="100" dirty="0">
                          <a:effectLst/>
                        </a:rPr>
                        <a:t>는 프로세스에 </a:t>
                      </a:r>
                      <a:r>
                        <a:rPr lang="en-US" sz="2400" b="1" u="none" kern="100" dirty="0">
                          <a:solidFill>
                            <a:srgbClr val="0000FF"/>
                          </a:solidFill>
                          <a:effectLst/>
                        </a:rPr>
                        <a:t>positive</a:t>
                      </a:r>
                      <a:r>
                        <a:rPr lang="ko-KR" sz="2400" u="none" kern="100" dirty="0">
                          <a:effectLst/>
                        </a:rPr>
                        <a:t>한 영향을 </a:t>
                      </a:r>
                      <a:r>
                        <a:rPr lang="ko-KR" sz="2400" u="none" kern="100" dirty="0" smtClean="0">
                          <a:effectLst/>
                        </a:rPr>
                        <a:t>미</a:t>
                      </a:r>
                      <a:r>
                        <a:rPr lang="ko-KR" altLang="en-US" sz="2400" u="none" kern="100" dirty="0" smtClean="0">
                          <a:effectLst/>
                        </a:rPr>
                        <a:t>침</a:t>
                      </a:r>
                      <a:endParaRPr lang="ko-KR" sz="2400" u="none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422238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Case (c)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effectLst/>
                        </a:rPr>
                        <a:t>Class</a:t>
                      </a:r>
                      <a:r>
                        <a:rPr lang="ko-KR" sz="2400" u="none" kern="100" dirty="0">
                          <a:effectLst/>
                        </a:rPr>
                        <a:t>에 대한 확률이 </a:t>
                      </a:r>
                      <a:r>
                        <a:rPr lang="ko-KR" sz="2400" b="1" u="none" kern="100" dirty="0">
                          <a:effectLst/>
                        </a:rPr>
                        <a:t>거의 변하지 </a:t>
                      </a:r>
                      <a:r>
                        <a:rPr lang="ko-KR" sz="2400" b="1" u="none" kern="100" dirty="0" smtClean="0">
                          <a:effectLst/>
                        </a:rPr>
                        <a:t>않</a:t>
                      </a:r>
                      <a:r>
                        <a:rPr lang="ko-KR" altLang="en-US" sz="2400" b="1" u="none" kern="100" dirty="0" smtClean="0">
                          <a:effectLst/>
                        </a:rPr>
                        <a:t>음</a:t>
                      </a:r>
                      <a:endParaRPr lang="ko-KR" sz="2400" b="1" u="none" kern="100" dirty="0">
                        <a:effectLst/>
                      </a:endParaRPr>
                    </a:p>
                    <a:p>
                      <a:pPr marL="342900" lvl="0" indent="-3429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"/>
                      </a:pPr>
                      <a:r>
                        <a:rPr lang="ko-KR" sz="2400" u="none" kern="100" dirty="0">
                          <a:effectLst/>
                        </a:rPr>
                        <a:t>입력의 이 부분은 </a:t>
                      </a:r>
                      <a:r>
                        <a:rPr lang="ko-KR" sz="2400" b="1" u="none" kern="100" dirty="0">
                          <a:effectLst/>
                        </a:rPr>
                        <a:t>예측 모델과 거의 관련이 </a:t>
                      </a:r>
                      <a:r>
                        <a:rPr lang="ko-KR" sz="2400" b="1" u="none" kern="100" dirty="0" smtClean="0">
                          <a:effectLst/>
                        </a:rPr>
                        <a:t>없</a:t>
                      </a:r>
                      <a:r>
                        <a:rPr lang="ko-KR" altLang="en-US" sz="2400" b="1" u="none" kern="100" dirty="0" smtClean="0">
                          <a:effectLst/>
                        </a:rPr>
                        <a:t>음</a:t>
                      </a:r>
                      <a:endParaRPr lang="ko-KR" sz="2400" b="1" u="none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020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9604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Explaining the Deep Natural Language Processing by Mining Textual Interpretable Features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3100" y="3341076"/>
            <a:ext cx="12204700" cy="2089053"/>
          </a:xfrm>
        </p:spPr>
        <p:txBody>
          <a:bodyPr/>
          <a:lstStyle/>
          <a:p>
            <a:r>
              <a:rPr lang="en-US" altLang="ko-KR" dirty="0" smtClean="0">
                <a:latin typeface="+mn-lt"/>
              </a:rPr>
              <a:t>T-EBANO</a:t>
            </a:r>
            <a:r>
              <a:rPr lang="ko-KR" altLang="en-US" dirty="0" smtClean="0">
                <a:latin typeface="+mn-lt"/>
              </a:rPr>
              <a:t>의 </a:t>
            </a:r>
            <a:r>
              <a:rPr lang="en-US" altLang="ko-KR" dirty="0" smtClean="0">
                <a:latin typeface="+mn-lt"/>
              </a:rPr>
              <a:t>overview</a:t>
            </a:r>
          </a:p>
          <a:p>
            <a:pPr lvl="1"/>
            <a:r>
              <a:rPr lang="en-US" altLang="ko-KR" dirty="0" err="1" smtClean="0">
                <a:solidFill>
                  <a:srgbClr val="FF0000"/>
                </a:solidFill>
              </a:rPr>
              <a:t>nPIR</a:t>
            </a:r>
            <a:r>
              <a:rPr lang="en-US" altLang="ko-KR" dirty="0" smtClean="0">
                <a:solidFill>
                  <a:srgbClr val="FF0000"/>
                </a:solidFill>
              </a:rPr>
              <a:t> index </a:t>
            </a:r>
            <a:r>
              <a:rPr lang="en-US" altLang="ko-KR" dirty="0" smtClean="0"/>
              <a:t>(normalized Perturbation Influence Relation)</a:t>
            </a:r>
            <a:endParaRPr lang="ko-KR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098842" y="5430129"/>
                <a:ext cx="10872763" cy="1691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ko-KR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𝒔𝒄𝒐𝒓𝒆</m:t>
                          </m:r>
                        </m:sub>
                      </m:sSub>
                      <m:r>
                        <a:rPr lang="ko-KR" altLang="en-US" sz="32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en-US" sz="32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en-US" sz="3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ko-KR" altLang="en-US" sz="32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ko-KR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𝜿</m:t>
                              </m:r>
                              <m:r>
                                <a:rPr lang="ko-KR" altLang="en-US" sz="3200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ko-KR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ko-KR" altLang="en-US" sz="3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sz="32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𝒏𝑷𝑰</m:t>
                                  </m:r>
                                  <m:sSub>
                                    <m:sSubPr>
                                      <m:ctrlPr>
                                        <a:rPr lang="ko-KR" altLang="en-US" sz="3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3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ko-KR" altLang="en-US" sz="3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3200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ko-KR" altLang="en-US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𝜿</m:t>
                                  </m:r>
                                  <m:r>
                                    <a:rPr lang="ko-KR" altLang="en-US" sz="3200" b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ko-KR" altLang="en-US" sz="32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ko-KR" altLang="en-US" sz="32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en-US" sz="3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ko-KR" altLang="en-US" sz="32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ko-KR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𝜿</m:t>
                              </m:r>
                              <m:r>
                                <a:rPr lang="ko-KR" altLang="en-US" sz="3200" b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ko-KR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ko-KR" altLang="en-US" sz="3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sz="32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3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𝒏𝑷𝑰</m:t>
                                  </m:r>
                                  <m:sSub>
                                    <m:sSubPr>
                                      <m:ctrlPr>
                                        <a:rPr lang="ko-KR" altLang="en-US" sz="3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3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ko-KR" altLang="en-US" sz="3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en-US" sz="3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32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𝜿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ko-KR" altLang="en-US" sz="32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3200" b="0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ko-KR" altLang="en-US" sz="32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ko-KR" altLang="en-US" sz="32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ko-KR" altLang="en-US" sz="32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𝒄𝒖𝒓𝒓𝒆𝒏𝒕</m:t>
                      </m:r>
                      <m:r>
                        <a:rPr lang="ko-KR" altLang="en-US" sz="32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𝒄𝒍𝒖𝒔𝒕𝒆𝒓</m:t>
                      </m:r>
                    </m:oMath>
                  </m:oMathPara>
                </a14:m>
                <a:endParaRPr lang="ko-KR" alt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842" y="5430129"/>
                <a:ext cx="10872763" cy="1691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336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5698</TotalTime>
  <Words>583</Words>
  <Application>Microsoft Office PowerPoint</Application>
  <PresentationFormat>사용자 지정</PresentationFormat>
  <Paragraphs>103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Wingdings</vt:lpstr>
      <vt:lpstr>White</vt:lpstr>
      <vt:lpstr>Weekly Report</vt:lpstr>
      <vt:lpstr>AI Explanable AI</vt:lpstr>
      <vt:lpstr>Paper Revision</vt:lpstr>
      <vt:lpstr>Paper: Explaining the Deep Natural Language Processing by Mining Textual Interpretable Features</vt:lpstr>
      <vt:lpstr>Paper: Explaining the Deep Natural Language Processing by Mining Textual Interpretable Features</vt:lpstr>
      <vt:lpstr>Paper: Explaining the Deep Natural Language Processing by Mining Textual Interpretable Features</vt:lpstr>
      <vt:lpstr>Paper: Explaining the Deep Natural Language Processing by Mining Textual Interpretable Features</vt:lpstr>
      <vt:lpstr>Paper: Explaining the Deep Natural Language Processing by Mining Textual Interpretable Features</vt:lpstr>
      <vt:lpstr>Paper: Explaining the Deep Natural Language Processing by Mining Textual Interpretable Features</vt:lpstr>
      <vt:lpstr>Paper: Explaining the Deep Natural Language Processing by Mining Textual Interpretable Features</vt:lpstr>
      <vt:lpstr>Paper: Explaining the Deep Natural Language Processing by Mining Textual Interpretable Features</vt:lpstr>
      <vt:lpstr>Paper: Explaining the Deep Natural Language Processing by Mining Textual Interpretable Features</vt:lpstr>
      <vt:lpstr>Paper: Explaining the Deep Natural Language Processing by Mining Textual Interpretable Features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3620</cp:revision>
  <cp:lastPrinted>2020-05-01T05:17:35Z</cp:lastPrinted>
  <dcterms:modified xsi:type="dcterms:W3CDTF">2021-07-02T01:55:40Z</dcterms:modified>
</cp:coreProperties>
</file>