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387" r:id="rId4"/>
    <p:sldId id="388" r:id="rId5"/>
    <p:sldId id="389" r:id="rId6"/>
    <p:sldId id="390" r:id="rId7"/>
    <p:sldId id="391" r:id="rId8"/>
    <p:sldId id="386" r:id="rId9"/>
    <p:sldId id="339" r:id="rId1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33CC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donorschoose-application-screening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21.03.26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DonorsChoose.org Application </a:t>
            </a:r>
            <a:r>
              <a:rPr lang="en-US" altLang="ko-KR" dirty="0" smtClean="0">
                <a:solidFill>
                  <a:schemeClr val="tx1"/>
                </a:solidFill>
              </a:rPr>
              <a:t>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8" y="4889014"/>
            <a:ext cx="11322133" cy="30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9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2541250" cy="66841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Encoding fo</a:t>
            </a:r>
            <a:r>
              <a:rPr lang="en-US" altLang="ko-KR" dirty="0" smtClean="0">
                <a:solidFill>
                  <a:schemeClr val="tx1"/>
                </a:solidFill>
              </a:rPr>
              <a:t>r the data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Teacher_prefix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</a:rPr>
              <a:t> 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School_state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51</a:t>
            </a:r>
            <a:r>
              <a:rPr lang="en-US" altLang="ko-KR" dirty="0" smtClean="0">
                <a:solidFill>
                  <a:schemeClr val="tx1"/>
                </a:solidFill>
              </a:rPr>
              <a:t> 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Projected_submitted_datetime</a:t>
            </a:r>
            <a:r>
              <a:rPr lang="en-US" altLang="ko-KR" dirty="0" smtClean="0">
                <a:solidFill>
                  <a:schemeClr val="tx1"/>
                </a:solidFill>
              </a:rPr>
              <a:t> : year(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), month(</a:t>
            </a:r>
            <a:r>
              <a:rPr lang="en-US" altLang="ko-KR" dirty="0" smtClean="0">
                <a:solidFill>
                  <a:srgbClr val="0000FF"/>
                </a:solidFill>
              </a:rPr>
              <a:t>12</a:t>
            </a:r>
            <a:r>
              <a:rPr lang="en-US" altLang="ko-KR" dirty="0" smtClean="0">
                <a:solidFill>
                  <a:schemeClr val="tx1"/>
                </a:solidFill>
              </a:rPr>
              <a:t>), DOW(</a:t>
            </a:r>
            <a:r>
              <a:rPr lang="en-US" altLang="ko-KR" dirty="0" smtClean="0">
                <a:solidFill>
                  <a:srgbClr val="0000FF"/>
                </a:solidFill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</a:rPr>
              <a:t>), hour(</a:t>
            </a:r>
            <a:r>
              <a:rPr lang="en-US" altLang="ko-KR" dirty="0" smtClean="0">
                <a:solidFill>
                  <a:srgbClr val="0000FF"/>
                </a:solidFill>
              </a:rPr>
              <a:t>24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Project_grade_category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4 </a:t>
            </a:r>
            <a:r>
              <a:rPr lang="en-US" altLang="ko-KR" dirty="0" smtClean="0">
                <a:solidFill>
                  <a:schemeClr val="tx1"/>
                </a:solidFill>
              </a:rPr>
              <a:t>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Project_subject_categories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51</a:t>
            </a:r>
            <a:r>
              <a:rPr lang="en-US" altLang="ko-KR" dirty="0" smtClean="0">
                <a:solidFill>
                  <a:schemeClr val="tx1"/>
                </a:solidFill>
              </a:rPr>
              <a:t> unique cases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Project_subject_subcategories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407</a:t>
            </a:r>
            <a:r>
              <a:rPr lang="en-US" altLang="ko-KR" dirty="0" smtClean="0">
                <a:solidFill>
                  <a:schemeClr val="tx1"/>
                </a:solidFill>
              </a:rPr>
              <a:t> unique cases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BERT (One-hot): </a:t>
            </a:r>
            <a:r>
              <a:rPr lang="en-US" altLang="ko-KR" dirty="0" smtClean="0">
                <a:solidFill>
                  <a:srgbClr val="0000FF"/>
                </a:solidFill>
              </a:rPr>
              <a:t>Project_essay_2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Continuous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</a:rPr>
              <a:t>teacher_number_of</a:t>
            </a:r>
            <a:r>
              <a:rPr lang="en-US" altLang="ko-KR" dirty="0" smtClean="0">
                <a:solidFill>
                  <a:srgbClr val="0000FF"/>
                </a:solidFill>
              </a:rPr>
              <a:t>_..._projects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320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2541250" cy="81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15999" y="3599457"/>
            <a:ext cx="1917700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One-hot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5999" y="4397219"/>
            <a:ext cx="19177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5999" y="5194981"/>
            <a:ext cx="1917700" cy="4411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Flat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999" y="5952302"/>
            <a:ext cx="1917700" cy="4411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5999" y="6709623"/>
            <a:ext cx="1917700" cy="441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 (0.5)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" name="Straight Arrow Connector 3"/>
          <p:cNvCxnSpPr>
            <a:stCxn id="2" idx="2"/>
            <a:endCxn id="6" idx="0"/>
          </p:cNvCxnSpPr>
          <p:nvPr/>
        </p:nvCxnSpPr>
        <p:spPr>
          <a:xfrm>
            <a:off x="1974849" y="4040603"/>
            <a:ext cx="0" cy="356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1974849" y="4838365"/>
            <a:ext cx="0" cy="356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1974849" y="5636127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1974849" y="6393448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 39"/>
          <p:cNvSpPr/>
          <p:nvPr/>
        </p:nvSpPr>
        <p:spPr>
          <a:xfrm>
            <a:off x="4411184" y="3599457"/>
            <a:ext cx="1917700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One-hot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11184" y="4397219"/>
            <a:ext cx="19177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11184" y="5194981"/>
            <a:ext cx="1917700" cy="4411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Flat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11184" y="5952302"/>
            <a:ext cx="1917700" cy="4411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1184" y="6709623"/>
            <a:ext cx="1917700" cy="441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 (0.5)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5370034" y="4040603"/>
            <a:ext cx="0" cy="356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Arrow Connector 45"/>
          <p:cNvCxnSpPr>
            <a:stCxn id="41" idx="2"/>
            <a:endCxn id="42" idx="0"/>
          </p:cNvCxnSpPr>
          <p:nvPr/>
        </p:nvCxnSpPr>
        <p:spPr>
          <a:xfrm>
            <a:off x="5370034" y="4838365"/>
            <a:ext cx="0" cy="35661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/>
          <p:cNvCxnSpPr>
            <a:stCxn id="42" idx="2"/>
            <a:endCxn id="43" idx="0"/>
          </p:cNvCxnSpPr>
          <p:nvPr/>
        </p:nvCxnSpPr>
        <p:spPr>
          <a:xfrm>
            <a:off x="5370034" y="5636127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43" idx="2"/>
            <a:endCxn id="44" idx="0"/>
          </p:cNvCxnSpPr>
          <p:nvPr/>
        </p:nvCxnSpPr>
        <p:spPr>
          <a:xfrm>
            <a:off x="5370034" y="6393448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6997698" y="3599457"/>
            <a:ext cx="1917700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Continuous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97698" y="5952302"/>
            <a:ext cx="1917700" cy="4411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97698" y="6709623"/>
            <a:ext cx="1917700" cy="441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 (0.5)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6" name="Straight Arrow Connector 55"/>
          <p:cNvCxnSpPr>
            <a:stCxn id="49" idx="2"/>
            <a:endCxn id="52" idx="0"/>
          </p:cNvCxnSpPr>
          <p:nvPr/>
        </p:nvCxnSpPr>
        <p:spPr>
          <a:xfrm>
            <a:off x="7956548" y="4040603"/>
            <a:ext cx="0" cy="19116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52" idx="2"/>
            <a:endCxn id="53" idx="0"/>
          </p:cNvCxnSpPr>
          <p:nvPr/>
        </p:nvCxnSpPr>
        <p:spPr>
          <a:xfrm>
            <a:off x="7956548" y="6393448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ectangle 58"/>
          <p:cNvSpPr/>
          <p:nvPr/>
        </p:nvSpPr>
        <p:spPr>
          <a:xfrm>
            <a:off x="10083643" y="2818338"/>
            <a:ext cx="1917700" cy="779701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Essay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(BERT)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471824" y="3928869"/>
            <a:ext cx="990601" cy="44114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547194" y="3928869"/>
            <a:ext cx="990601" cy="44114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 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622564" y="3928869"/>
            <a:ext cx="990601" cy="441146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 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471824" y="4552677"/>
            <a:ext cx="99060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547193" y="4552677"/>
            <a:ext cx="99060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 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622564" y="4552677"/>
            <a:ext cx="990601" cy="441146"/>
          </a:xfrm>
          <a:prstGeom prst="rect">
            <a:avLst/>
          </a:prstGeom>
          <a:solidFill>
            <a:srgbClr val="B60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Pool 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083643" y="5226056"/>
            <a:ext cx="1917700" cy="44114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083643" y="5983377"/>
            <a:ext cx="1917700" cy="4411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083643" y="6740698"/>
            <a:ext cx="1917700" cy="441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 (0.5)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0" name="Straight Arrow Connector 69"/>
          <p:cNvCxnSpPr>
            <a:stCxn id="67" idx="2"/>
            <a:endCxn id="68" idx="0"/>
          </p:cNvCxnSpPr>
          <p:nvPr/>
        </p:nvCxnSpPr>
        <p:spPr>
          <a:xfrm>
            <a:off x="11042493" y="5667202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>
            <a:off x="11042493" y="6424523"/>
            <a:ext cx="0" cy="31617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59" idx="2"/>
            <a:endCxn id="61" idx="0"/>
          </p:cNvCxnSpPr>
          <p:nvPr/>
        </p:nvCxnSpPr>
        <p:spPr>
          <a:xfrm flipH="1">
            <a:off x="9967125" y="3598039"/>
            <a:ext cx="1075368" cy="33083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Arrow Connector 74"/>
          <p:cNvCxnSpPr>
            <a:stCxn id="59" idx="2"/>
            <a:endCxn id="62" idx="0"/>
          </p:cNvCxnSpPr>
          <p:nvPr/>
        </p:nvCxnSpPr>
        <p:spPr>
          <a:xfrm>
            <a:off x="11042493" y="3598039"/>
            <a:ext cx="2" cy="33083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/>
          <p:cNvCxnSpPr>
            <a:stCxn id="59" idx="2"/>
            <a:endCxn id="63" idx="0"/>
          </p:cNvCxnSpPr>
          <p:nvPr/>
        </p:nvCxnSpPr>
        <p:spPr>
          <a:xfrm>
            <a:off x="11042493" y="3598039"/>
            <a:ext cx="1075372" cy="33083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>
            <a:stCxn id="61" idx="2"/>
            <a:endCxn id="64" idx="0"/>
          </p:cNvCxnSpPr>
          <p:nvPr/>
        </p:nvCxnSpPr>
        <p:spPr>
          <a:xfrm>
            <a:off x="9967125" y="4370015"/>
            <a:ext cx="0" cy="1826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/>
          <p:cNvCxnSpPr>
            <a:stCxn id="62" idx="2"/>
            <a:endCxn id="65" idx="0"/>
          </p:cNvCxnSpPr>
          <p:nvPr/>
        </p:nvCxnSpPr>
        <p:spPr>
          <a:xfrm flipH="1">
            <a:off x="11042494" y="4370015"/>
            <a:ext cx="1" cy="1826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/>
          <p:cNvCxnSpPr>
            <a:stCxn id="63" idx="2"/>
            <a:endCxn id="66" idx="0"/>
          </p:cNvCxnSpPr>
          <p:nvPr/>
        </p:nvCxnSpPr>
        <p:spPr>
          <a:xfrm>
            <a:off x="12117865" y="4370015"/>
            <a:ext cx="0" cy="1826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/>
          <p:cNvCxnSpPr>
            <a:stCxn id="64" idx="2"/>
            <a:endCxn id="67" idx="0"/>
          </p:cNvCxnSpPr>
          <p:nvPr/>
        </p:nvCxnSpPr>
        <p:spPr>
          <a:xfrm>
            <a:off x="9967125" y="4993823"/>
            <a:ext cx="1075368" cy="23223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65" idx="2"/>
            <a:endCxn id="67" idx="0"/>
          </p:cNvCxnSpPr>
          <p:nvPr/>
        </p:nvCxnSpPr>
        <p:spPr>
          <a:xfrm flipH="1">
            <a:off x="11042493" y="4993823"/>
            <a:ext cx="1" cy="23223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/>
          <p:cNvCxnSpPr>
            <a:stCxn id="66" idx="2"/>
            <a:endCxn id="67" idx="0"/>
          </p:cNvCxnSpPr>
          <p:nvPr/>
        </p:nvCxnSpPr>
        <p:spPr>
          <a:xfrm flipH="1">
            <a:off x="11042493" y="4993823"/>
            <a:ext cx="1075372" cy="23223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/>
          <p:cNvSpPr txBox="1"/>
          <p:nvPr/>
        </p:nvSpPr>
        <p:spPr>
          <a:xfrm>
            <a:off x="3403907" y="4979537"/>
            <a:ext cx="50975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760027" y="7530855"/>
            <a:ext cx="7323616" cy="44114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Concatenate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601431" y="8486700"/>
            <a:ext cx="1917700" cy="4411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477980" y="8486700"/>
            <a:ext cx="1917700" cy="4411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Dropout (0.5)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7" name="Straight Arrow Connector 106"/>
          <p:cNvCxnSpPr>
            <a:stCxn id="106" idx="3"/>
          </p:cNvCxnSpPr>
          <p:nvPr/>
        </p:nvCxnSpPr>
        <p:spPr>
          <a:xfrm>
            <a:off x="7395680" y="8707273"/>
            <a:ext cx="104775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Rectangle 109"/>
          <p:cNvSpPr/>
          <p:nvPr/>
        </p:nvSpPr>
        <p:spPr>
          <a:xfrm>
            <a:off x="8443432" y="8480699"/>
            <a:ext cx="1917700" cy="441146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1" name="Straight Arrow Connector 110"/>
          <p:cNvCxnSpPr>
            <a:stCxn id="9" idx="2"/>
            <a:endCxn id="104" idx="0"/>
          </p:cNvCxnSpPr>
          <p:nvPr/>
        </p:nvCxnSpPr>
        <p:spPr>
          <a:xfrm>
            <a:off x="1974849" y="7150769"/>
            <a:ext cx="4446986" cy="3800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/>
          <p:cNvCxnSpPr>
            <a:stCxn id="44" idx="2"/>
            <a:endCxn id="104" idx="0"/>
          </p:cNvCxnSpPr>
          <p:nvPr/>
        </p:nvCxnSpPr>
        <p:spPr>
          <a:xfrm>
            <a:off x="5370034" y="7150769"/>
            <a:ext cx="1051801" cy="3800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116"/>
          <p:cNvCxnSpPr>
            <a:stCxn id="53" idx="2"/>
            <a:endCxn id="104" idx="0"/>
          </p:cNvCxnSpPr>
          <p:nvPr/>
        </p:nvCxnSpPr>
        <p:spPr>
          <a:xfrm flipH="1">
            <a:off x="6421835" y="7150769"/>
            <a:ext cx="1534713" cy="3800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Arrow Connector 119"/>
          <p:cNvCxnSpPr>
            <a:stCxn id="69" idx="2"/>
            <a:endCxn id="104" idx="0"/>
          </p:cNvCxnSpPr>
          <p:nvPr/>
        </p:nvCxnSpPr>
        <p:spPr>
          <a:xfrm flipH="1">
            <a:off x="6421835" y="7181844"/>
            <a:ext cx="4620658" cy="3490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Arrow Connector 122"/>
          <p:cNvCxnSpPr>
            <a:stCxn id="104" idx="2"/>
            <a:endCxn id="105" idx="0"/>
          </p:cNvCxnSpPr>
          <p:nvPr/>
        </p:nvCxnSpPr>
        <p:spPr>
          <a:xfrm flipH="1">
            <a:off x="3560281" y="7972001"/>
            <a:ext cx="2861554" cy="5146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Arrow Connector 125"/>
          <p:cNvCxnSpPr>
            <a:stCxn id="105" idx="3"/>
            <a:endCxn id="106" idx="1"/>
          </p:cNvCxnSpPr>
          <p:nvPr/>
        </p:nvCxnSpPr>
        <p:spPr>
          <a:xfrm>
            <a:off x="4519131" y="8707273"/>
            <a:ext cx="958849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7617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2541250" cy="2823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Early 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topping </a:t>
            </a:r>
            <a:r>
              <a:rPr lang="ko-KR" altLang="en-US" dirty="0" smtClean="0">
                <a:solidFill>
                  <a:schemeClr val="tx1"/>
                </a:solidFill>
              </a:rPr>
              <a:t>없이 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Correlation Coefficient : </a:t>
            </a:r>
            <a:r>
              <a:rPr lang="en-US" altLang="ko-KR" dirty="0" smtClean="0">
                <a:solidFill>
                  <a:srgbClr val="0000FF"/>
                </a:solidFill>
              </a:rPr>
              <a:t>0.2145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ROC-AUC : </a:t>
            </a:r>
            <a:r>
              <a:rPr lang="en-US" altLang="ko-KR" dirty="0" smtClean="0">
                <a:solidFill>
                  <a:srgbClr val="0000FF"/>
                </a:solidFill>
              </a:rPr>
              <a:t>0.6709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Early Stopping </a:t>
            </a:r>
            <a:r>
              <a:rPr lang="ko-KR" altLang="en-US" dirty="0" smtClean="0">
                <a:solidFill>
                  <a:schemeClr val="tx1"/>
                </a:solidFill>
              </a:rPr>
              <a:t>실행 </a:t>
            </a:r>
            <a:r>
              <a:rPr lang="en-US" altLang="ko-KR" dirty="0" smtClean="0">
                <a:solidFill>
                  <a:srgbClr val="FF0000"/>
                </a:solidFill>
              </a:rPr>
              <a:t>(50k train -&gt; 30k train, 20k valid)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21582"/>
              </p:ext>
            </p:extLst>
          </p:nvPr>
        </p:nvGraphicFramePr>
        <p:xfrm>
          <a:off x="1799166" y="5156200"/>
          <a:ext cx="8669868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1014979638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4196610057"/>
                    </a:ext>
                  </a:extLst>
                </a:gridCol>
              </a:tblGrid>
              <a:tr h="721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Correlation</a:t>
                      </a:r>
                      <a:r>
                        <a:rPr lang="en-US" altLang="ko-KR" sz="2400" baseline="0" dirty="0" smtClean="0"/>
                        <a:t> Coefficient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ROC-AUC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68481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0.3025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0.7194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082555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0.3188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0.7279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15690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0.2928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0.7268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5557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0.3087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(with L2 norm)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0.7238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(with L2 norm)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9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72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332900"/>
            <a:ext cx="11258550" cy="589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Next to do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Project_subject_categories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project_subject_subcategories</a:t>
            </a:r>
            <a:r>
              <a:rPr lang="ko-KR" altLang="en-US" dirty="0" smtClean="0">
                <a:solidFill>
                  <a:schemeClr val="tx1"/>
                </a:solidFill>
              </a:rPr>
              <a:t>에 대해 쉼표로 구분하여 </a:t>
            </a:r>
            <a:r>
              <a:rPr lang="ko-KR" altLang="en-US" dirty="0" smtClean="0">
                <a:solidFill>
                  <a:srgbClr val="0000FF"/>
                </a:solidFill>
              </a:rPr>
              <a:t>해당하는 </a:t>
            </a:r>
            <a:r>
              <a:rPr lang="en-US" altLang="ko-KR" dirty="0" smtClean="0">
                <a:solidFill>
                  <a:srgbClr val="0000FF"/>
                </a:solidFill>
              </a:rPr>
              <a:t>category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을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그렇지 않은 </a:t>
            </a:r>
            <a:r>
              <a:rPr lang="en-US" altLang="ko-KR" dirty="0" smtClean="0">
                <a:solidFill>
                  <a:srgbClr val="0000FF"/>
                </a:solidFill>
              </a:rPr>
              <a:t>category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을 적용</a:t>
            </a:r>
            <a:r>
              <a:rPr lang="ko-KR" altLang="en-US" dirty="0" smtClean="0">
                <a:solidFill>
                  <a:schemeClr val="tx1"/>
                </a:solidFill>
              </a:rPr>
              <a:t>하는 방법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전체 학습 데이터</a:t>
            </a:r>
            <a:r>
              <a:rPr lang="ko-KR" altLang="en-US" dirty="0" smtClean="0">
                <a:solidFill>
                  <a:schemeClr val="tx1"/>
                </a:solidFill>
              </a:rPr>
              <a:t>를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036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the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1835130" cy="59369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Introduction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Methods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Experiments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Experimental Results </a:t>
            </a:r>
            <a:r>
              <a:rPr lang="ko-KR" altLang="en-US" dirty="0" smtClean="0">
                <a:solidFill>
                  <a:schemeClr val="tx1"/>
                </a:solidFill>
              </a:rPr>
              <a:t>초안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Discussion </a:t>
            </a:r>
            <a:r>
              <a:rPr lang="ko-KR" altLang="en-US" b="1" dirty="0" smtClean="0">
                <a:solidFill>
                  <a:srgbClr val="0000FF"/>
                </a:solidFill>
              </a:rPr>
              <a:t>초안 작성 완료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Conclusion </a:t>
            </a:r>
            <a:r>
              <a:rPr lang="ko-KR" altLang="en-US" dirty="0" smtClean="0">
                <a:solidFill>
                  <a:srgbClr val="0000FF"/>
                </a:solidFill>
              </a:rPr>
              <a:t>초안 </a:t>
            </a:r>
            <a:r>
              <a:rPr lang="ko-KR" altLang="en-US" b="1" dirty="0" smtClean="0">
                <a:solidFill>
                  <a:srgbClr val="0000FF"/>
                </a:solidFill>
              </a:rPr>
              <a:t>작성 완료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083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258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Paper for the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2959</cp:revision>
  <cp:lastPrinted>2020-05-01T05:17:35Z</cp:lastPrinted>
  <dcterms:modified xsi:type="dcterms:W3CDTF">2021-03-26T02:43:24Z</dcterms:modified>
</cp:coreProperties>
</file>