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66" r:id="rId3"/>
    <p:sldId id="443" r:id="rId4"/>
    <p:sldId id="446" r:id="rId5"/>
    <p:sldId id="447" r:id="rId6"/>
    <p:sldId id="448" r:id="rId7"/>
    <p:sldId id="449" r:id="rId8"/>
    <p:sldId id="445" r:id="rId9"/>
    <p:sldId id="450" r:id="rId10"/>
    <p:sldId id="451" r:id="rId11"/>
    <p:sldId id="452" r:id="rId12"/>
    <p:sldId id="339" r:id="rId13"/>
  </p:sldIdLst>
  <p:sldSz cx="13004800" cy="9753600"/>
  <p:notesSz cx="6797675" cy="9929813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A2FF"/>
    <a:srgbClr val="00C000"/>
    <a:srgbClr val="9900FF"/>
    <a:srgbClr val="FF0000"/>
    <a:srgbClr val="B601FF"/>
    <a:srgbClr val="FFFFFF"/>
    <a:srgbClr val="FF33CC"/>
    <a:srgbClr val="FF8050"/>
    <a:srgbClr val="55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56" d="100"/>
          <a:sy n="56" d="100"/>
        </p:scale>
        <p:origin x="84" y="8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4D9611-E584-4159-9E45-463C4283EFF5}" type="datetimeFigureOut">
              <a:rPr lang="ko-KR" altLang="en-US" smtClean="0"/>
              <a:t>2021-07-16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1600"/>
            <a:ext cx="2945659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31600"/>
            <a:ext cx="2945659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2F87BE-F724-46B8-9492-59C1C5863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75561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4" name="Shape 94"/>
          <p:cNvSpPr>
            <a:spLocks noGrp="1"/>
          </p:cNvSpPr>
          <p:nvPr>
            <p:ph type="body" sz="quarter" idx="1"/>
          </p:nvPr>
        </p:nvSpPr>
        <p:spPr>
          <a:xfrm>
            <a:off x="906357" y="4716661"/>
            <a:ext cx="4984962" cy="4468416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 (DT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Text"/>
          <p:cNvSpPr txBox="1">
            <a:spLocks noGrp="1"/>
          </p:cNvSpPr>
          <p:nvPr>
            <p:ph type="title"/>
          </p:nvPr>
        </p:nvSpPr>
        <p:spPr>
          <a:xfrm>
            <a:off x="977900" y="1917700"/>
            <a:ext cx="11049000" cy="2095500"/>
          </a:xfrm>
          <a:prstGeom prst="rect">
            <a:avLst/>
          </a:prstGeom>
        </p:spPr>
        <p:txBody>
          <a:bodyPr/>
          <a:lstStyle>
            <a:lvl1pPr algn="ctr">
              <a:defRPr sz="6800"/>
            </a:lvl1pPr>
          </a:lstStyle>
          <a:p>
            <a:r>
              <a:t>Title Text</a:t>
            </a:r>
          </a:p>
        </p:txBody>
      </p:sp>
      <p:sp>
        <p:nvSpPr>
          <p:cNvPr id="1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949450" y="5486400"/>
            <a:ext cx="9105900" cy="26670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500"/>
              </a:spcBef>
              <a:buSzTx/>
              <a:buNone/>
              <a:defRPr sz="2600"/>
            </a:lvl1pPr>
            <a:lvl2pPr marL="0" indent="0" algn="ctr">
              <a:spcBef>
                <a:spcPts val="500"/>
              </a:spcBef>
              <a:buSzTx/>
              <a:buNone/>
              <a:defRPr sz="2600"/>
            </a:lvl2pPr>
            <a:lvl3pPr marL="0" indent="0" algn="ctr">
              <a:spcBef>
                <a:spcPts val="500"/>
              </a:spcBef>
              <a:buSzTx/>
              <a:buNone/>
              <a:defRPr sz="2600"/>
            </a:lvl3pPr>
            <a:lvl4pPr marL="0" indent="0" algn="ctr">
              <a:spcBef>
                <a:spcPts val="500"/>
              </a:spcBef>
              <a:buSzTx/>
              <a:buNone/>
              <a:defRPr sz="2600"/>
            </a:lvl4pPr>
            <a:lvl5pPr marL="0" indent="0" algn="ctr">
              <a:spcBef>
                <a:spcPts val="500"/>
              </a:spcBef>
              <a:buSzTx/>
              <a:buNone/>
              <a:defRPr sz="2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" name="직사각형 8"/>
          <p:cNvSpPr/>
          <p:nvPr/>
        </p:nvSpPr>
        <p:spPr>
          <a:xfrm>
            <a:off x="0" y="3315"/>
            <a:ext cx="13004801" cy="114301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18" name="Line 462"/>
          <p:cNvSpPr/>
          <p:nvPr/>
        </p:nvSpPr>
        <p:spPr>
          <a:xfrm>
            <a:off x="-1" y="1625600"/>
            <a:ext cx="6172202" cy="0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19" name="Line 488"/>
          <p:cNvSpPr/>
          <p:nvPr/>
        </p:nvSpPr>
        <p:spPr>
          <a:xfrm flipV="1">
            <a:off x="-1" y="4368799"/>
            <a:ext cx="6172202" cy="2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20" name="직사각형 10"/>
          <p:cNvSpPr/>
          <p:nvPr/>
        </p:nvSpPr>
        <p:spPr>
          <a:xfrm>
            <a:off x="1486" y="9639300"/>
            <a:ext cx="13004801" cy="114300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pic>
        <p:nvPicPr>
          <p:cNvPr id="21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37900" y="9067800"/>
            <a:ext cx="1828800" cy="457202"/>
          </a:xfrm>
          <a:prstGeom prst="rect">
            <a:avLst/>
          </a:prstGeom>
          <a:ln w="12700">
            <a:miter lim="400000"/>
          </a:ln>
        </p:spPr>
      </p:pic>
      <p:pic>
        <p:nvPicPr>
          <p:cNvPr id="22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98200" y="2667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977900" y="1917700"/>
            <a:ext cx="11049000" cy="2095500"/>
          </a:xfrm>
          <a:prstGeom prst="rect">
            <a:avLst/>
          </a:prstGeom>
        </p:spPr>
        <p:txBody>
          <a:bodyPr/>
          <a:lstStyle>
            <a:lvl1pPr algn="ctr">
              <a:defRPr sz="68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3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949450" y="4368800"/>
            <a:ext cx="9105900" cy="3886200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직사각형 8"/>
          <p:cNvSpPr/>
          <p:nvPr/>
        </p:nvSpPr>
        <p:spPr>
          <a:xfrm>
            <a:off x="0" y="3315"/>
            <a:ext cx="13004801" cy="114301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3" name="Line 462"/>
          <p:cNvSpPr/>
          <p:nvPr/>
        </p:nvSpPr>
        <p:spPr>
          <a:xfrm>
            <a:off x="-1" y="1625600"/>
            <a:ext cx="6172202" cy="0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4" name="Line 488"/>
          <p:cNvSpPr/>
          <p:nvPr/>
        </p:nvSpPr>
        <p:spPr>
          <a:xfrm flipV="1">
            <a:off x="-1" y="4368799"/>
            <a:ext cx="6172202" cy="2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5" name="직사각형 10"/>
          <p:cNvSpPr/>
          <p:nvPr/>
        </p:nvSpPr>
        <p:spPr>
          <a:xfrm>
            <a:off x="1486" y="9639300"/>
            <a:ext cx="13004801" cy="114300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pic>
        <p:nvPicPr>
          <p:cNvPr id="36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37900" y="9067800"/>
            <a:ext cx="1828800" cy="457202"/>
          </a:xfrm>
          <a:prstGeom prst="rect">
            <a:avLst/>
          </a:prstGeom>
          <a:ln w="12700">
            <a:miter lim="400000"/>
          </a:ln>
        </p:spPr>
      </p:pic>
      <p:pic>
        <p:nvPicPr>
          <p:cNvPr id="37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98200" y="2667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38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  <p:sp>
        <p:nvSpPr>
          <p:cNvPr id="3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(Origin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(DT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6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16781" indent="-472281">
              <a:defRPr sz="2800"/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/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/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 1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231900"/>
          </a:xfrm>
          <a:prstGeom prst="rect">
            <a:avLst/>
          </a:prstGeom>
        </p:spPr>
        <p:txBody>
          <a:bodyPr/>
          <a:lstStyle>
            <a:lvl1pPr>
              <a:defRPr sz="52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65" name="Body Level One…"/>
          <p:cNvSpPr txBox="1">
            <a:spLocks noGrp="1"/>
          </p:cNvSpPr>
          <p:nvPr>
            <p:ph type="body" idx="1"/>
          </p:nvPr>
        </p:nvSpPr>
        <p:spPr>
          <a:xfrm>
            <a:off x="673100" y="1562100"/>
            <a:ext cx="12204700" cy="75819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6781" indent="-472281"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6" name="직선 연결선 8"/>
          <p:cNvSpPr/>
          <p:nvPr/>
        </p:nvSpPr>
        <p:spPr>
          <a:xfrm>
            <a:off x="-3090" y="19224"/>
            <a:ext cx="13010981" cy="1"/>
          </a:xfrm>
          <a:prstGeom prst="line">
            <a:avLst/>
          </a:prstGeom>
          <a:ln w="4064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7" name="직선 연결선 11"/>
          <p:cNvSpPr/>
          <p:nvPr/>
        </p:nvSpPr>
        <p:spPr>
          <a:xfrm>
            <a:off x="-1" y="9036050"/>
            <a:ext cx="13004801" cy="0"/>
          </a:xfrm>
          <a:prstGeom prst="line">
            <a:avLst/>
          </a:prstGeom>
          <a:ln w="2540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69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60100" y="91186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70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2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7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6781" indent="-472281"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80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00050" y="266700"/>
            <a:ext cx="12204700" cy="546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00050" y="1244600"/>
            <a:ext cx="12204700" cy="7581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직선 연결선 8"/>
          <p:cNvSpPr/>
          <p:nvPr/>
        </p:nvSpPr>
        <p:spPr>
          <a:xfrm>
            <a:off x="-3090" y="19224"/>
            <a:ext cx="13010981" cy="1"/>
          </a:xfrm>
          <a:prstGeom prst="line">
            <a:avLst/>
          </a:prstGeom>
          <a:ln w="4064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5" name="Line 1033"/>
          <p:cNvSpPr/>
          <p:nvPr/>
        </p:nvSpPr>
        <p:spPr>
          <a:xfrm>
            <a:off x="0" y="1041400"/>
            <a:ext cx="130048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" name="직선 연결선 11"/>
          <p:cNvSpPr/>
          <p:nvPr/>
        </p:nvSpPr>
        <p:spPr>
          <a:xfrm>
            <a:off x="-1" y="9036050"/>
            <a:ext cx="13004801" cy="0"/>
          </a:xfrm>
          <a:prstGeom prst="line">
            <a:avLst/>
          </a:prstGeom>
          <a:ln w="2540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58300"/>
            <a:ext cx="355601" cy="28768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spAutoFit/>
          </a:bodyPr>
          <a:lstStyle>
            <a:lvl1pPr>
              <a:defRPr sz="12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8" name="Picture 2" descr="Picture 2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0960100" y="9118600"/>
            <a:ext cx="2006600" cy="515209"/>
          </a:xfrm>
          <a:prstGeom prst="rect">
            <a:avLst/>
          </a:prstGeom>
          <a:ln w="12700">
            <a:miter lim="4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ransition spd="med"/>
  <p:txStyles>
    <p:titleStyle>
      <a:lvl1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1pPr>
      <a:lvl2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2pPr>
      <a:lvl3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3pPr>
      <a:lvl4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4pPr>
      <a:lvl5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5pPr>
      <a:lvl6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6pPr>
      <a:lvl7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7pPr>
      <a:lvl8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8pPr>
      <a:lvl9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9pPr>
    </p:titleStyle>
    <p:bodyStyle>
      <a:lvl1pPr marL="482600" marR="0" indent="-482600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00000"/>
        <a:buFontTx/>
        <a:buChar char="❑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1pPr>
      <a:lvl2pPr marL="1017984" marR="0" indent="-573484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-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2pPr>
      <a:lvl3pPr marL="1397610" marR="0" indent="-508610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3pPr>
      <a:lvl4pPr marL="1976327" marR="0" indent="-642827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-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4pPr>
      <a:lvl5pPr marL="3134077" marR="0" indent="-911577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00000"/>
        <a:buFontTx/>
        <a:buChar char="➔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5pPr>
      <a:lvl6pPr marL="26947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6pPr>
      <a:lvl7pPr marL="31392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7pPr>
      <a:lvl8pPr marL="35837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8pPr>
      <a:lvl9pPr marL="40282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annaBeSuperteur/2020/tree/master/" TargetMode="Externa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kaggle.com/c/tabular-playground-series-may-2021" TargetMode="Externa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kaggle.com/c/donorschoose-application-screening" TargetMode="Externa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kaggle.com/c/pakdd-cup-2014" TargetMode="Externa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Weekly Repor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Weekly Report</a:t>
            </a:r>
          </a:p>
        </p:txBody>
      </p:sp>
      <p:sp>
        <p:nvSpPr>
          <p:cNvPr id="97" name="2019.02.00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smtClean="0"/>
              <a:t>20</a:t>
            </a:r>
            <a:r>
              <a:rPr lang="en-US" dirty="0" smtClean="0"/>
              <a:t>21.07.16</a:t>
            </a:r>
          </a:p>
          <a:p>
            <a:endParaRPr dirty="0"/>
          </a:p>
          <a:p>
            <a:r>
              <a:rPr lang="en-US" dirty="0" err="1" smtClean="0"/>
              <a:t>Hongsik</a:t>
            </a:r>
            <a:r>
              <a:rPr lang="en-US" dirty="0" smtClean="0"/>
              <a:t> Kim</a:t>
            </a:r>
            <a:endParaRPr dirty="0"/>
          </a:p>
          <a:p>
            <a:r>
              <a:rPr dirty="0"/>
              <a:t>Mobile &amp; Network Intelligence Laboratory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altLang="ko-KR" dirty="0" err="1" smtClean="0"/>
              <a:t>Kaggle</a:t>
            </a:r>
            <a:r>
              <a:rPr lang="en-US" altLang="ko-KR" dirty="0" smtClean="0"/>
              <a:t> Competition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463550" y="2533974"/>
            <a:ext cx="11763619" cy="3435506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ym typeface="Helvetica"/>
              </a:rPr>
              <a:t>3. </a:t>
            </a:r>
            <a:r>
              <a:rPr lang="en-US" altLang="ko-KR" dirty="0" smtClean="0">
                <a:sym typeface="Helvetica"/>
              </a:rPr>
              <a:t>PAKDD 2014 – ASUS </a:t>
            </a:r>
            <a:r>
              <a:rPr lang="en-US" altLang="ko-KR" dirty="0" err="1" smtClean="0">
                <a:sym typeface="Helvetica"/>
              </a:rPr>
              <a:t>Malfunctional</a:t>
            </a:r>
            <a:r>
              <a:rPr lang="en-US" altLang="ko-KR" dirty="0" smtClean="0">
                <a:sym typeface="Helvetica"/>
              </a:rPr>
              <a:t> Components Prediction</a:t>
            </a:r>
            <a:endParaRPr lang="en-US" altLang="ko-KR" dirty="0" smtClean="0">
              <a:sym typeface="Helvetica"/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ym typeface="Helvetica"/>
              </a:rPr>
              <a:t>RepairTrain.csv</a:t>
            </a:r>
            <a:r>
              <a:rPr lang="ko-KR" altLang="en-US" dirty="0" smtClean="0">
                <a:sym typeface="Helvetica"/>
              </a:rPr>
              <a:t>의 </a:t>
            </a:r>
            <a:r>
              <a:rPr lang="en-US" altLang="ko-KR" dirty="0" err="1">
                <a:solidFill>
                  <a:srgbClr val="0000FF"/>
                </a:solidFill>
              </a:rPr>
              <a:t>Module_category</a:t>
            </a:r>
            <a:r>
              <a:rPr lang="en-US" altLang="ko-KR" dirty="0">
                <a:solidFill>
                  <a:srgbClr val="0000FF"/>
                </a:solidFill>
              </a:rPr>
              <a:t>, </a:t>
            </a:r>
            <a:r>
              <a:rPr lang="en-US" altLang="ko-KR" dirty="0" err="1">
                <a:solidFill>
                  <a:srgbClr val="0000FF"/>
                </a:solidFill>
              </a:rPr>
              <a:t>component_category</a:t>
            </a:r>
            <a:r>
              <a:rPr lang="en-US" altLang="ko-KR" dirty="0">
                <a:solidFill>
                  <a:srgbClr val="0000FF"/>
                </a:solidFill>
              </a:rPr>
              <a:t>, </a:t>
            </a:r>
            <a:r>
              <a:rPr lang="en-US" altLang="ko-KR" dirty="0" smtClean="0">
                <a:solidFill>
                  <a:srgbClr val="0000FF"/>
                </a:solidFill>
              </a:rPr>
              <a:t>year/month </a:t>
            </a:r>
            <a:r>
              <a:rPr lang="en-US" altLang="ko-KR" dirty="0">
                <a:solidFill>
                  <a:srgbClr val="0000FF"/>
                </a:solidFill>
              </a:rPr>
              <a:t>(repair</a:t>
            </a:r>
            <a:r>
              <a:rPr lang="en-US" altLang="ko-KR" dirty="0" smtClean="0">
                <a:solidFill>
                  <a:srgbClr val="0000FF"/>
                </a:solidFill>
              </a:rPr>
              <a:t>) column</a:t>
            </a:r>
            <a:r>
              <a:rPr lang="ko-KR" altLang="en-US" dirty="0" smtClean="0"/>
              <a:t>만을 이용하여 </a:t>
            </a:r>
            <a:r>
              <a:rPr lang="en-US" altLang="ko-KR" dirty="0" smtClean="0">
                <a:solidFill>
                  <a:srgbClr val="0000FF"/>
                </a:solidFill>
              </a:rPr>
              <a:t>Basic deep learning </a:t>
            </a:r>
            <a:r>
              <a:rPr lang="ko-KR" altLang="en-US" dirty="0" smtClean="0"/>
              <a:t>모델을 이용하여 시도</a:t>
            </a:r>
            <a:endParaRPr lang="ko-KR" altLang="en-US" dirty="0"/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endParaRPr lang="en-US" altLang="ko-KR" dirty="0" smtClean="0">
              <a:sym typeface="Helvetica"/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613" y="5812958"/>
            <a:ext cx="11786344" cy="170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73897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altLang="ko-KR" dirty="0" err="1" smtClean="0"/>
              <a:t>Kaggle</a:t>
            </a:r>
            <a:r>
              <a:rPr lang="en-US" altLang="ko-KR" dirty="0" smtClean="0"/>
              <a:t> Competition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463550" y="2533973"/>
            <a:ext cx="11763619" cy="5333317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ym typeface="Helvetica"/>
              </a:rPr>
              <a:t>3. </a:t>
            </a:r>
            <a:r>
              <a:rPr lang="en-US" altLang="ko-KR" dirty="0" smtClean="0">
                <a:sym typeface="Helvetica"/>
              </a:rPr>
              <a:t>PAKDD 2014 – ASUS </a:t>
            </a:r>
            <a:r>
              <a:rPr lang="en-US" altLang="ko-KR" dirty="0" err="1" smtClean="0">
                <a:sym typeface="Helvetica"/>
              </a:rPr>
              <a:t>Malfunctional</a:t>
            </a:r>
            <a:r>
              <a:rPr lang="en-US" altLang="ko-KR" dirty="0" smtClean="0">
                <a:sym typeface="Helvetica"/>
              </a:rPr>
              <a:t> Components Prediction</a:t>
            </a:r>
            <a:endParaRPr lang="en-US" altLang="ko-KR" dirty="0" smtClean="0">
              <a:sym typeface="Helvetica"/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ym typeface="Helvetica"/>
              </a:rPr>
              <a:t>향후 </a:t>
            </a:r>
            <a:r>
              <a:rPr lang="en-US" altLang="ko-KR" dirty="0" smtClean="0">
                <a:sym typeface="Helvetica"/>
              </a:rPr>
              <a:t>RepairTrain.csv </a:t>
            </a:r>
            <a:r>
              <a:rPr lang="ko-KR" altLang="en-US" dirty="0" smtClean="0">
                <a:sym typeface="Helvetica"/>
              </a:rPr>
              <a:t>외에 </a:t>
            </a:r>
            <a:r>
              <a:rPr lang="en-US" altLang="ko-KR" dirty="0" smtClean="0">
                <a:sym typeface="Helvetica"/>
              </a:rPr>
              <a:t>SaleTrain.csv</a:t>
            </a:r>
            <a:r>
              <a:rPr lang="ko-KR" altLang="en-US" dirty="0" smtClean="0">
                <a:sym typeface="Helvetica"/>
              </a:rPr>
              <a:t>에 있는 정보를 이용하여 </a:t>
            </a:r>
            <a:r>
              <a:rPr lang="en-US" altLang="ko-KR" dirty="0" smtClean="0">
                <a:sym typeface="Helvetica"/>
              </a:rPr>
              <a:t>repair </a:t>
            </a:r>
            <a:r>
              <a:rPr lang="ko-KR" altLang="en-US" dirty="0" smtClean="0">
                <a:sym typeface="Helvetica"/>
              </a:rPr>
              <a:t>시점을 예측</a:t>
            </a:r>
            <a:endParaRPr lang="en-US" altLang="ko-KR" dirty="0" smtClean="0">
              <a:sym typeface="Helvetica"/>
            </a:endParaRP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ym typeface="Helvetica"/>
              </a:rPr>
              <a:t>RepairTrain.csv</a:t>
            </a:r>
            <a:r>
              <a:rPr lang="ko-KR" altLang="en-US" dirty="0" smtClean="0">
                <a:sym typeface="Helvetica"/>
              </a:rPr>
              <a:t>에 있는 </a:t>
            </a:r>
            <a:r>
              <a:rPr lang="ko-KR" altLang="en-US" b="1" dirty="0" err="1" smtClean="0">
                <a:solidFill>
                  <a:srgbClr val="0000FF"/>
                </a:solidFill>
                <a:sym typeface="Helvetica"/>
              </a:rPr>
              <a:t>모듈별</a:t>
            </a:r>
            <a:r>
              <a:rPr lang="ko-KR" altLang="en-US" b="1" dirty="0" smtClean="0">
                <a:solidFill>
                  <a:srgbClr val="0000FF"/>
                </a:solidFill>
                <a:sym typeface="Helvetica"/>
              </a:rPr>
              <a:t> </a:t>
            </a:r>
            <a:r>
              <a:rPr lang="en-US" altLang="ko-KR" b="1" dirty="0" smtClean="0">
                <a:solidFill>
                  <a:srgbClr val="0000FF"/>
                </a:solidFill>
                <a:sym typeface="Helvetica"/>
              </a:rPr>
              <a:t>sales -</a:t>
            </a:r>
            <a:r>
              <a:rPr lang="ko-KR" altLang="en-US" b="1" dirty="0" smtClean="0">
                <a:solidFill>
                  <a:srgbClr val="0000FF"/>
                </a:solidFill>
                <a:sym typeface="Helvetica"/>
              </a:rPr>
              <a:t> </a:t>
            </a:r>
            <a:r>
              <a:rPr lang="en-US" altLang="ko-KR" b="1" dirty="0" smtClean="0">
                <a:solidFill>
                  <a:srgbClr val="0000FF"/>
                </a:solidFill>
                <a:sym typeface="Helvetica"/>
              </a:rPr>
              <a:t>repair </a:t>
            </a:r>
            <a:r>
              <a:rPr lang="ko-KR" altLang="en-US" b="1" dirty="0" smtClean="0">
                <a:solidFill>
                  <a:srgbClr val="0000FF"/>
                </a:solidFill>
                <a:sym typeface="Helvetica"/>
              </a:rPr>
              <a:t>간격 등의 정보 </a:t>
            </a:r>
            <a:r>
              <a:rPr lang="ko-KR" altLang="en-US" dirty="0" smtClean="0">
                <a:sym typeface="Helvetica"/>
              </a:rPr>
              <a:t>이용</a:t>
            </a:r>
            <a:endParaRPr lang="en-US" altLang="ko-KR" dirty="0" smtClean="0">
              <a:sym typeface="Helvetica"/>
            </a:endParaRP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ym typeface="Helvetica"/>
              </a:rPr>
              <a:t>SaleTrain.csv</a:t>
            </a:r>
            <a:r>
              <a:rPr lang="ko-KR" altLang="en-US" dirty="0" smtClean="0">
                <a:sym typeface="Helvetica"/>
              </a:rPr>
              <a:t>에 있는 </a:t>
            </a:r>
            <a:r>
              <a:rPr lang="en-US" altLang="ko-KR" dirty="0" smtClean="0">
                <a:sym typeface="Helvetica"/>
              </a:rPr>
              <a:t>sales </a:t>
            </a:r>
            <a:r>
              <a:rPr lang="ko-KR" altLang="en-US" dirty="0" smtClean="0">
                <a:sym typeface="Helvetica"/>
              </a:rPr>
              <a:t>정보에서 </a:t>
            </a:r>
            <a:r>
              <a:rPr lang="ko-KR" altLang="en-US" b="1" dirty="0" smtClean="0">
                <a:solidFill>
                  <a:srgbClr val="0000FF"/>
                </a:solidFill>
                <a:sym typeface="Helvetica"/>
              </a:rPr>
              <a:t>각 </a:t>
            </a:r>
            <a:r>
              <a:rPr lang="en-US" altLang="ko-KR" b="1" dirty="0" smtClean="0">
                <a:solidFill>
                  <a:srgbClr val="0000FF"/>
                </a:solidFill>
                <a:sym typeface="Helvetica"/>
              </a:rPr>
              <a:t>row</a:t>
            </a:r>
            <a:r>
              <a:rPr lang="ko-KR" altLang="en-US" b="1" dirty="0" smtClean="0">
                <a:solidFill>
                  <a:srgbClr val="0000FF"/>
                </a:solidFill>
                <a:sym typeface="Helvetica"/>
              </a:rPr>
              <a:t>별 </a:t>
            </a:r>
            <a:r>
              <a:rPr lang="en-US" altLang="ko-KR" b="1" dirty="0" smtClean="0">
                <a:solidFill>
                  <a:srgbClr val="0000FF"/>
                </a:solidFill>
                <a:sym typeface="Helvetica"/>
              </a:rPr>
              <a:t>repair </a:t>
            </a:r>
            <a:r>
              <a:rPr lang="ko-KR" altLang="en-US" b="1" dirty="0" smtClean="0">
                <a:solidFill>
                  <a:srgbClr val="0000FF"/>
                </a:solidFill>
                <a:sym typeface="Helvetica"/>
              </a:rPr>
              <a:t>시점</a:t>
            </a:r>
            <a:r>
              <a:rPr lang="ko-KR" altLang="en-US" dirty="0" smtClean="0">
                <a:solidFill>
                  <a:schemeClr val="tx1"/>
                </a:solidFill>
                <a:sym typeface="Helvetica"/>
              </a:rPr>
              <a:t>을 여러 가지 정보를 이용하여 예측</a:t>
            </a:r>
            <a:r>
              <a:rPr lang="ko-KR" altLang="en-US" dirty="0" smtClean="0">
                <a:sym typeface="Helvetica"/>
              </a:rPr>
              <a:t>하여 각 시점의 </a:t>
            </a:r>
            <a:r>
              <a:rPr lang="en-US" altLang="ko-KR" dirty="0" smtClean="0">
                <a:sym typeface="Helvetica"/>
              </a:rPr>
              <a:t>repair amount</a:t>
            </a:r>
            <a:r>
              <a:rPr lang="ko-KR" altLang="en-US" dirty="0" smtClean="0">
                <a:sym typeface="Helvetica"/>
              </a:rPr>
              <a:t>를 예측</a:t>
            </a:r>
            <a:endParaRPr lang="en-US" altLang="ko-KR" dirty="0" smtClean="0">
              <a:sym typeface="Helvetica"/>
            </a:endParaRP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ym typeface="Helvetica"/>
              </a:rPr>
              <a:t>이때 각 시점에 </a:t>
            </a:r>
            <a:r>
              <a:rPr lang="en-US" altLang="ko-KR" b="1" dirty="0" smtClean="0">
                <a:solidFill>
                  <a:srgbClr val="0000FF"/>
                </a:solidFill>
                <a:sym typeface="Helvetica"/>
              </a:rPr>
              <a:t>repair</a:t>
            </a:r>
            <a:r>
              <a:rPr lang="ko-KR" altLang="en-US" b="1" dirty="0" smtClean="0">
                <a:solidFill>
                  <a:srgbClr val="0000FF"/>
                </a:solidFill>
                <a:sym typeface="Helvetica"/>
              </a:rPr>
              <a:t>가 이루어질 확률 </a:t>
            </a:r>
            <a:r>
              <a:rPr lang="ko-KR" altLang="en-US" dirty="0" smtClean="0">
                <a:sym typeface="Helvetica"/>
              </a:rPr>
              <a:t>예측</a:t>
            </a:r>
            <a:endParaRPr lang="en-US" altLang="ko-KR" dirty="0" smtClean="0">
              <a:sym typeface="Helvetica"/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ym typeface="Helvetica"/>
              </a:rPr>
              <a:t>Basic Deep Learning</a:t>
            </a:r>
            <a:r>
              <a:rPr lang="ko-KR" altLang="en-US" dirty="0" smtClean="0">
                <a:sym typeface="Helvetica"/>
              </a:rPr>
              <a:t>이 아닌 다른 모델 시도 </a:t>
            </a:r>
            <a:r>
              <a:rPr lang="en-US" altLang="ko-KR" dirty="0" smtClean="0">
                <a:sym typeface="Helvetica"/>
              </a:rPr>
              <a:t>(</a:t>
            </a:r>
            <a:r>
              <a:rPr lang="en-US" altLang="ko-KR" dirty="0" err="1" smtClean="0">
                <a:sym typeface="Helvetica"/>
              </a:rPr>
              <a:t>lightGBM</a:t>
            </a:r>
            <a:r>
              <a:rPr lang="en-US" altLang="ko-KR" dirty="0" smtClean="0">
                <a:sym typeface="Helvetica"/>
              </a:rPr>
              <a:t> </a:t>
            </a:r>
            <a:r>
              <a:rPr lang="ko-KR" altLang="en-US" dirty="0" smtClean="0">
                <a:sym typeface="Helvetica"/>
              </a:rPr>
              <a:t>등</a:t>
            </a:r>
            <a:r>
              <a:rPr lang="en-US" altLang="ko-KR" dirty="0">
                <a:sym typeface="Helvetica"/>
              </a:rPr>
              <a:t>)</a:t>
            </a:r>
            <a:endParaRPr lang="en-US" altLang="ko-KR" dirty="0" smtClean="0">
              <a:sym typeface="Helvetica"/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648616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o d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 smtClean="0"/>
              <a:t>Github</a:t>
            </a:r>
            <a:endParaRPr dirty="0"/>
          </a:p>
        </p:txBody>
      </p:sp>
      <p:sp>
        <p:nvSpPr>
          <p:cNvPr id="108" name="Future Plan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>
                <a:hlinkClick r:id="rId2"/>
              </a:rPr>
              <a:t>https://github.com/WannaBeSuperteur/2020/tree/master</a:t>
            </a:r>
            <a:r>
              <a:rPr lang="en-US" altLang="ko-KR" dirty="0" smtClean="0">
                <a:hlinkClick r:id="rId2"/>
              </a:rPr>
              <a:t>/</a:t>
            </a:r>
            <a:endParaRPr lang="en-US" altLang="ko-KR" dirty="0" smtClean="0"/>
          </a:p>
        </p:txBody>
      </p:sp>
      <p:sp>
        <p:nvSpPr>
          <p:cNvPr id="10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9917606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AI</a:t>
            </a:r>
            <a:br>
              <a:rPr lang="en-US" altLang="ko-KR" dirty="0" smtClean="0"/>
            </a:br>
            <a:r>
              <a:rPr lang="en-US" altLang="ko-KR" dirty="0" err="1" smtClean="0"/>
              <a:t>Explanable</a:t>
            </a:r>
            <a:r>
              <a:rPr lang="en-US" altLang="ko-KR" dirty="0" smtClean="0"/>
              <a:t> AI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1949450" y="4790831"/>
            <a:ext cx="9105900" cy="3886200"/>
          </a:xfrm>
        </p:spPr>
        <p:txBody>
          <a:bodyPr/>
          <a:lstStyle/>
          <a:p>
            <a:pPr latinLnBrk="1"/>
            <a:r>
              <a:rPr lang="en-US" altLang="ko-KR" dirty="0" err="1" smtClean="0"/>
              <a:t>Kaggle</a:t>
            </a:r>
            <a:r>
              <a:rPr lang="en-US" altLang="ko-KR" dirty="0" smtClean="0"/>
              <a:t> Competition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277883915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altLang="ko-KR" dirty="0" err="1" smtClean="0"/>
              <a:t>Kaggle</a:t>
            </a:r>
            <a:r>
              <a:rPr lang="en-US" altLang="ko-KR" dirty="0" smtClean="0"/>
              <a:t> Competition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463550" y="2533973"/>
            <a:ext cx="11763619" cy="2424889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ym typeface="Helvetica"/>
              </a:rPr>
              <a:t>1. Tabular </a:t>
            </a:r>
            <a:r>
              <a:rPr lang="en-US" altLang="ko-KR" dirty="0">
                <a:sym typeface="Helvetica"/>
              </a:rPr>
              <a:t>Playground Series </a:t>
            </a:r>
            <a:r>
              <a:rPr lang="en-US" altLang="ko-KR" dirty="0" smtClean="0">
                <a:sym typeface="Helvetica"/>
              </a:rPr>
              <a:t>– May 2021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>
                <a:sym typeface="Helvetica"/>
                <a:hlinkClick r:id="rId2"/>
              </a:rPr>
              <a:t>https://</a:t>
            </a:r>
            <a:r>
              <a:rPr lang="en-US" altLang="ko-KR" dirty="0" smtClean="0">
                <a:sym typeface="Helvetica"/>
                <a:hlinkClick r:id="rId2"/>
              </a:rPr>
              <a:t>www.kaggle.com/c/tabular-playground-series-may-2021</a:t>
            </a:r>
            <a:endParaRPr lang="en-US" altLang="ko-KR" dirty="0" smtClean="0">
              <a:sym typeface="Helvetica"/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  <a:sym typeface="Helvetica"/>
              </a:rPr>
              <a:t>Maximum Team Size : 3</a:t>
            </a:r>
            <a:endParaRPr lang="en-US" altLang="ko-KR" dirty="0">
              <a:solidFill>
                <a:schemeClr val="tx1"/>
              </a:solidFill>
              <a:sym typeface="Helvetica"/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4784" y="5196619"/>
            <a:ext cx="9201150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58481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altLang="ko-KR" dirty="0" err="1" smtClean="0"/>
              <a:t>Kaggle</a:t>
            </a:r>
            <a:r>
              <a:rPr lang="en-US" altLang="ko-KR" dirty="0" smtClean="0"/>
              <a:t> Competition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463550" y="2533973"/>
            <a:ext cx="11763619" cy="2424889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err="1" smtClean="0">
                <a:sym typeface="Helvetica"/>
              </a:rPr>
              <a:t>LightAutoML</a:t>
            </a:r>
            <a:r>
              <a:rPr lang="ko-KR" altLang="en-US" dirty="0" smtClean="0">
                <a:sym typeface="Helvetica"/>
              </a:rPr>
              <a:t>을 이용하여 시도 중</a:t>
            </a:r>
            <a:endParaRPr lang="en-US" altLang="ko-KR" dirty="0" smtClean="0">
              <a:sym typeface="Helvetica"/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rgbClr val="0000FF"/>
                </a:solidFill>
                <a:sym typeface="Helvetica"/>
              </a:rPr>
              <a:t>120s (original 3600s) </a:t>
            </a:r>
            <a:r>
              <a:rPr lang="ko-KR" altLang="en-US" dirty="0" smtClean="0">
                <a:solidFill>
                  <a:schemeClr val="tx1"/>
                </a:solidFill>
                <a:sym typeface="Helvetica"/>
              </a:rPr>
              <a:t>기준</a:t>
            </a:r>
            <a:r>
              <a:rPr lang="en-US" altLang="ko-KR" dirty="0" smtClean="0">
                <a:solidFill>
                  <a:schemeClr val="tx1"/>
                </a:solidFill>
                <a:sym typeface="Helvetica"/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  <a:sym typeface="Helvetica"/>
              </a:rPr>
              <a:t>기존보다 결과가 좋지 않게 나타남</a:t>
            </a:r>
            <a:endParaRPr lang="en-US" altLang="ko-KR" dirty="0">
              <a:solidFill>
                <a:schemeClr val="tx1"/>
              </a:solidFill>
              <a:sym typeface="Helvetica"/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536" y="4323720"/>
            <a:ext cx="11547714" cy="4030329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993536" y="4958862"/>
            <a:ext cx="11233633" cy="1114134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101426213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altLang="ko-KR" dirty="0" err="1" smtClean="0"/>
              <a:t>Kaggle</a:t>
            </a:r>
            <a:r>
              <a:rPr lang="en-US" altLang="ko-KR" dirty="0" smtClean="0"/>
              <a:t> Competition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463550" y="2533973"/>
            <a:ext cx="11835130" cy="1619573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>
                <a:solidFill>
                  <a:schemeClr val="tx1"/>
                </a:solidFill>
              </a:rPr>
              <a:t>2</a:t>
            </a:r>
            <a:r>
              <a:rPr lang="en-US" altLang="ko-KR" b="1" dirty="0" smtClean="0">
                <a:solidFill>
                  <a:schemeClr val="tx1"/>
                </a:solidFill>
              </a:rPr>
              <a:t>. </a:t>
            </a:r>
            <a:r>
              <a:rPr lang="en-US" altLang="ko-KR" b="1" dirty="0" smtClean="0">
                <a:solidFill>
                  <a:schemeClr val="tx1"/>
                </a:solidFill>
              </a:rPr>
              <a:t>DonorsChoose.org Application Screening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>
                <a:solidFill>
                  <a:schemeClr val="tx1"/>
                </a:solidFill>
                <a:hlinkClick r:id="rId2"/>
              </a:rPr>
              <a:t>https://</a:t>
            </a:r>
            <a:r>
              <a:rPr lang="en-US" altLang="ko-KR" dirty="0" smtClean="0">
                <a:solidFill>
                  <a:schemeClr val="tx1"/>
                </a:solidFill>
                <a:hlinkClick r:id="rId2"/>
              </a:rPr>
              <a:t>www.kaggle.com/c/donorschoose-application-screening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5363" y="4358615"/>
            <a:ext cx="8115300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24946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altLang="ko-KR" dirty="0" err="1" smtClean="0"/>
              <a:t>Kaggle</a:t>
            </a:r>
            <a:r>
              <a:rPr lang="en-US" altLang="ko-KR" dirty="0" smtClean="0"/>
              <a:t> Competition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463550" y="2533973"/>
            <a:ext cx="11835130" cy="6040684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err="1" smtClean="0">
                <a:solidFill>
                  <a:schemeClr val="tx1"/>
                </a:solidFill>
              </a:rPr>
              <a:t>lightGBM</a:t>
            </a:r>
            <a:r>
              <a:rPr lang="ko-KR" altLang="en-US" dirty="0" smtClean="0">
                <a:solidFill>
                  <a:schemeClr val="tx1"/>
                </a:solidFill>
              </a:rPr>
              <a:t>과 같은 </a:t>
            </a:r>
            <a:r>
              <a:rPr lang="ko-KR" altLang="en-US" dirty="0" smtClean="0">
                <a:solidFill>
                  <a:srgbClr val="0000FF"/>
                </a:solidFill>
              </a:rPr>
              <a:t>여러 모델의 </a:t>
            </a:r>
            <a:r>
              <a:rPr lang="en-US" altLang="ko-KR" dirty="0" smtClean="0">
                <a:solidFill>
                  <a:srgbClr val="0000FF"/>
                </a:solidFill>
              </a:rPr>
              <a:t>ensemble </a:t>
            </a:r>
            <a:r>
              <a:rPr lang="ko-KR" altLang="en-US" dirty="0" smtClean="0">
                <a:solidFill>
                  <a:schemeClr val="tx1"/>
                </a:solidFill>
              </a:rPr>
              <a:t>시도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endParaRPr lang="en-US" altLang="ko-KR" dirty="0" smtClean="0">
              <a:solidFill>
                <a:schemeClr val="tx1"/>
              </a:solidFill>
            </a:endParaRPr>
          </a:p>
          <a:p>
            <a:pPr marL="0" indent="0">
              <a:buNone/>
              <a:defRPr>
                <a:latin typeface="Helvetica"/>
                <a:ea typeface="Helvetica"/>
                <a:cs typeface="Helvetica"/>
                <a:sym typeface="Helvetica"/>
              </a:defRPr>
            </a:pPr>
            <a:endParaRPr lang="en-US" altLang="ko-KR" dirty="0" smtClean="0">
              <a:solidFill>
                <a:schemeClr val="tx1"/>
              </a:solidFill>
            </a:endParaRPr>
          </a:p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rgbClr val="0000FF"/>
                </a:solidFill>
              </a:rPr>
              <a:t>기존 </a:t>
            </a:r>
            <a:r>
              <a:rPr lang="en-US" altLang="ko-KR" dirty="0" smtClean="0">
                <a:solidFill>
                  <a:srgbClr val="0000FF"/>
                </a:solidFill>
              </a:rPr>
              <a:t>best score </a:t>
            </a:r>
            <a:r>
              <a:rPr lang="ko-KR" altLang="en-US" dirty="0" smtClean="0">
                <a:solidFill>
                  <a:srgbClr val="0000FF"/>
                </a:solidFill>
              </a:rPr>
              <a:t>모델 복원 </a:t>
            </a:r>
            <a:r>
              <a:rPr lang="en-US" altLang="ko-KR" dirty="0" smtClean="0">
                <a:solidFill>
                  <a:schemeClr val="tx1"/>
                </a:solidFill>
              </a:rPr>
              <a:t>(5/21 </a:t>
            </a:r>
            <a:r>
              <a:rPr lang="ko-KR" altLang="en-US" dirty="0" smtClean="0">
                <a:solidFill>
                  <a:schemeClr val="tx1"/>
                </a:solidFill>
              </a:rPr>
              <a:t>오전 제출</a:t>
            </a:r>
            <a:r>
              <a:rPr lang="en-US" altLang="ko-KR" dirty="0" smtClean="0">
                <a:solidFill>
                  <a:schemeClr val="tx1"/>
                </a:solidFill>
              </a:rPr>
              <a:t>) </a:t>
            </a:r>
            <a:r>
              <a:rPr lang="ko-KR" altLang="en-US" dirty="0" smtClean="0">
                <a:solidFill>
                  <a:schemeClr val="tx1"/>
                </a:solidFill>
              </a:rPr>
              <a:t>후 시도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endParaRPr lang="en-US" altLang="ko-KR" b="1" dirty="0" smtClean="0">
              <a:solidFill>
                <a:schemeClr val="tx1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213" y="3280015"/>
            <a:ext cx="10180367" cy="214673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7745" y="6386338"/>
            <a:ext cx="10058711" cy="1411941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6952891" y="3280015"/>
            <a:ext cx="2553418" cy="601872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684485" y="6362436"/>
            <a:ext cx="2821824" cy="866500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31069897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altLang="ko-KR" dirty="0" err="1" smtClean="0"/>
              <a:t>Kaggle</a:t>
            </a:r>
            <a:r>
              <a:rPr lang="en-US" altLang="ko-KR" dirty="0" smtClean="0"/>
              <a:t> Competition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463550" y="2533973"/>
            <a:ext cx="11835130" cy="169297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chemeClr val="tx1"/>
                </a:solidFill>
              </a:rPr>
              <a:t>향후 </a:t>
            </a:r>
            <a:r>
              <a:rPr lang="en-US" altLang="ko-KR" dirty="0" err="1" smtClean="0">
                <a:solidFill>
                  <a:schemeClr val="tx1"/>
                </a:solidFill>
              </a:rPr>
              <a:t>lightGBM</a:t>
            </a:r>
            <a:r>
              <a:rPr lang="ko-KR" altLang="en-US" dirty="0" smtClean="0">
                <a:solidFill>
                  <a:schemeClr val="tx1"/>
                </a:solidFill>
              </a:rPr>
              <a:t>을 비롯하여 </a:t>
            </a:r>
            <a:r>
              <a:rPr lang="en-US" altLang="ko-KR" dirty="0" smtClean="0">
                <a:solidFill>
                  <a:srgbClr val="0000FF"/>
                </a:solidFill>
              </a:rPr>
              <a:t>ensemble</a:t>
            </a:r>
            <a:r>
              <a:rPr lang="ko-KR" altLang="en-US" dirty="0" smtClean="0">
                <a:solidFill>
                  <a:srgbClr val="0000FF"/>
                </a:solidFill>
              </a:rPr>
              <a:t>을 시도한 모델</a:t>
            </a:r>
            <a:r>
              <a:rPr lang="ko-KR" altLang="en-US" dirty="0" smtClean="0">
                <a:solidFill>
                  <a:schemeClr val="tx1"/>
                </a:solidFill>
              </a:rPr>
              <a:t>들과 기존 </a:t>
            </a:r>
            <a:r>
              <a:rPr lang="en-US" altLang="ko-KR" dirty="0" smtClean="0">
                <a:solidFill>
                  <a:srgbClr val="0000FF"/>
                </a:solidFill>
              </a:rPr>
              <a:t>best score </a:t>
            </a:r>
            <a:r>
              <a:rPr lang="ko-KR" altLang="en-US" dirty="0" smtClean="0">
                <a:solidFill>
                  <a:srgbClr val="0000FF"/>
                </a:solidFill>
              </a:rPr>
              <a:t>모델</a:t>
            </a:r>
            <a:r>
              <a:rPr lang="ko-KR" altLang="en-US" dirty="0" smtClean="0">
                <a:solidFill>
                  <a:schemeClr val="tx1"/>
                </a:solidFill>
              </a:rPr>
              <a:t>을 결합시켜 성능 향상 시도</a:t>
            </a:r>
            <a:endParaRPr lang="en-US" altLang="ko-KR" b="1" dirty="0" smtClean="0">
              <a:solidFill>
                <a:schemeClr val="tx1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sp>
        <p:nvSpPr>
          <p:cNvPr id="2" name="직사각형 1"/>
          <p:cNvSpPr/>
          <p:nvPr/>
        </p:nvSpPr>
        <p:spPr>
          <a:xfrm>
            <a:off x="1207698" y="4267450"/>
            <a:ext cx="1777042" cy="441146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200" b="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rPr>
              <a:t>lightGBM</a:t>
            </a:r>
            <a:endParaRPr kumimoji="0" lang="ko-KR" altLang="en-US" sz="2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309667" y="4267450"/>
            <a:ext cx="1777042" cy="441146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200" b="0" dirty="0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rPr>
              <a:t>…</a:t>
            </a:r>
            <a:endParaRPr kumimoji="0" lang="ko-KR" altLang="en-US" sz="2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568903" y="4267450"/>
            <a:ext cx="2990491" cy="441146"/>
          </a:xfrm>
          <a:prstGeom prst="rect">
            <a:avLst/>
          </a:prstGeom>
          <a:solidFill>
            <a:srgbClr val="0000FF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200" b="0" dirty="0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rPr>
              <a:t>Best score (BERT)</a:t>
            </a:r>
            <a:endParaRPr kumimoji="0" lang="ko-KR" altLang="en-US" sz="2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389077" y="7648112"/>
            <a:ext cx="1777042" cy="779701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200" b="0" dirty="0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rPr>
              <a:t>FINAL PREDICTION</a:t>
            </a:r>
            <a:endParaRPr kumimoji="0" lang="ko-KR" altLang="en-US" sz="2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687685" y="5938623"/>
            <a:ext cx="3179826" cy="1118255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200" b="0" dirty="0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rPr>
              <a:t>Ensemble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200" b="0" dirty="0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rPr>
              <a:t>w</a:t>
            </a:r>
            <a:r>
              <a:rPr kumimoji="0" lang="en-US" altLang="ko-KR" sz="22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eight modification for each model</a:t>
            </a:r>
            <a:endParaRPr kumimoji="0" lang="ko-KR" altLang="en-US" sz="2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cxnSp>
        <p:nvCxnSpPr>
          <p:cNvPr id="4" name="직선 화살표 연결선 3"/>
          <p:cNvCxnSpPr>
            <a:stCxn id="2" idx="2"/>
            <a:endCxn id="9" idx="0"/>
          </p:cNvCxnSpPr>
          <p:nvPr/>
        </p:nvCxnSpPr>
        <p:spPr>
          <a:xfrm>
            <a:off x="2096219" y="4708596"/>
            <a:ext cx="4181379" cy="1230027"/>
          </a:xfrm>
          <a:prstGeom prst="straightConnector1">
            <a:avLst/>
          </a:prstGeom>
          <a:noFill/>
          <a:ln w="38100" cap="flat">
            <a:solidFill>
              <a:srgbClr val="00A2FF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" name="직선 화살표 연결선 11"/>
          <p:cNvCxnSpPr>
            <a:stCxn id="6" idx="2"/>
            <a:endCxn id="9" idx="0"/>
          </p:cNvCxnSpPr>
          <p:nvPr/>
        </p:nvCxnSpPr>
        <p:spPr>
          <a:xfrm>
            <a:off x="4198188" y="4708596"/>
            <a:ext cx="2079410" cy="1230027"/>
          </a:xfrm>
          <a:prstGeom prst="straightConnector1">
            <a:avLst/>
          </a:prstGeom>
          <a:noFill/>
          <a:ln w="38100" cap="flat">
            <a:solidFill>
              <a:srgbClr val="00A2FF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" name="직선 화살표 연결선 14"/>
          <p:cNvCxnSpPr>
            <a:stCxn id="7" idx="2"/>
            <a:endCxn id="9" idx="0"/>
          </p:cNvCxnSpPr>
          <p:nvPr/>
        </p:nvCxnSpPr>
        <p:spPr>
          <a:xfrm flipH="1">
            <a:off x="6277598" y="4708596"/>
            <a:ext cx="3786551" cy="1230027"/>
          </a:xfrm>
          <a:prstGeom prst="straightConnector1">
            <a:avLst/>
          </a:prstGeom>
          <a:noFill/>
          <a:ln w="38100" cap="flat">
            <a:solidFill>
              <a:srgbClr val="0000FF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" name="직선 화살표 연결선 17"/>
          <p:cNvCxnSpPr>
            <a:stCxn id="9" idx="2"/>
            <a:endCxn id="8" idx="0"/>
          </p:cNvCxnSpPr>
          <p:nvPr/>
        </p:nvCxnSpPr>
        <p:spPr>
          <a:xfrm>
            <a:off x="6277598" y="7056878"/>
            <a:ext cx="0" cy="591234"/>
          </a:xfrm>
          <a:prstGeom prst="straightConnector1">
            <a:avLst/>
          </a:prstGeom>
          <a:noFill/>
          <a:ln w="38100" cap="flat">
            <a:solidFill>
              <a:srgbClr val="00A2FF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21936815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altLang="ko-KR" dirty="0" err="1" smtClean="0"/>
              <a:t>Kaggle</a:t>
            </a:r>
            <a:r>
              <a:rPr lang="en-US" altLang="ko-KR" dirty="0" smtClean="0"/>
              <a:t> Competition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463550" y="2533974"/>
            <a:ext cx="11763619" cy="2434842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ym typeface="Helvetica"/>
              </a:rPr>
              <a:t>3. </a:t>
            </a:r>
            <a:r>
              <a:rPr lang="en-US" altLang="ko-KR" dirty="0" smtClean="0">
                <a:sym typeface="Helvetica"/>
              </a:rPr>
              <a:t>PAKDD 2014 – ASUS </a:t>
            </a:r>
            <a:r>
              <a:rPr lang="en-US" altLang="ko-KR" dirty="0" err="1" smtClean="0">
                <a:sym typeface="Helvetica"/>
              </a:rPr>
              <a:t>Malfunctional</a:t>
            </a:r>
            <a:r>
              <a:rPr lang="en-US" altLang="ko-KR" dirty="0" smtClean="0">
                <a:sym typeface="Helvetica"/>
              </a:rPr>
              <a:t> Components Prediction</a:t>
            </a:r>
            <a:endParaRPr lang="en-US" altLang="ko-KR" dirty="0" smtClean="0">
              <a:sym typeface="Helvetica"/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>
                <a:sym typeface="Helvetica"/>
                <a:hlinkClick r:id="rId2"/>
              </a:rPr>
              <a:t>https://</a:t>
            </a:r>
            <a:r>
              <a:rPr lang="en-US" altLang="ko-KR" dirty="0" smtClean="0">
                <a:sym typeface="Helvetica"/>
                <a:hlinkClick r:id="rId2"/>
              </a:rPr>
              <a:t>www.kaggle.com/c/pakdd-cup-2014</a:t>
            </a:r>
            <a:endParaRPr lang="en-US" altLang="ko-KR" dirty="0" smtClean="0">
              <a:sym typeface="Helvetica"/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164" y="4802217"/>
            <a:ext cx="11373005" cy="308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49973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altLang="ko-KR" dirty="0" err="1" smtClean="0"/>
              <a:t>Kaggle</a:t>
            </a:r>
            <a:r>
              <a:rPr lang="en-US" altLang="ko-KR" dirty="0" smtClean="0"/>
              <a:t> Competition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463550" y="2533974"/>
            <a:ext cx="11763619" cy="2434842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ym typeface="Helvetica"/>
              </a:rPr>
              <a:t>3. </a:t>
            </a:r>
            <a:r>
              <a:rPr lang="en-US" altLang="ko-KR" dirty="0" smtClean="0">
                <a:sym typeface="Helvetica"/>
              </a:rPr>
              <a:t>PAKDD 2014 – ASUS </a:t>
            </a:r>
            <a:r>
              <a:rPr lang="en-US" altLang="ko-KR" dirty="0" err="1" smtClean="0">
                <a:sym typeface="Helvetica"/>
              </a:rPr>
              <a:t>Malfunctional</a:t>
            </a:r>
            <a:r>
              <a:rPr lang="en-US" altLang="ko-KR" dirty="0" smtClean="0">
                <a:sym typeface="Helvetica"/>
              </a:rPr>
              <a:t> Components Prediction</a:t>
            </a:r>
            <a:endParaRPr lang="en-US" altLang="ko-KR" dirty="0" smtClean="0">
              <a:sym typeface="Helvetica"/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ym typeface="Helvetica"/>
              </a:rPr>
              <a:t>Dataset </a:t>
            </a:r>
            <a:r>
              <a:rPr lang="ko-KR" altLang="en-US" dirty="0" smtClean="0">
                <a:sym typeface="Helvetica"/>
              </a:rPr>
              <a:t>구성</a:t>
            </a:r>
            <a:endParaRPr lang="en-US" altLang="ko-KR" dirty="0" smtClean="0">
              <a:sym typeface="Helvetica"/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3033272"/>
              </p:ext>
            </p:extLst>
          </p:nvPr>
        </p:nvGraphicFramePr>
        <p:xfrm>
          <a:off x="890756" y="4708790"/>
          <a:ext cx="11203478" cy="37968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04535">
                  <a:extLst>
                    <a:ext uri="{9D8B030D-6E8A-4147-A177-3AD203B41FA5}">
                      <a16:colId xmlns:a16="http://schemas.microsoft.com/office/drawing/2014/main" val="1540905845"/>
                    </a:ext>
                  </a:extLst>
                </a:gridCol>
                <a:gridCol w="8798943">
                  <a:extLst>
                    <a:ext uri="{9D8B030D-6E8A-4147-A177-3AD203B41FA5}">
                      <a16:colId xmlns:a16="http://schemas.microsoft.com/office/drawing/2014/main" val="2297208633"/>
                    </a:ext>
                  </a:extLst>
                </a:gridCol>
              </a:tblGrid>
              <a:tr h="12656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RepairTrain.csv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err="1" smtClean="0"/>
                        <a:t>Module_category</a:t>
                      </a:r>
                      <a:r>
                        <a:rPr lang="en-US" altLang="ko-KR" sz="2400" dirty="0" smtClean="0"/>
                        <a:t>, </a:t>
                      </a:r>
                      <a:r>
                        <a:rPr lang="en-US" altLang="ko-KR" sz="2400" dirty="0" err="1" smtClean="0"/>
                        <a:t>component_category</a:t>
                      </a:r>
                      <a:r>
                        <a:rPr lang="en-US" altLang="ko-KR" sz="2400" dirty="0" smtClean="0"/>
                        <a:t>, </a:t>
                      </a:r>
                      <a:r>
                        <a:rPr lang="en-US" altLang="ko-KR" sz="2400" b="1" dirty="0" smtClean="0"/>
                        <a:t>year/month (sale), year/month</a:t>
                      </a:r>
                      <a:r>
                        <a:rPr lang="en-US" altLang="ko-KR" sz="2400" b="1" baseline="0" dirty="0" smtClean="0"/>
                        <a:t> (repair)</a:t>
                      </a:r>
                      <a:endParaRPr lang="ko-KR" altLang="en-US" sz="2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9838102"/>
                  </a:ext>
                </a:extLst>
              </a:tr>
              <a:tr h="12656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SaleTrain.csv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err="1" smtClean="0"/>
                        <a:t>Module_category</a:t>
                      </a:r>
                      <a:r>
                        <a:rPr lang="en-US" altLang="ko-KR" sz="2400" dirty="0" smtClean="0"/>
                        <a:t>, </a:t>
                      </a:r>
                      <a:r>
                        <a:rPr lang="en-US" altLang="ko-KR" sz="2400" dirty="0" err="1" smtClean="0"/>
                        <a:t>component_category</a:t>
                      </a:r>
                      <a:r>
                        <a:rPr lang="en-US" altLang="ko-KR" sz="2400" dirty="0" smtClean="0"/>
                        <a:t>,</a:t>
                      </a:r>
                      <a:r>
                        <a:rPr lang="en-US" altLang="ko-KR" sz="2400" baseline="0" dirty="0" smtClean="0"/>
                        <a:t> </a:t>
                      </a:r>
                      <a:r>
                        <a:rPr lang="en-US" altLang="ko-KR" sz="2400" b="1" baseline="0" dirty="0" smtClean="0"/>
                        <a:t>year/month, </a:t>
                      </a:r>
                      <a:r>
                        <a:rPr lang="en-US" altLang="ko-KR" sz="2400" b="1" baseline="0" dirty="0" err="1" smtClean="0"/>
                        <a:t>number_sale</a:t>
                      </a:r>
                      <a:endParaRPr lang="ko-KR" altLang="en-US" sz="2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3990607"/>
                  </a:ext>
                </a:extLst>
              </a:tr>
              <a:tr h="12656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Prediction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 smtClean="0">
                          <a:solidFill>
                            <a:srgbClr val="0000FF"/>
                          </a:solidFill>
                        </a:rPr>
                        <a:t>Repair</a:t>
                      </a:r>
                      <a:r>
                        <a:rPr lang="en-US" altLang="ko-KR" sz="2400" b="1" baseline="0" dirty="0" smtClean="0">
                          <a:solidFill>
                            <a:srgbClr val="0000FF"/>
                          </a:solidFill>
                        </a:rPr>
                        <a:t> amount</a:t>
                      </a:r>
                      <a:r>
                        <a:rPr lang="en-US" altLang="ko-KR" sz="2400" baseline="0" dirty="0" smtClean="0"/>
                        <a:t> for each</a:t>
                      </a:r>
                      <a:endParaRPr lang="en-US" altLang="ko-KR" sz="2400" dirty="0" smtClean="0"/>
                    </a:p>
                    <a:p>
                      <a:pPr latinLnBrk="1"/>
                      <a:r>
                        <a:rPr lang="en-US" altLang="ko-KR" sz="2400" dirty="0" err="1" smtClean="0"/>
                        <a:t>Module_category</a:t>
                      </a:r>
                      <a:r>
                        <a:rPr lang="en-US" altLang="ko-KR" sz="2400" dirty="0" smtClean="0"/>
                        <a:t>, </a:t>
                      </a:r>
                      <a:r>
                        <a:rPr lang="en-US" altLang="ko-KR" sz="2400" dirty="0" err="1" smtClean="0"/>
                        <a:t>component_category</a:t>
                      </a:r>
                      <a:r>
                        <a:rPr lang="en-US" altLang="ko-KR" sz="2400" dirty="0" smtClean="0"/>
                        <a:t>,</a:t>
                      </a:r>
                      <a:r>
                        <a:rPr lang="en-US" altLang="ko-KR" sz="2400" baseline="0" dirty="0" smtClean="0"/>
                        <a:t> </a:t>
                      </a:r>
                      <a:r>
                        <a:rPr lang="en-US" altLang="ko-KR" sz="2400" b="1" baseline="0" dirty="0" smtClean="0"/>
                        <a:t>year, month</a:t>
                      </a:r>
                      <a:br>
                        <a:rPr lang="en-US" altLang="ko-KR" sz="2400" b="1" baseline="0" dirty="0" smtClean="0"/>
                      </a:br>
                      <a:r>
                        <a:rPr lang="en-US" altLang="ko-KR" sz="2400" baseline="0" dirty="0" smtClean="0"/>
                        <a:t>(2010/1 ~ 2011/7)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06843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668314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5805</TotalTime>
  <Words>294</Words>
  <Application>Microsoft Office PowerPoint</Application>
  <PresentationFormat>사용자 지정</PresentationFormat>
  <Paragraphs>66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2" baseType="lpstr">
      <vt:lpstr>Helvetica Neue</vt:lpstr>
      <vt:lpstr>Helvetica Neue Light</vt:lpstr>
      <vt:lpstr>Helvetica Neue Medium</vt:lpstr>
      <vt:lpstr>Helvetica Neue Thin</vt:lpstr>
      <vt:lpstr>맑은 고딕</vt:lpstr>
      <vt:lpstr>Arial</vt:lpstr>
      <vt:lpstr>Helvetica</vt:lpstr>
      <vt:lpstr>Times New Roman</vt:lpstr>
      <vt:lpstr>Trebuchet MS</vt:lpstr>
      <vt:lpstr>White</vt:lpstr>
      <vt:lpstr>Weekly Report</vt:lpstr>
      <vt:lpstr>AI Explanable AI</vt:lpstr>
      <vt:lpstr>Kaggle Competition</vt:lpstr>
      <vt:lpstr>Kaggle Competition</vt:lpstr>
      <vt:lpstr>Kaggle Competition</vt:lpstr>
      <vt:lpstr>Kaggle Competition</vt:lpstr>
      <vt:lpstr>Kaggle Competition</vt:lpstr>
      <vt:lpstr>Kaggle Competition</vt:lpstr>
      <vt:lpstr>Kaggle Competition</vt:lpstr>
      <vt:lpstr>Kaggle Competition</vt:lpstr>
      <vt:lpstr>Kaggle Competition</vt:lpstr>
      <vt:lpstr>Github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Report</dc:title>
  <dc:creator>김홍식</dc:creator>
  <cp:lastModifiedBy>TEST</cp:lastModifiedBy>
  <cp:revision>3756</cp:revision>
  <cp:lastPrinted>2020-05-01T05:17:35Z</cp:lastPrinted>
  <dcterms:modified xsi:type="dcterms:W3CDTF">2021-07-16T03:01:06Z</dcterms:modified>
</cp:coreProperties>
</file>