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510" r:id="rId4"/>
    <p:sldId id="519" r:id="rId5"/>
    <p:sldId id="520" r:id="rId6"/>
    <p:sldId id="521" r:id="rId7"/>
    <p:sldId id="524" r:id="rId8"/>
    <p:sldId id="525" r:id="rId9"/>
    <p:sldId id="518" r:id="rId10"/>
    <p:sldId id="523" r:id="rId11"/>
    <p:sldId id="339" r:id="rId12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0000FF"/>
    <a:srgbClr val="FF0000"/>
    <a:srgbClr val="00C000"/>
    <a:srgbClr val="00A2FF"/>
    <a:srgbClr val="FFFFFF"/>
    <a:srgbClr val="B601FF"/>
    <a:srgbClr val="FF33CC"/>
    <a:srgbClr val="FF8050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commonlitreadabilityprize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c/pakdd-cup-2014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21.10.22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763619" cy="328103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2</a:t>
            </a:r>
            <a:r>
              <a:rPr lang="en-US" altLang="ko-KR" dirty="0" smtClean="0">
                <a:sym typeface="Helvetica"/>
              </a:rPr>
              <a:t>. PAKDD 2014 – ASUS </a:t>
            </a:r>
            <a:r>
              <a:rPr lang="en-US" altLang="ko-KR" dirty="0" err="1" smtClean="0">
                <a:sym typeface="Helvetica"/>
              </a:rPr>
              <a:t>Malfunctional</a:t>
            </a:r>
            <a:r>
              <a:rPr lang="en-US" altLang="ko-KR" dirty="0" smtClean="0">
                <a:sym typeface="Helvetica"/>
              </a:rPr>
              <a:t> Components Prediction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변수 추가</a:t>
            </a:r>
            <a:r>
              <a:rPr lang="en-US" altLang="ko-KR" dirty="0" smtClean="0">
                <a:sym typeface="Helvetica"/>
              </a:rPr>
              <a:t>: </a:t>
            </a:r>
            <a:r>
              <a:rPr lang="ko-KR" altLang="en-US" dirty="0" smtClean="0">
                <a:sym typeface="Helvetica"/>
              </a:rPr>
              <a:t>각각의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distance (MX, PX, month, </a:t>
            </a:r>
            <a:r>
              <a:rPr lang="en-US" altLang="ko-KR" dirty="0" err="1" smtClean="0">
                <a:solidFill>
                  <a:srgbClr val="0000FF"/>
                </a:solidFill>
                <a:sym typeface="Helvetica"/>
              </a:rPr>
              <a:t>ym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)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에 대해 가중치를 적용</a:t>
            </a:r>
            <a:r>
              <a:rPr lang="ko-KR" altLang="en-US" dirty="0" smtClean="0">
                <a:sym typeface="Helvetica"/>
              </a:rPr>
              <a:t>하여</a:t>
            </a:r>
            <a:r>
              <a:rPr lang="en-US" altLang="ko-KR" dirty="0" smtClean="0">
                <a:sym typeface="Helvetica"/>
              </a:rPr>
              <a:t>,</a:t>
            </a:r>
            <a:r>
              <a:rPr lang="ko-KR" altLang="en-US" dirty="0" smtClean="0">
                <a:sym typeface="Helvetica"/>
              </a:rPr>
              <a:t> 최적의 가중치 탐색 시도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이때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hill-climbing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과 유사한 방법 </a:t>
            </a:r>
            <a:r>
              <a:rPr lang="ko-KR" altLang="en-US" dirty="0" smtClean="0">
                <a:sym typeface="Helvetica"/>
              </a:rPr>
              <a:t>이용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459446"/>
              </p:ext>
            </p:extLst>
          </p:nvPr>
        </p:nvGraphicFramePr>
        <p:xfrm>
          <a:off x="577850" y="6743701"/>
          <a:ext cx="340836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091">
                  <a:extLst>
                    <a:ext uri="{9D8B030D-6E8A-4147-A177-3AD203B41FA5}">
                      <a16:colId xmlns:a16="http://schemas.microsoft.com/office/drawing/2014/main" val="1971053116"/>
                    </a:ext>
                  </a:extLst>
                </a:gridCol>
                <a:gridCol w="852091">
                  <a:extLst>
                    <a:ext uri="{9D8B030D-6E8A-4147-A177-3AD203B41FA5}">
                      <a16:colId xmlns:a16="http://schemas.microsoft.com/office/drawing/2014/main" val="1750643993"/>
                    </a:ext>
                  </a:extLst>
                </a:gridCol>
                <a:gridCol w="852091">
                  <a:extLst>
                    <a:ext uri="{9D8B030D-6E8A-4147-A177-3AD203B41FA5}">
                      <a16:colId xmlns:a16="http://schemas.microsoft.com/office/drawing/2014/main" val="1704182493"/>
                    </a:ext>
                  </a:extLst>
                </a:gridCol>
                <a:gridCol w="852091">
                  <a:extLst>
                    <a:ext uri="{9D8B030D-6E8A-4147-A177-3AD203B41FA5}">
                      <a16:colId xmlns:a16="http://schemas.microsoft.com/office/drawing/2014/main" val="384121722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MX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PX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mon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ym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0822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0.25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0.25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0.25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0.25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34385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38642"/>
              </p:ext>
            </p:extLst>
          </p:nvPr>
        </p:nvGraphicFramePr>
        <p:xfrm>
          <a:off x="4755477" y="6057901"/>
          <a:ext cx="340836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091">
                  <a:extLst>
                    <a:ext uri="{9D8B030D-6E8A-4147-A177-3AD203B41FA5}">
                      <a16:colId xmlns:a16="http://schemas.microsoft.com/office/drawing/2014/main" val="1971053116"/>
                    </a:ext>
                  </a:extLst>
                </a:gridCol>
                <a:gridCol w="852091">
                  <a:extLst>
                    <a:ext uri="{9D8B030D-6E8A-4147-A177-3AD203B41FA5}">
                      <a16:colId xmlns:a16="http://schemas.microsoft.com/office/drawing/2014/main" val="1750643993"/>
                    </a:ext>
                  </a:extLst>
                </a:gridCol>
                <a:gridCol w="852091">
                  <a:extLst>
                    <a:ext uri="{9D8B030D-6E8A-4147-A177-3AD203B41FA5}">
                      <a16:colId xmlns:a16="http://schemas.microsoft.com/office/drawing/2014/main" val="1704182493"/>
                    </a:ext>
                  </a:extLst>
                </a:gridCol>
                <a:gridCol w="852091">
                  <a:extLst>
                    <a:ext uri="{9D8B030D-6E8A-4147-A177-3AD203B41FA5}">
                      <a16:colId xmlns:a16="http://schemas.microsoft.com/office/drawing/2014/main" val="384121722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0.24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</a:rPr>
                        <a:t>0.26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0.25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0.25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34385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0.24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0.25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</a:rPr>
                        <a:t>0.26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0.25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96445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0.24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0.25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0.25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</a:rPr>
                        <a:t>0.26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67252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…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…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…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…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39051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0.25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0.25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</a:rPr>
                        <a:t>0.26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0.24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933567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21611"/>
              </p:ext>
            </p:extLst>
          </p:nvPr>
        </p:nvGraphicFramePr>
        <p:xfrm>
          <a:off x="8933105" y="6757989"/>
          <a:ext cx="340836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091">
                  <a:extLst>
                    <a:ext uri="{9D8B030D-6E8A-4147-A177-3AD203B41FA5}">
                      <a16:colId xmlns:a16="http://schemas.microsoft.com/office/drawing/2014/main" val="1971053116"/>
                    </a:ext>
                  </a:extLst>
                </a:gridCol>
                <a:gridCol w="852091">
                  <a:extLst>
                    <a:ext uri="{9D8B030D-6E8A-4147-A177-3AD203B41FA5}">
                      <a16:colId xmlns:a16="http://schemas.microsoft.com/office/drawing/2014/main" val="1750643993"/>
                    </a:ext>
                  </a:extLst>
                </a:gridCol>
                <a:gridCol w="852091">
                  <a:extLst>
                    <a:ext uri="{9D8B030D-6E8A-4147-A177-3AD203B41FA5}">
                      <a16:colId xmlns:a16="http://schemas.microsoft.com/office/drawing/2014/main" val="1704182493"/>
                    </a:ext>
                  </a:extLst>
                </a:gridCol>
                <a:gridCol w="852091">
                  <a:extLst>
                    <a:ext uri="{9D8B030D-6E8A-4147-A177-3AD203B41FA5}">
                      <a16:colId xmlns:a16="http://schemas.microsoft.com/office/drawing/2014/main" val="384121722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MX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PX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mon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ym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5094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0.24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0.25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</a:rPr>
                        <a:t>0.26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0.25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3850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>
            <a:stCxn id="2" idx="3"/>
          </p:cNvCxnSpPr>
          <p:nvPr/>
        </p:nvCxnSpPr>
        <p:spPr>
          <a:xfrm flipV="1">
            <a:off x="3986214" y="6272213"/>
            <a:ext cx="769263" cy="928688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직선 화살표 연결선 14"/>
          <p:cNvCxnSpPr>
            <a:stCxn id="2" idx="3"/>
          </p:cNvCxnSpPr>
          <p:nvPr/>
        </p:nvCxnSpPr>
        <p:spPr>
          <a:xfrm flipV="1">
            <a:off x="3986214" y="6700838"/>
            <a:ext cx="769263" cy="500063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직선 화살표 연결선 17"/>
          <p:cNvCxnSpPr>
            <a:stCxn id="2" idx="3"/>
            <a:endCxn id="7" idx="1"/>
          </p:cNvCxnSpPr>
          <p:nvPr/>
        </p:nvCxnSpPr>
        <p:spPr>
          <a:xfrm>
            <a:off x="3986214" y="7200901"/>
            <a:ext cx="769263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직선 화살표 연결선 20"/>
          <p:cNvCxnSpPr>
            <a:stCxn id="2" idx="3"/>
          </p:cNvCxnSpPr>
          <p:nvPr/>
        </p:nvCxnSpPr>
        <p:spPr>
          <a:xfrm>
            <a:off x="3986214" y="7200901"/>
            <a:ext cx="769263" cy="471488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직선 화살표 연결선 23"/>
          <p:cNvCxnSpPr>
            <a:stCxn id="2" idx="3"/>
          </p:cNvCxnSpPr>
          <p:nvPr/>
        </p:nvCxnSpPr>
        <p:spPr>
          <a:xfrm>
            <a:off x="3986214" y="7200901"/>
            <a:ext cx="769263" cy="957263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extBox 22"/>
          <p:cNvSpPr txBox="1"/>
          <p:nvPr/>
        </p:nvSpPr>
        <p:spPr>
          <a:xfrm>
            <a:off x="5184470" y="8393691"/>
            <a:ext cx="255037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(select best one)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8" name="직선 화살표 연결선 27"/>
          <p:cNvCxnSpPr>
            <a:endCxn id="9" idx="1"/>
          </p:cNvCxnSpPr>
          <p:nvPr/>
        </p:nvCxnSpPr>
        <p:spPr>
          <a:xfrm>
            <a:off x="8163841" y="6296667"/>
            <a:ext cx="769264" cy="918522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직선 화살표 연결선 30"/>
          <p:cNvCxnSpPr>
            <a:endCxn id="9" idx="1"/>
          </p:cNvCxnSpPr>
          <p:nvPr/>
        </p:nvCxnSpPr>
        <p:spPr>
          <a:xfrm>
            <a:off x="8163841" y="6700838"/>
            <a:ext cx="769264" cy="514351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직선 화살표 연결선 33"/>
          <p:cNvCxnSpPr>
            <a:stCxn id="7" idx="3"/>
            <a:endCxn id="9" idx="1"/>
          </p:cNvCxnSpPr>
          <p:nvPr/>
        </p:nvCxnSpPr>
        <p:spPr>
          <a:xfrm>
            <a:off x="8163841" y="7200901"/>
            <a:ext cx="769264" cy="14288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직선 화살표 연결선 36"/>
          <p:cNvCxnSpPr>
            <a:endCxn id="9" idx="1"/>
          </p:cNvCxnSpPr>
          <p:nvPr/>
        </p:nvCxnSpPr>
        <p:spPr>
          <a:xfrm flipV="1">
            <a:off x="8163841" y="7215189"/>
            <a:ext cx="769264" cy="45720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직선 화살표 연결선 39"/>
          <p:cNvCxnSpPr>
            <a:endCxn id="9" idx="1"/>
          </p:cNvCxnSpPr>
          <p:nvPr/>
        </p:nvCxnSpPr>
        <p:spPr>
          <a:xfrm flipV="1">
            <a:off x="8163841" y="7215189"/>
            <a:ext cx="769264" cy="900112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TextBox 53"/>
          <p:cNvSpPr txBox="1"/>
          <p:nvPr/>
        </p:nvSpPr>
        <p:spPr>
          <a:xfrm>
            <a:off x="9407784" y="7715033"/>
            <a:ext cx="24590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(update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weight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088371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4790831"/>
            <a:ext cx="9105900" cy="3886200"/>
          </a:xfrm>
        </p:spPr>
        <p:txBody>
          <a:bodyPr/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</a:p>
          <a:p>
            <a:pPr latinLnBrk="1"/>
            <a:r>
              <a:rPr lang="en-US" altLang="ko-KR" dirty="0" smtClean="0">
                <a:solidFill>
                  <a:srgbClr val="FF0000"/>
                </a:solidFill>
              </a:rPr>
              <a:t>Patent Idea (non-public)</a:t>
            </a:r>
            <a:endParaRPr lang="ko-KR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195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CommonLit</a:t>
            </a:r>
            <a:r>
              <a:rPr lang="en-US" altLang="ko-KR" b="1" dirty="0" smtClean="0">
                <a:solidFill>
                  <a:schemeClr val="tx1"/>
                </a:solidFill>
              </a:rPr>
              <a:t> Readability Prize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www.kaggle.com/c/commonlitreadabilityprize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81" y="4699811"/>
            <a:ext cx="10790238" cy="313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676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9449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LSTM </a:t>
            </a:r>
            <a:r>
              <a:rPr lang="ko-KR" altLang="en-US" dirty="0" smtClean="0">
                <a:solidFill>
                  <a:schemeClr val="tx1"/>
                </a:solidFill>
              </a:rPr>
              <a:t>모델의 </a:t>
            </a:r>
            <a:r>
              <a:rPr lang="en-US" altLang="ko-KR" dirty="0" smtClean="0">
                <a:solidFill>
                  <a:schemeClr val="tx1"/>
                </a:solidFill>
              </a:rPr>
              <a:t>ensemble </a:t>
            </a:r>
            <a:r>
              <a:rPr lang="ko-KR" altLang="en-US" dirty="0" smtClean="0">
                <a:solidFill>
                  <a:schemeClr val="tx1"/>
                </a:solidFill>
              </a:rPr>
              <a:t>시도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361" y="3478874"/>
            <a:ext cx="6570664" cy="2465432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061342"/>
              </p:ext>
            </p:extLst>
          </p:nvPr>
        </p:nvGraphicFramePr>
        <p:xfrm>
          <a:off x="396130" y="6405191"/>
          <a:ext cx="11902550" cy="2029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255">
                  <a:extLst>
                    <a:ext uri="{9D8B030D-6E8A-4147-A177-3AD203B41FA5}">
                      <a16:colId xmlns:a16="http://schemas.microsoft.com/office/drawing/2014/main" val="2474743565"/>
                    </a:ext>
                  </a:extLst>
                </a:gridCol>
                <a:gridCol w="1190255">
                  <a:extLst>
                    <a:ext uri="{9D8B030D-6E8A-4147-A177-3AD203B41FA5}">
                      <a16:colId xmlns:a16="http://schemas.microsoft.com/office/drawing/2014/main" val="4277071481"/>
                    </a:ext>
                  </a:extLst>
                </a:gridCol>
                <a:gridCol w="1190255">
                  <a:extLst>
                    <a:ext uri="{9D8B030D-6E8A-4147-A177-3AD203B41FA5}">
                      <a16:colId xmlns:a16="http://schemas.microsoft.com/office/drawing/2014/main" val="1410949837"/>
                    </a:ext>
                  </a:extLst>
                </a:gridCol>
                <a:gridCol w="1190255">
                  <a:extLst>
                    <a:ext uri="{9D8B030D-6E8A-4147-A177-3AD203B41FA5}">
                      <a16:colId xmlns:a16="http://schemas.microsoft.com/office/drawing/2014/main" val="4182979408"/>
                    </a:ext>
                  </a:extLst>
                </a:gridCol>
                <a:gridCol w="1190255">
                  <a:extLst>
                    <a:ext uri="{9D8B030D-6E8A-4147-A177-3AD203B41FA5}">
                      <a16:colId xmlns:a16="http://schemas.microsoft.com/office/drawing/2014/main" val="1866403367"/>
                    </a:ext>
                  </a:extLst>
                </a:gridCol>
                <a:gridCol w="1190255">
                  <a:extLst>
                    <a:ext uri="{9D8B030D-6E8A-4147-A177-3AD203B41FA5}">
                      <a16:colId xmlns:a16="http://schemas.microsoft.com/office/drawing/2014/main" val="3853345582"/>
                    </a:ext>
                  </a:extLst>
                </a:gridCol>
                <a:gridCol w="1190255">
                  <a:extLst>
                    <a:ext uri="{9D8B030D-6E8A-4147-A177-3AD203B41FA5}">
                      <a16:colId xmlns:a16="http://schemas.microsoft.com/office/drawing/2014/main" val="3205430065"/>
                    </a:ext>
                  </a:extLst>
                </a:gridCol>
                <a:gridCol w="1190255">
                  <a:extLst>
                    <a:ext uri="{9D8B030D-6E8A-4147-A177-3AD203B41FA5}">
                      <a16:colId xmlns:a16="http://schemas.microsoft.com/office/drawing/2014/main" val="764811495"/>
                    </a:ext>
                  </a:extLst>
                </a:gridCol>
                <a:gridCol w="1190255">
                  <a:extLst>
                    <a:ext uri="{9D8B030D-6E8A-4147-A177-3AD203B41FA5}">
                      <a16:colId xmlns:a16="http://schemas.microsoft.com/office/drawing/2014/main" val="596645162"/>
                    </a:ext>
                  </a:extLst>
                </a:gridCol>
                <a:gridCol w="1190255">
                  <a:extLst>
                    <a:ext uri="{9D8B030D-6E8A-4147-A177-3AD203B41FA5}">
                      <a16:colId xmlns:a16="http://schemas.microsoft.com/office/drawing/2014/main" val="3248313632"/>
                    </a:ext>
                  </a:extLst>
                </a:gridCol>
              </a:tblGrid>
              <a:tr h="627186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Model 1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Model 2</a:t>
                      </a:r>
                      <a:endParaRPr lang="ko-KR" altLang="en-US" sz="20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Model 3</a:t>
                      </a:r>
                      <a:endParaRPr lang="ko-KR" altLang="en-US" sz="20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Model 4</a:t>
                      </a:r>
                      <a:endParaRPr lang="ko-KR" altLang="en-US" sz="20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Model 5</a:t>
                      </a:r>
                      <a:endParaRPr lang="ko-KR" altLang="en-US" sz="20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Model 6</a:t>
                      </a:r>
                      <a:endParaRPr lang="ko-KR" altLang="en-US" sz="20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Model 7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Model 8</a:t>
                      </a:r>
                      <a:endParaRPr lang="ko-KR" altLang="en-US" sz="20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Model 9</a:t>
                      </a:r>
                      <a:endParaRPr lang="ko-KR" altLang="en-US" sz="20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118916"/>
                  </a:ext>
                </a:extLst>
              </a:tr>
              <a:tr h="627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 smtClean="0"/>
                        <a:t>임베딩</a:t>
                      </a:r>
                      <a:r>
                        <a:rPr lang="ko-KR" altLang="en-US" sz="2000" dirty="0" smtClean="0"/>
                        <a:t> 차원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64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128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256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64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128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256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64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128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256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761105"/>
                  </a:ext>
                </a:extLst>
              </a:tr>
              <a:tr h="627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CNN </a:t>
                      </a:r>
                      <a:r>
                        <a:rPr lang="ko-KR" altLang="en-US" sz="2000" dirty="0" smtClean="0"/>
                        <a:t>필터 개수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50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50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50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100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100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100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200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200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200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624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0896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9449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LSTM + Roberta + </a:t>
            </a:r>
            <a:r>
              <a:rPr lang="en-US" altLang="ko-KR" dirty="0" err="1" smtClean="0">
                <a:solidFill>
                  <a:schemeClr val="tx1"/>
                </a:solidFill>
              </a:rPr>
              <a:t>distilbert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모델의 </a:t>
            </a:r>
            <a:r>
              <a:rPr lang="en-US" altLang="ko-KR" dirty="0" smtClean="0">
                <a:solidFill>
                  <a:schemeClr val="tx1"/>
                </a:solidFill>
              </a:rPr>
              <a:t>ensemble </a:t>
            </a:r>
            <a:r>
              <a:rPr lang="ko-KR" altLang="en-US" dirty="0" smtClean="0">
                <a:solidFill>
                  <a:schemeClr val="tx1"/>
                </a:solidFill>
              </a:rPr>
              <a:t>시도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478874"/>
            <a:ext cx="12047538" cy="2081052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363522"/>
              </p:ext>
            </p:extLst>
          </p:nvPr>
        </p:nvGraphicFramePr>
        <p:xfrm>
          <a:off x="1510239" y="5873960"/>
          <a:ext cx="9934049" cy="26556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5924">
                  <a:extLst>
                    <a:ext uri="{9D8B030D-6E8A-4147-A177-3AD203B41FA5}">
                      <a16:colId xmlns:a16="http://schemas.microsoft.com/office/drawing/2014/main" val="698041144"/>
                    </a:ext>
                  </a:extLst>
                </a:gridCol>
                <a:gridCol w="7858125">
                  <a:extLst>
                    <a:ext uri="{9D8B030D-6E8A-4147-A177-3AD203B41FA5}">
                      <a16:colId xmlns:a16="http://schemas.microsoft.com/office/drawing/2014/main" val="3728066689"/>
                    </a:ext>
                  </a:extLst>
                </a:gridCol>
              </a:tblGrid>
              <a:tr h="8852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LSTM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 smtClean="0"/>
                        <a:t>임베딩</a:t>
                      </a:r>
                      <a:r>
                        <a:rPr lang="ko-KR" altLang="en-US" sz="2400" dirty="0" smtClean="0"/>
                        <a:t> 차원</a:t>
                      </a:r>
                      <a:r>
                        <a:rPr lang="en-US" altLang="ko-KR" sz="2400" dirty="0" smtClean="0"/>
                        <a:t>(64, 128,</a:t>
                      </a:r>
                      <a:r>
                        <a:rPr lang="en-US" altLang="ko-KR" sz="2400" baseline="0" dirty="0" smtClean="0"/>
                        <a:t> 256), CNN </a:t>
                      </a:r>
                      <a:r>
                        <a:rPr lang="ko-KR" altLang="en-US" sz="2400" baseline="0" dirty="0" smtClean="0"/>
                        <a:t>필터 개수</a:t>
                      </a:r>
                      <a:r>
                        <a:rPr lang="en-US" altLang="ko-KR" sz="2400" baseline="0" dirty="0" smtClean="0"/>
                        <a:t>(50, 100, 200)</a:t>
                      </a:r>
                      <a:r>
                        <a:rPr lang="ko-KR" altLang="en-US" sz="2400" baseline="0" dirty="0" smtClean="0"/>
                        <a:t>에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따른 총 </a:t>
                      </a:r>
                      <a:r>
                        <a:rPr lang="en-US" altLang="ko-KR" sz="2400" baseline="0" dirty="0" smtClean="0"/>
                        <a:t>9</a:t>
                      </a:r>
                      <a:r>
                        <a:rPr lang="ko-KR" altLang="en-US" sz="2400" baseline="0" dirty="0" smtClean="0"/>
                        <a:t>가지 모델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611785"/>
                  </a:ext>
                </a:extLst>
              </a:tr>
              <a:tr h="8852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Roberta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Roberta</a:t>
                      </a:r>
                      <a:r>
                        <a:rPr lang="ko-KR" altLang="en-US" sz="2400" baseline="0" dirty="0" smtClean="0"/>
                        <a:t>의</a:t>
                      </a:r>
                      <a:r>
                        <a:rPr lang="en-US" altLang="ko-KR" sz="2400" baseline="0" dirty="0" smtClean="0"/>
                        <a:t> embedding vector</a:t>
                      </a:r>
                      <a:r>
                        <a:rPr lang="ko-KR" altLang="en-US" sz="2400" baseline="0" dirty="0" smtClean="0"/>
                        <a:t>의 </a:t>
                      </a:r>
                      <a:r>
                        <a:rPr lang="en-US" altLang="ko-KR" sz="2400" baseline="0" dirty="0" smtClean="0"/>
                        <a:t>768</a:t>
                      </a:r>
                      <a:r>
                        <a:rPr lang="ko-KR" altLang="en-US" sz="2400" baseline="0" dirty="0" smtClean="0"/>
                        <a:t>개의 원소 중 </a:t>
                      </a:r>
                      <a:r>
                        <a:rPr lang="en-US" altLang="ko-KR" sz="2400" baseline="0" dirty="0" smtClean="0"/>
                        <a:t>1, 2, 3, 4, 5</a:t>
                      </a:r>
                      <a:r>
                        <a:rPr lang="ko-KR" altLang="en-US" sz="2400" baseline="0" dirty="0" smtClean="0"/>
                        <a:t>번째 값을 이용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097425"/>
                  </a:ext>
                </a:extLst>
              </a:tr>
              <a:tr h="8852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Distilbert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aseline="0" dirty="0" err="1" smtClean="0"/>
                        <a:t>Distilbert</a:t>
                      </a:r>
                      <a:r>
                        <a:rPr lang="ko-KR" altLang="en-US" sz="2400" baseline="0" dirty="0" smtClean="0"/>
                        <a:t>의</a:t>
                      </a:r>
                      <a:r>
                        <a:rPr lang="en-US" altLang="ko-KR" sz="2400" baseline="0" dirty="0" smtClean="0"/>
                        <a:t> embedding vector</a:t>
                      </a:r>
                      <a:r>
                        <a:rPr lang="ko-KR" altLang="en-US" sz="2400" baseline="0" dirty="0" smtClean="0"/>
                        <a:t>의 </a:t>
                      </a:r>
                      <a:r>
                        <a:rPr lang="en-US" altLang="ko-KR" sz="2400" baseline="0" dirty="0" smtClean="0"/>
                        <a:t>768</a:t>
                      </a:r>
                      <a:r>
                        <a:rPr lang="ko-KR" altLang="en-US" sz="2400" baseline="0" dirty="0" smtClean="0"/>
                        <a:t>개의 원소 중 </a:t>
                      </a:r>
                      <a:r>
                        <a:rPr lang="en-US" altLang="ko-KR" sz="2400" baseline="0" dirty="0" smtClean="0"/>
                        <a:t>1, 2, 3, 4, 5</a:t>
                      </a:r>
                      <a:r>
                        <a:rPr lang="ko-KR" altLang="en-US" sz="2400" baseline="0" dirty="0" smtClean="0"/>
                        <a:t>번째 값을 이용</a:t>
                      </a:r>
                      <a:endParaRPr lang="ko-KR" altLang="en-US" sz="2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4380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0889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052320"/>
            <a:ext cx="11835130" cy="36626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LSTM</a:t>
            </a:r>
            <a:r>
              <a:rPr lang="ko-KR" altLang="en-US" dirty="0" smtClean="0">
                <a:solidFill>
                  <a:schemeClr val="tx1"/>
                </a:solidFill>
              </a:rPr>
              <a:t>에 대해 </a:t>
            </a:r>
            <a:r>
              <a:rPr lang="en-US" altLang="ko-KR" dirty="0" smtClean="0">
                <a:solidFill>
                  <a:srgbClr val="0000FF"/>
                </a:solidFill>
              </a:rPr>
              <a:t>non-using LSTM, non-using INFO </a:t>
            </a:r>
            <a:r>
              <a:rPr lang="en-US" altLang="ko-KR" dirty="0" smtClean="0">
                <a:solidFill>
                  <a:schemeClr val="tx1"/>
                </a:solidFill>
              </a:rPr>
              <a:t>option </a:t>
            </a:r>
            <a:r>
              <a:rPr lang="ko-KR" altLang="en-US" dirty="0" smtClean="0">
                <a:solidFill>
                  <a:schemeClr val="tx1"/>
                </a:solidFill>
              </a:rPr>
              <a:t>적용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Non-using LSTM: LSTM</a:t>
            </a:r>
            <a:r>
              <a:rPr lang="ko-KR" altLang="en-US" dirty="0" smtClean="0">
                <a:solidFill>
                  <a:schemeClr val="tx1"/>
                </a:solidFill>
              </a:rPr>
              <a:t>을 적용하지 않고 문장의 길이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문장의 개수와 같은 </a:t>
            </a:r>
            <a:r>
              <a:rPr lang="ko-KR" altLang="en-US" dirty="0" smtClean="0">
                <a:solidFill>
                  <a:srgbClr val="0000FF"/>
                </a:solidFill>
              </a:rPr>
              <a:t>정보</a:t>
            </a:r>
            <a:r>
              <a:rPr lang="en-US" altLang="ko-KR" dirty="0" smtClean="0">
                <a:solidFill>
                  <a:srgbClr val="0000FF"/>
                </a:solidFill>
              </a:rPr>
              <a:t>(INFO)</a:t>
            </a:r>
            <a:r>
              <a:rPr lang="ko-KR" altLang="en-US" dirty="0" smtClean="0">
                <a:solidFill>
                  <a:srgbClr val="0000FF"/>
                </a:solidFill>
              </a:rPr>
              <a:t>만 이용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err="1" smtClean="0">
                <a:solidFill>
                  <a:srgbClr val="0000FF"/>
                </a:solidFill>
              </a:rPr>
              <a:t>임베딩</a:t>
            </a:r>
            <a:r>
              <a:rPr lang="ko-KR" altLang="en-US" dirty="0" smtClean="0">
                <a:solidFill>
                  <a:srgbClr val="0000FF"/>
                </a:solidFill>
              </a:rPr>
              <a:t> 차원 또는 </a:t>
            </a:r>
            <a:r>
              <a:rPr lang="en-US" altLang="ko-KR" dirty="0" smtClean="0">
                <a:solidFill>
                  <a:srgbClr val="0000FF"/>
                </a:solidFill>
              </a:rPr>
              <a:t>CNN </a:t>
            </a:r>
            <a:r>
              <a:rPr lang="ko-KR" altLang="en-US" dirty="0" smtClean="0">
                <a:solidFill>
                  <a:srgbClr val="0000FF"/>
                </a:solidFill>
              </a:rPr>
              <a:t>필터 개수가 </a:t>
            </a:r>
            <a:r>
              <a:rPr lang="en-US" altLang="ko-KR" dirty="0" smtClean="0">
                <a:solidFill>
                  <a:srgbClr val="0000FF"/>
                </a:solidFill>
              </a:rPr>
              <a:t>-1</a:t>
            </a:r>
            <a:r>
              <a:rPr lang="ko-KR" altLang="en-US" dirty="0" smtClean="0">
                <a:solidFill>
                  <a:schemeClr val="tx1"/>
                </a:solidFill>
              </a:rPr>
              <a:t>이면 </a:t>
            </a:r>
            <a:r>
              <a:rPr lang="en-US" altLang="ko-KR" dirty="0" smtClean="0">
                <a:solidFill>
                  <a:schemeClr val="tx1"/>
                </a:solidFill>
              </a:rPr>
              <a:t>Non-using LSTM</a:t>
            </a:r>
            <a:r>
              <a:rPr lang="ko-KR" altLang="en-US" dirty="0" smtClean="0">
                <a:solidFill>
                  <a:schemeClr val="tx1"/>
                </a:solidFill>
              </a:rPr>
              <a:t>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Non-using INFO: INFO</a:t>
            </a:r>
            <a:r>
              <a:rPr lang="ko-KR" altLang="en-US" dirty="0" smtClean="0">
                <a:solidFill>
                  <a:schemeClr val="tx1"/>
                </a:solidFill>
              </a:rPr>
              <a:t>를 이용하지 않고 </a:t>
            </a:r>
            <a:r>
              <a:rPr lang="en-US" altLang="ko-KR" dirty="0" smtClean="0">
                <a:solidFill>
                  <a:srgbClr val="0000FF"/>
                </a:solidFill>
              </a:rPr>
              <a:t>LSTM</a:t>
            </a:r>
            <a:r>
              <a:rPr lang="ko-KR" altLang="en-US" dirty="0" smtClean="0">
                <a:solidFill>
                  <a:srgbClr val="0000FF"/>
                </a:solidFill>
              </a:rPr>
              <a:t>만을 이용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189778"/>
              </p:ext>
            </p:extLst>
          </p:nvPr>
        </p:nvGraphicFramePr>
        <p:xfrm>
          <a:off x="463550" y="5715000"/>
          <a:ext cx="11902550" cy="2730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255">
                  <a:extLst>
                    <a:ext uri="{9D8B030D-6E8A-4147-A177-3AD203B41FA5}">
                      <a16:colId xmlns:a16="http://schemas.microsoft.com/office/drawing/2014/main" val="2474743565"/>
                    </a:ext>
                  </a:extLst>
                </a:gridCol>
                <a:gridCol w="1190255">
                  <a:extLst>
                    <a:ext uri="{9D8B030D-6E8A-4147-A177-3AD203B41FA5}">
                      <a16:colId xmlns:a16="http://schemas.microsoft.com/office/drawing/2014/main" val="4277071481"/>
                    </a:ext>
                  </a:extLst>
                </a:gridCol>
                <a:gridCol w="1190255">
                  <a:extLst>
                    <a:ext uri="{9D8B030D-6E8A-4147-A177-3AD203B41FA5}">
                      <a16:colId xmlns:a16="http://schemas.microsoft.com/office/drawing/2014/main" val="1410949837"/>
                    </a:ext>
                  </a:extLst>
                </a:gridCol>
                <a:gridCol w="1190255">
                  <a:extLst>
                    <a:ext uri="{9D8B030D-6E8A-4147-A177-3AD203B41FA5}">
                      <a16:colId xmlns:a16="http://schemas.microsoft.com/office/drawing/2014/main" val="4182979408"/>
                    </a:ext>
                  </a:extLst>
                </a:gridCol>
                <a:gridCol w="1190255">
                  <a:extLst>
                    <a:ext uri="{9D8B030D-6E8A-4147-A177-3AD203B41FA5}">
                      <a16:colId xmlns:a16="http://schemas.microsoft.com/office/drawing/2014/main" val="1866403367"/>
                    </a:ext>
                  </a:extLst>
                </a:gridCol>
                <a:gridCol w="1190255">
                  <a:extLst>
                    <a:ext uri="{9D8B030D-6E8A-4147-A177-3AD203B41FA5}">
                      <a16:colId xmlns:a16="http://schemas.microsoft.com/office/drawing/2014/main" val="3853345582"/>
                    </a:ext>
                  </a:extLst>
                </a:gridCol>
                <a:gridCol w="1190255">
                  <a:extLst>
                    <a:ext uri="{9D8B030D-6E8A-4147-A177-3AD203B41FA5}">
                      <a16:colId xmlns:a16="http://schemas.microsoft.com/office/drawing/2014/main" val="3205430065"/>
                    </a:ext>
                  </a:extLst>
                </a:gridCol>
                <a:gridCol w="1190255">
                  <a:extLst>
                    <a:ext uri="{9D8B030D-6E8A-4147-A177-3AD203B41FA5}">
                      <a16:colId xmlns:a16="http://schemas.microsoft.com/office/drawing/2014/main" val="764811495"/>
                    </a:ext>
                  </a:extLst>
                </a:gridCol>
                <a:gridCol w="1190255">
                  <a:extLst>
                    <a:ext uri="{9D8B030D-6E8A-4147-A177-3AD203B41FA5}">
                      <a16:colId xmlns:a16="http://schemas.microsoft.com/office/drawing/2014/main" val="596645162"/>
                    </a:ext>
                  </a:extLst>
                </a:gridCol>
                <a:gridCol w="1190255">
                  <a:extLst>
                    <a:ext uri="{9D8B030D-6E8A-4147-A177-3AD203B41FA5}">
                      <a16:colId xmlns:a16="http://schemas.microsoft.com/office/drawing/2014/main" val="3248313632"/>
                    </a:ext>
                  </a:extLst>
                </a:gridCol>
              </a:tblGrid>
              <a:tr h="627186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Model 1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Model 2</a:t>
                      </a:r>
                      <a:endParaRPr lang="ko-KR" altLang="en-US" sz="20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Model 3</a:t>
                      </a:r>
                      <a:endParaRPr lang="ko-KR" altLang="en-US" sz="20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Model 4</a:t>
                      </a:r>
                      <a:endParaRPr lang="ko-KR" altLang="en-US" sz="20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Model 5</a:t>
                      </a:r>
                      <a:endParaRPr lang="ko-KR" altLang="en-US" sz="20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Model 6</a:t>
                      </a:r>
                      <a:endParaRPr lang="ko-KR" altLang="en-US" sz="20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Model 7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Model 8</a:t>
                      </a:r>
                      <a:endParaRPr lang="ko-KR" altLang="en-US" sz="20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Model 9</a:t>
                      </a:r>
                      <a:endParaRPr lang="ko-KR" altLang="en-US" sz="20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118916"/>
                  </a:ext>
                </a:extLst>
              </a:tr>
              <a:tr h="627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 smtClean="0"/>
                        <a:t>임베딩</a:t>
                      </a:r>
                      <a:r>
                        <a:rPr lang="ko-KR" altLang="en-US" sz="2000" dirty="0" smtClean="0"/>
                        <a:t> 차원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64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128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64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128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64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128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64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128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-1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761105"/>
                  </a:ext>
                </a:extLst>
              </a:tr>
              <a:tr h="627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CNN </a:t>
                      </a:r>
                      <a:r>
                        <a:rPr lang="ko-KR" altLang="en-US" sz="2000" dirty="0" smtClean="0"/>
                        <a:t>필터 개수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50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50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100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100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50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50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100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100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-1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624235"/>
                  </a:ext>
                </a:extLst>
              </a:tr>
              <a:tr h="627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INFO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사용 여부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True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True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True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True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False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False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False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False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True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102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1234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052320"/>
            <a:ext cx="11835130" cy="250539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모델 구조 변경 시도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(INFO </a:t>
            </a:r>
            <a:r>
              <a:rPr lang="ko-KR" altLang="en-US" dirty="0" smtClean="0">
                <a:solidFill>
                  <a:schemeClr val="tx1"/>
                </a:solidFill>
              </a:rPr>
              <a:t>부분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사용하는 정보를 </a:t>
            </a:r>
            <a:r>
              <a:rPr lang="en-US" altLang="ko-KR" dirty="0" smtClean="0">
                <a:solidFill>
                  <a:schemeClr val="tx1"/>
                </a:solidFill>
              </a:rPr>
              <a:t>token</a:t>
            </a:r>
            <a:r>
              <a:rPr lang="ko-KR" altLang="en-US" dirty="0" smtClean="0">
                <a:solidFill>
                  <a:schemeClr val="tx1"/>
                </a:solidFill>
              </a:rPr>
              <a:t>의 개수의 최댓값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최솟값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평균값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상위 </a:t>
            </a:r>
            <a:r>
              <a:rPr lang="en-US" altLang="ko-KR" dirty="0" smtClean="0">
                <a:solidFill>
                  <a:schemeClr val="tx1"/>
                </a:solidFill>
              </a:rPr>
              <a:t>10%, 50%, 90% </a:t>
            </a:r>
            <a:r>
              <a:rPr lang="ko-KR" altLang="en-US" dirty="0" smtClean="0">
                <a:solidFill>
                  <a:schemeClr val="tx1"/>
                </a:solidFill>
              </a:rPr>
              <a:t>값 외에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상위 </a:t>
            </a:r>
            <a:r>
              <a:rPr lang="en-US" altLang="ko-KR" dirty="0" smtClean="0">
                <a:solidFill>
                  <a:srgbClr val="0000FF"/>
                </a:solidFill>
              </a:rPr>
              <a:t>1%, 5%, 30%, 70%, 95%, 99% </a:t>
            </a:r>
            <a:r>
              <a:rPr lang="ko-KR" altLang="en-US" dirty="0" smtClean="0">
                <a:solidFill>
                  <a:schemeClr val="tx1"/>
                </a:solidFill>
              </a:rPr>
              <a:t>값 추가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Dense layer</a:t>
            </a:r>
            <a:r>
              <a:rPr lang="ko-KR" altLang="en-US" dirty="0" smtClean="0">
                <a:solidFill>
                  <a:srgbClr val="0000FF"/>
                </a:solidFill>
              </a:rPr>
              <a:t>의 개수를 기존 </a:t>
            </a:r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r>
              <a:rPr lang="ko-KR" altLang="en-US" dirty="0" smtClean="0">
                <a:solidFill>
                  <a:srgbClr val="0000FF"/>
                </a:solidFill>
              </a:rPr>
              <a:t>개에서 </a:t>
            </a:r>
            <a:r>
              <a:rPr lang="en-US" altLang="ko-KR" dirty="0" smtClean="0">
                <a:solidFill>
                  <a:srgbClr val="0000FF"/>
                </a:solidFill>
              </a:rPr>
              <a:t>3</a:t>
            </a:r>
            <a:r>
              <a:rPr lang="ko-KR" altLang="en-US" dirty="0" smtClean="0">
                <a:solidFill>
                  <a:srgbClr val="0000FF"/>
                </a:solidFill>
              </a:rPr>
              <a:t>개로 </a:t>
            </a:r>
            <a:r>
              <a:rPr lang="ko-KR" altLang="en-US" dirty="0" smtClean="0">
                <a:solidFill>
                  <a:schemeClr val="tx1"/>
                </a:solidFill>
              </a:rPr>
              <a:t>증가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4171471" y="4744333"/>
            <a:ext cx="4314825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최대</a:t>
            </a: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, </a:t>
            </a:r>
            <a:r>
              <a:rPr kumimoji="0" lang="ko-KR" altLang="en-US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최소</a:t>
            </a: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,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</a:t>
            </a:r>
            <a:r>
              <a:rPr kumimoji="0" lang="ko-KR" altLang="en-US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평균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, …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75818" y="5536848"/>
            <a:ext cx="7106129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Dense Layer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1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75817" y="6458908"/>
            <a:ext cx="7106129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Dense Layer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2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75817" y="7380968"/>
            <a:ext cx="7106129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Dense Layer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3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614509" y="8180914"/>
            <a:ext cx="1428750" cy="6203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output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5" name="직선 화살표 연결선 4"/>
          <p:cNvCxnSpPr>
            <a:stCxn id="2" idx="2"/>
            <a:endCxn id="6" idx="0"/>
          </p:cNvCxnSpPr>
          <p:nvPr/>
        </p:nvCxnSpPr>
        <p:spPr>
          <a:xfrm flipH="1">
            <a:off x="6328883" y="5185479"/>
            <a:ext cx="1" cy="351369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직선 화살표 연결선 11"/>
          <p:cNvCxnSpPr>
            <a:stCxn id="6" idx="2"/>
            <a:endCxn id="7" idx="0"/>
          </p:cNvCxnSpPr>
          <p:nvPr/>
        </p:nvCxnSpPr>
        <p:spPr>
          <a:xfrm flipH="1">
            <a:off x="6328882" y="5977994"/>
            <a:ext cx="1" cy="480914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직선 화살표 연결선 14"/>
          <p:cNvCxnSpPr>
            <a:stCxn id="7" idx="2"/>
            <a:endCxn id="8" idx="0"/>
          </p:cNvCxnSpPr>
          <p:nvPr/>
        </p:nvCxnSpPr>
        <p:spPr>
          <a:xfrm>
            <a:off x="6328882" y="6900054"/>
            <a:ext cx="0" cy="480914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직선 화살표 연결선 17"/>
          <p:cNvCxnSpPr>
            <a:stCxn id="8" idx="2"/>
            <a:endCxn id="3" idx="0"/>
          </p:cNvCxnSpPr>
          <p:nvPr/>
        </p:nvCxnSpPr>
        <p:spPr>
          <a:xfrm>
            <a:off x="6328882" y="7822114"/>
            <a:ext cx="2" cy="35880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05344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052320"/>
            <a:ext cx="11835130" cy="250539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모델 구조 변경 시도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(TEXT + INFO </a:t>
            </a:r>
            <a:r>
              <a:rPr lang="ko-KR" altLang="en-US" dirty="0" smtClean="0">
                <a:solidFill>
                  <a:schemeClr val="tx1"/>
                </a:solidFill>
              </a:rPr>
              <a:t>부분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텍스트를 </a:t>
            </a:r>
            <a:r>
              <a:rPr lang="en-US" altLang="ko-KR" dirty="0" err="1" smtClean="0">
                <a:solidFill>
                  <a:srgbClr val="0000FF"/>
                </a:solidFill>
              </a:rPr>
              <a:t>pretrained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err="1" smtClean="0">
                <a:solidFill>
                  <a:srgbClr val="0000FF"/>
                </a:solidFill>
              </a:rPr>
              <a:t>roBERTa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en-US" altLang="ko-KR" dirty="0" err="1" smtClean="0">
                <a:solidFill>
                  <a:srgbClr val="0000FF"/>
                </a:solidFill>
              </a:rPr>
              <a:t>DistilBERT</a:t>
            </a:r>
            <a:r>
              <a:rPr lang="ko-KR" altLang="en-US" dirty="0" smtClean="0">
                <a:solidFill>
                  <a:schemeClr val="tx1"/>
                </a:solidFill>
              </a:rPr>
              <a:t>에 입력시켜서 </a:t>
            </a:r>
            <a:r>
              <a:rPr lang="ko-KR" altLang="en-US" dirty="0" err="1" smtClean="0">
                <a:solidFill>
                  <a:schemeClr val="tx1"/>
                </a:solidFill>
              </a:rPr>
              <a:t>출력값</a:t>
            </a:r>
            <a:r>
              <a:rPr lang="ko-KR" altLang="en-US" dirty="0" smtClean="0">
                <a:solidFill>
                  <a:schemeClr val="tx1"/>
                </a:solidFill>
              </a:rPr>
              <a:t> 도출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그 </a:t>
            </a:r>
            <a:r>
              <a:rPr lang="ko-KR" altLang="en-US" dirty="0" err="1" smtClean="0">
                <a:solidFill>
                  <a:srgbClr val="0000FF"/>
                </a:solidFill>
              </a:rPr>
              <a:t>출력값을</a:t>
            </a:r>
            <a:r>
              <a:rPr lang="ko-KR" altLang="en-US" dirty="0" smtClean="0">
                <a:solidFill>
                  <a:srgbClr val="0000FF"/>
                </a:solidFill>
              </a:rPr>
              <a:t> 다른 방법으로 </a:t>
            </a:r>
            <a:r>
              <a:rPr lang="ko-KR" altLang="en-US" dirty="0" err="1" smtClean="0">
                <a:solidFill>
                  <a:srgbClr val="0000FF"/>
                </a:solidFill>
              </a:rPr>
              <a:t>전처리</a:t>
            </a:r>
            <a:r>
              <a:rPr lang="ko-KR" altLang="en-US" dirty="0" err="1" smtClean="0">
                <a:solidFill>
                  <a:schemeClr val="tx1"/>
                </a:solidFill>
              </a:rPr>
              <a:t>하여</a:t>
            </a:r>
            <a:r>
              <a:rPr lang="ko-KR" altLang="en-US" dirty="0" smtClean="0">
                <a:solidFill>
                  <a:schemeClr val="tx1"/>
                </a:solidFill>
              </a:rPr>
              <a:t> 학습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4" name="직사각형 3"/>
          <p:cNvSpPr/>
          <p:nvPr/>
        </p:nvSpPr>
        <p:spPr>
          <a:xfrm>
            <a:off x="1906902" y="4601456"/>
            <a:ext cx="8529637" cy="4411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TEXT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( each </a:t>
            </a:r>
            <a:r>
              <a:rPr kumimoji="0" lang="en-US" altLang="ko-KR" sz="220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768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-size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vector 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first </a:t>
            </a:r>
            <a:r>
              <a:rPr kumimoji="0" lang="en-US" altLang="ko-KR" sz="220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10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tokens ) + INFO (</a:t>
            </a:r>
            <a:r>
              <a:rPr kumimoji="0" lang="en-US" altLang="ko-KR" sz="220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3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)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06902" y="5380384"/>
            <a:ext cx="1441135" cy="7797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token 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(768)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59527" y="5383033"/>
            <a:ext cx="1441135" cy="7797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token 1</a:t>
            </a:r>
            <a:endParaRPr kumimoji="0" lang="en-US" altLang="ko-KR" sz="22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(768)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427465" y="5380384"/>
            <a:ext cx="1441135" cy="7797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t</a:t>
            </a: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oken 9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(768)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995404" y="5383033"/>
            <a:ext cx="1441135" cy="7797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INFO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(3)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77313" y="5485754"/>
            <a:ext cx="3735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45252" y="5476487"/>
            <a:ext cx="3735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06902" y="6752874"/>
            <a:ext cx="1441135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output 0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59527" y="6752874"/>
            <a:ext cx="1441135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output 1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27465" y="6752874"/>
            <a:ext cx="1441135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output 9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995404" y="6752874"/>
            <a:ext cx="1441135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output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44006" y="8345394"/>
            <a:ext cx="1441135" cy="441146"/>
          </a:xfrm>
          <a:prstGeom prst="rect">
            <a:avLst/>
          </a:prstGeom>
          <a:solidFill>
            <a:srgbClr val="99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final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92609" y="7540931"/>
            <a:ext cx="8543930" cy="441146"/>
          </a:xfrm>
          <a:prstGeom prst="rect">
            <a:avLst/>
          </a:prstGeom>
          <a:solidFill>
            <a:srgbClr val="99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Merged output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60165" y="6645347"/>
            <a:ext cx="3735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28104" y="6636080"/>
            <a:ext cx="3735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0" name="직선 화살표 연결선 29"/>
          <p:cNvCxnSpPr>
            <a:endCxn id="9" idx="0"/>
          </p:cNvCxnSpPr>
          <p:nvPr/>
        </p:nvCxnSpPr>
        <p:spPr>
          <a:xfrm flipH="1">
            <a:off x="2627470" y="5042602"/>
            <a:ext cx="1430" cy="337782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직선 화살표 연결선 32"/>
          <p:cNvCxnSpPr>
            <a:endCxn id="16" idx="0"/>
          </p:cNvCxnSpPr>
          <p:nvPr/>
        </p:nvCxnSpPr>
        <p:spPr>
          <a:xfrm>
            <a:off x="4572000" y="5042602"/>
            <a:ext cx="8095" cy="340431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직선 화살표 연결선 36"/>
          <p:cNvCxnSpPr>
            <a:endCxn id="17" idx="0"/>
          </p:cNvCxnSpPr>
          <p:nvPr/>
        </p:nvCxnSpPr>
        <p:spPr>
          <a:xfrm>
            <a:off x="7143750" y="5042602"/>
            <a:ext cx="4283" cy="337782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직선 화살표 연결선 40"/>
          <p:cNvCxnSpPr>
            <a:endCxn id="19" idx="0"/>
          </p:cNvCxnSpPr>
          <p:nvPr/>
        </p:nvCxnSpPr>
        <p:spPr>
          <a:xfrm>
            <a:off x="9711688" y="5042310"/>
            <a:ext cx="4284" cy="340723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직선 화살표 연결선 46"/>
          <p:cNvCxnSpPr>
            <a:stCxn id="9" idx="2"/>
            <a:endCxn id="21" idx="0"/>
          </p:cNvCxnSpPr>
          <p:nvPr/>
        </p:nvCxnSpPr>
        <p:spPr>
          <a:xfrm>
            <a:off x="2627470" y="6160085"/>
            <a:ext cx="0" cy="592789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직선 화살표 연결선 49"/>
          <p:cNvCxnSpPr>
            <a:stCxn id="16" idx="2"/>
            <a:endCxn id="23" idx="0"/>
          </p:cNvCxnSpPr>
          <p:nvPr/>
        </p:nvCxnSpPr>
        <p:spPr>
          <a:xfrm>
            <a:off x="4580095" y="6162734"/>
            <a:ext cx="0" cy="59014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직선 화살표 연결선 52"/>
          <p:cNvCxnSpPr>
            <a:stCxn id="17" idx="2"/>
            <a:endCxn id="24" idx="0"/>
          </p:cNvCxnSpPr>
          <p:nvPr/>
        </p:nvCxnSpPr>
        <p:spPr>
          <a:xfrm>
            <a:off x="7148033" y="6160085"/>
            <a:ext cx="0" cy="592789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직선 화살표 연결선 55"/>
          <p:cNvCxnSpPr>
            <a:stCxn id="19" idx="2"/>
            <a:endCxn id="25" idx="0"/>
          </p:cNvCxnSpPr>
          <p:nvPr/>
        </p:nvCxnSpPr>
        <p:spPr>
          <a:xfrm>
            <a:off x="9715972" y="6162734"/>
            <a:ext cx="0" cy="59014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직선 화살표 연결선 58"/>
          <p:cNvCxnSpPr>
            <a:stCxn id="25" idx="2"/>
          </p:cNvCxnSpPr>
          <p:nvPr/>
        </p:nvCxnSpPr>
        <p:spPr>
          <a:xfrm flipH="1">
            <a:off x="9711688" y="7194020"/>
            <a:ext cx="4284" cy="346911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직선 화살표 연결선 61"/>
          <p:cNvCxnSpPr>
            <a:stCxn id="24" idx="2"/>
          </p:cNvCxnSpPr>
          <p:nvPr/>
        </p:nvCxnSpPr>
        <p:spPr>
          <a:xfrm flipH="1">
            <a:off x="7143750" y="7194020"/>
            <a:ext cx="4283" cy="346911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직선 화살표 연결선 64"/>
          <p:cNvCxnSpPr>
            <a:stCxn id="23" idx="2"/>
          </p:cNvCxnSpPr>
          <p:nvPr/>
        </p:nvCxnSpPr>
        <p:spPr>
          <a:xfrm>
            <a:off x="4580095" y="7194020"/>
            <a:ext cx="0" cy="346911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직선 화살표 연결선 67"/>
          <p:cNvCxnSpPr>
            <a:stCxn id="21" idx="2"/>
          </p:cNvCxnSpPr>
          <p:nvPr/>
        </p:nvCxnSpPr>
        <p:spPr>
          <a:xfrm>
            <a:off x="2627470" y="7194020"/>
            <a:ext cx="0" cy="346911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직선 화살표 연결선 71"/>
          <p:cNvCxnSpPr>
            <a:stCxn id="27" idx="2"/>
            <a:endCxn id="26" idx="0"/>
          </p:cNvCxnSpPr>
          <p:nvPr/>
        </p:nvCxnSpPr>
        <p:spPr>
          <a:xfrm>
            <a:off x="6164574" y="7982077"/>
            <a:ext cx="0" cy="363317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53747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763619" cy="243484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2</a:t>
            </a:r>
            <a:r>
              <a:rPr lang="en-US" altLang="ko-KR" dirty="0" smtClean="0">
                <a:sym typeface="Helvetica"/>
              </a:rPr>
              <a:t>. PAKDD 2014 – ASUS </a:t>
            </a:r>
            <a:r>
              <a:rPr lang="en-US" altLang="ko-KR" dirty="0" err="1" smtClean="0">
                <a:sym typeface="Helvetica"/>
              </a:rPr>
              <a:t>Malfunctional</a:t>
            </a:r>
            <a:r>
              <a:rPr lang="en-US" altLang="ko-KR" dirty="0" smtClean="0">
                <a:sym typeface="Helvetica"/>
              </a:rPr>
              <a:t> Components Prediction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  <a:hlinkClick r:id="rId2"/>
              </a:rPr>
              <a:t>https://www.kaggle.com/c/pakdd-cup-2014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64" y="4802217"/>
            <a:ext cx="11373005" cy="30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46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6255</TotalTime>
  <Words>524</Words>
  <Application>Microsoft Office PowerPoint</Application>
  <PresentationFormat>사용자 지정</PresentationFormat>
  <Paragraphs>182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4440</cp:revision>
  <cp:lastPrinted>2020-05-01T05:17:35Z</cp:lastPrinted>
  <dcterms:modified xsi:type="dcterms:W3CDTF">2021-10-22T02:18:13Z</dcterms:modified>
</cp:coreProperties>
</file>