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6" r:id="rId3"/>
    <p:sldId id="406" r:id="rId4"/>
    <p:sldId id="420" r:id="rId5"/>
    <p:sldId id="423" r:id="rId6"/>
    <p:sldId id="424" r:id="rId7"/>
    <p:sldId id="425" r:id="rId8"/>
    <p:sldId id="339" r:id="rId9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000"/>
    <a:srgbClr val="0000FF"/>
    <a:srgbClr val="FFFFFF"/>
    <a:srgbClr val="00A2FF"/>
    <a:srgbClr val="FF33CC"/>
    <a:srgbClr val="B601FF"/>
    <a:srgbClr val="FF8050"/>
    <a:srgbClr val="FF0000"/>
    <a:srgbClr val="5500FF"/>
    <a:srgbClr val="E9D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68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galaxy-zoo-the-galaxy-challenge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21.05.21</a:t>
            </a:r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 err="1" smtClean="0">
                <a:solidFill>
                  <a:schemeClr val="tx1"/>
                </a:solidFill>
              </a:rPr>
              <a:t>Kaggle</a:t>
            </a:r>
            <a:r>
              <a:rPr lang="en-US" altLang="ko-KR" dirty="0" smtClean="0">
                <a:solidFill>
                  <a:schemeClr val="tx1"/>
                </a:solidFill>
              </a:rPr>
              <a:t> Competition</a:t>
            </a:r>
          </a:p>
          <a:p>
            <a:pPr latinLnBrk="1"/>
            <a:r>
              <a:rPr lang="en-US" altLang="ko-KR" dirty="0" smtClean="0">
                <a:solidFill>
                  <a:schemeClr val="tx1"/>
                </a:solidFill>
              </a:rPr>
              <a:t>Patent Idea (2021/05) </a:t>
            </a:r>
            <a:r>
              <a:rPr lang="en-US" altLang="ko-KR" dirty="0" smtClean="0">
                <a:solidFill>
                  <a:srgbClr val="FF0000"/>
                </a:solidFill>
              </a:rPr>
              <a:t>(not public)</a:t>
            </a:r>
          </a:p>
          <a:p>
            <a:pPr latinLnBrk="1"/>
            <a:r>
              <a:rPr lang="en-US" altLang="ko-KR" dirty="0" smtClean="0">
                <a:solidFill>
                  <a:schemeClr val="tx1"/>
                </a:solidFill>
              </a:rPr>
              <a:t>Paper for the patent (Self-driving car) </a:t>
            </a:r>
            <a:r>
              <a:rPr lang="en-US" altLang="ko-KR" dirty="0" smtClean="0">
                <a:solidFill>
                  <a:srgbClr val="FF0000"/>
                </a:solidFill>
              </a:rPr>
              <a:t>(not public)</a:t>
            </a: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244098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Galaxy Zoo - The Galaxy </a:t>
            </a:r>
            <a:r>
              <a:rPr lang="en-US" altLang="ko-KR" dirty="0" smtClean="0">
                <a:sym typeface="Helvetica"/>
              </a:rPr>
              <a:t>Challenge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www.kaggle.com/c/galaxy-zoo-the-galaxy-challenge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4487374"/>
            <a:ext cx="12033254" cy="324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37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413059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Galaxy Zoo - The Galaxy </a:t>
            </a:r>
            <a:r>
              <a:rPr lang="en-US" altLang="ko-KR" dirty="0" smtClean="0">
                <a:sym typeface="Helvetica"/>
              </a:rPr>
              <a:t>Challenge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Training input : </a:t>
            </a:r>
            <a:r>
              <a:rPr lang="en-US" altLang="ko-KR" dirty="0" smtClean="0">
                <a:solidFill>
                  <a:srgbClr val="0000FF"/>
                </a:solidFill>
              </a:rPr>
              <a:t>61,578</a:t>
            </a:r>
            <a:r>
              <a:rPr lang="ko-KR" altLang="en-US" dirty="0" smtClean="0">
                <a:solidFill>
                  <a:srgbClr val="0000FF"/>
                </a:solidFill>
              </a:rPr>
              <a:t>개의 은하 이미지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Training output : </a:t>
            </a:r>
            <a:r>
              <a:rPr lang="ko-KR" altLang="en-US" dirty="0" smtClean="0">
                <a:solidFill>
                  <a:schemeClr val="tx1"/>
                </a:solidFill>
              </a:rPr>
              <a:t>각 </a:t>
            </a:r>
            <a:r>
              <a:rPr lang="en-US" altLang="ko-KR" dirty="0" smtClean="0">
                <a:solidFill>
                  <a:schemeClr val="tx1"/>
                </a:solidFill>
              </a:rPr>
              <a:t>training </a:t>
            </a:r>
            <a:r>
              <a:rPr lang="ko-KR" altLang="en-US" dirty="0" smtClean="0">
                <a:solidFill>
                  <a:schemeClr val="tx1"/>
                </a:solidFill>
              </a:rPr>
              <a:t>은하에 대한 </a:t>
            </a:r>
            <a:r>
              <a:rPr lang="en-US" altLang="ko-KR" dirty="0" smtClean="0">
                <a:solidFill>
                  <a:srgbClr val="0000FF"/>
                </a:solidFill>
              </a:rPr>
              <a:t>probability distribution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Test input : 79,975</a:t>
            </a:r>
            <a:r>
              <a:rPr lang="ko-KR" altLang="en-US" dirty="0" smtClean="0">
                <a:solidFill>
                  <a:schemeClr val="tx1"/>
                </a:solidFill>
              </a:rPr>
              <a:t>개의 은하 이미지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Test output : </a:t>
            </a:r>
            <a:r>
              <a:rPr lang="ko-KR" altLang="en-US" dirty="0" smtClean="0">
                <a:solidFill>
                  <a:schemeClr val="tx1"/>
                </a:solidFill>
              </a:rPr>
              <a:t>각 </a:t>
            </a:r>
            <a:r>
              <a:rPr lang="en-US" altLang="ko-KR" dirty="0" smtClean="0">
                <a:solidFill>
                  <a:schemeClr val="tx1"/>
                </a:solidFill>
              </a:rPr>
              <a:t>test </a:t>
            </a:r>
            <a:r>
              <a:rPr lang="ko-KR" altLang="en-US" dirty="0" smtClean="0">
                <a:solidFill>
                  <a:schemeClr val="tx1"/>
                </a:solidFill>
              </a:rPr>
              <a:t>은하에 대한 </a:t>
            </a:r>
            <a:r>
              <a:rPr lang="en-US" altLang="ko-KR" dirty="0" smtClean="0">
                <a:solidFill>
                  <a:schemeClr val="tx1"/>
                </a:solidFill>
              </a:rPr>
              <a:t>probability distribution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FF0000"/>
                </a:solidFill>
              </a:rPr>
              <a:t>Metric : Root Mean Squared Error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64012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145773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Galaxy Zoo - The Galaxy </a:t>
            </a:r>
            <a:r>
              <a:rPr lang="en-US" altLang="ko-KR" dirty="0" smtClean="0">
                <a:sym typeface="Helvetica"/>
              </a:rPr>
              <a:t>Challenge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Used Model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5205046" y="3575432"/>
            <a:ext cx="2637692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INPUT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05046" y="4199242"/>
            <a:ext cx="2637692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FLATTEN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05046" y="4823052"/>
            <a:ext cx="2637692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RESHAPE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53662" y="5766759"/>
            <a:ext cx="2637692" cy="441146"/>
          </a:xfrm>
          <a:prstGeom prst="rect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Module_</a:t>
            </a:r>
            <a:r>
              <a:rPr kumimoji="0" lang="en-US" altLang="ko-KR" sz="22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RED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05046" y="5766759"/>
            <a:ext cx="2637692" cy="441146"/>
          </a:xfrm>
          <a:prstGeom prst="rect">
            <a:avLst/>
          </a:prstGeom>
          <a:solidFill>
            <a:srgbClr val="00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Module_GREEN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190892" y="5766759"/>
            <a:ext cx="2637692" cy="441146"/>
          </a:xfrm>
          <a:prstGeom prst="rect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Module_BLUE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05046" y="6710466"/>
            <a:ext cx="2637692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CONCATENATE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05046" y="8094020"/>
            <a:ext cx="2637692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OUTPUT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4" name="직선 화살표 연결선 3"/>
          <p:cNvCxnSpPr>
            <a:stCxn id="2" idx="2"/>
            <a:endCxn id="6" idx="0"/>
          </p:cNvCxnSpPr>
          <p:nvPr/>
        </p:nvCxnSpPr>
        <p:spPr>
          <a:xfrm>
            <a:off x="6523892" y="4016578"/>
            <a:ext cx="0" cy="182664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직선 화살표 연결선 15"/>
          <p:cNvCxnSpPr>
            <a:stCxn id="6" idx="2"/>
            <a:endCxn id="7" idx="0"/>
          </p:cNvCxnSpPr>
          <p:nvPr/>
        </p:nvCxnSpPr>
        <p:spPr>
          <a:xfrm>
            <a:off x="6523892" y="4640388"/>
            <a:ext cx="0" cy="182664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직선 화살표 연결선 18"/>
          <p:cNvCxnSpPr>
            <a:stCxn id="7" idx="2"/>
            <a:endCxn id="8" idx="0"/>
          </p:cNvCxnSpPr>
          <p:nvPr/>
        </p:nvCxnSpPr>
        <p:spPr>
          <a:xfrm flipH="1">
            <a:off x="2772508" y="5264198"/>
            <a:ext cx="3751384" cy="502561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직선 화살표 연결선 21"/>
          <p:cNvCxnSpPr>
            <a:stCxn id="7" idx="2"/>
            <a:endCxn id="9" idx="0"/>
          </p:cNvCxnSpPr>
          <p:nvPr/>
        </p:nvCxnSpPr>
        <p:spPr>
          <a:xfrm>
            <a:off x="6523892" y="5264198"/>
            <a:ext cx="0" cy="502561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직선 화살표 연결선 24"/>
          <p:cNvCxnSpPr>
            <a:stCxn id="7" idx="2"/>
            <a:endCxn id="10" idx="0"/>
          </p:cNvCxnSpPr>
          <p:nvPr/>
        </p:nvCxnSpPr>
        <p:spPr>
          <a:xfrm>
            <a:off x="6523892" y="5264198"/>
            <a:ext cx="3985846" cy="502561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직선 화살표 연결선 27"/>
          <p:cNvCxnSpPr>
            <a:stCxn id="8" idx="2"/>
            <a:endCxn id="11" idx="0"/>
          </p:cNvCxnSpPr>
          <p:nvPr/>
        </p:nvCxnSpPr>
        <p:spPr>
          <a:xfrm>
            <a:off x="2772508" y="6207905"/>
            <a:ext cx="3751384" cy="502561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직선 화살표 연결선 30"/>
          <p:cNvCxnSpPr>
            <a:stCxn id="9" idx="2"/>
            <a:endCxn id="11" idx="0"/>
          </p:cNvCxnSpPr>
          <p:nvPr/>
        </p:nvCxnSpPr>
        <p:spPr>
          <a:xfrm>
            <a:off x="6523892" y="6207905"/>
            <a:ext cx="0" cy="502561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직선 화살표 연결선 33"/>
          <p:cNvCxnSpPr>
            <a:stCxn id="10" idx="2"/>
            <a:endCxn id="11" idx="0"/>
          </p:cNvCxnSpPr>
          <p:nvPr/>
        </p:nvCxnSpPr>
        <p:spPr>
          <a:xfrm flipH="1">
            <a:off x="6523892" y="6207905"/>
            <a:ext cx="3985846" cy="502561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직선 화살표 연결선 36"/>
          <p:cNvCxnSpPr>
            <a:stCxn id="11" idx="2"/>
            <a:endCxn id="12" idx="0"/>
          </p:cNvCxnSpPr>
          <p:nvPr/>
        </p:nvCxnSpPr>
        <p:spPr>
          <a:xfrm>
            <a:off x="6523892" y="7151612"/>
            <a:ext cx="0" cy="942408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TextBox 37"/>
          <p:cNvSpPr txBox="1"/>
          <p:nvPr/>
        </p:nvSpPr>
        <p:spPr>
          <a:xfrm>
            <a:off x="6523892" y="7370886"/>
            <a:ext cx="246541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Dense, dropout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765127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145773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Galaxy Zoo - The Galaxy </a:t>
            </a:r>
            <a:r>
              <a:rPr lang="en-US" altLang="ko-KR" dirty="0" smtClean="0">
                <a:sym typeface="Helvetica"/>
              </a:rPr>
              <a:t>Challenge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Module_RED</a:t>
            </a:r>
            <a:r>
              <a:rPr lang="en-US" altLang="ko-KR" dirty="0" smtClean="0">
                <a:solidFill>
                  <a:schemeClr val="tx1"/>
                </a:solidFill>
              </a:rPr>
              <a:t>/GREEN/BLUE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3" name="직사각형 22"/>
          <p:cNvSpPr/>
          <p:nvPr/>
        </p:nvSpPr>
        <p:spPr>
          <a:xfrm>
            <a:off x="2751129" y="4126840"/>
            <a:ext cx="1792557" cy="441146"/>
          </a:xfrm>
          <a:prstGeom prst="rect">
            <a:avLst/>
          </a:prstGeom>
          <a:solidFill>
            <a:srgbClr val="00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INPUT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751129" y="4667849"/>
            <a:ext cx="1792557" cy="441146"/>
          </a:xfrm>
          <a:prstGeom prst="rect">
            <a:avLst/>
          </a:prstGeom>
          <a:solidFill>
            <a:srgbClr val="00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CNN1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751128" y="5181599"/>
            <a:ext cx="1792557" cy="441146"/>
          </a:xfrm>
          <a:prstGeom prst="rect">
            <a:avLst/>
          </a:prstGeom>
          <a:solidFill>
            <a:srgbClr val="00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DROPOUT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414961" y="5846578"/>
            <a:ext cx="1340817" cy="441146"/>
          </a:xfrm>
          <a:prstGeom prst="rect">
            <a:avLst/>
          </a:prstGeom>
          <a:solidFill>
            <a:srgbClr val="00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CNN21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81570" y="5846578"/>
            <a:ext cx="1340817" cy="441146"/>
          </a:xfrm>
          <a:prstGeom prst="rect">
            <a:avLst/>
          </a:prstGeom>
          <a:solidFill>
            <a:srgbClr val="00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CNN22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530594" y="5846578"/>
            <a:ext cx="1340817" cy="441146"/>
          </a:xfrm>
          <a:prstGeom prst="rect">
            <a:avLst/>
          </a:prstGeom>
          <a:solidFill>
            <a:srgbClr val="00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CNN23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751128" y="6505671"/>
            <a:ext cx="1792557" cy="441146"/>
          </a:xfrm>
          <a:prstGeom prst="rect">
            <a:avLst/>
          </a:prstGeom>
          <a:solidFill>
            <a:srgbClr val="00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CONCAT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751128" y="7024633"/>
            <a:ext cx="1792557" cy="441146"/>
          </a:xfrm>
          <a:prstGeom prst="rect">
            <a:avLst/>
          </a:prstGeom>
          <a:solidFill>
            <a:srgbClr val="00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POOL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414961" y="7706404"/>
            <a:ext cx="1340817" cy="441146"/>
          </a:xfrm>
          <a:prstGeom prst="rect">
            <a:avLst/>
          </a:prstGeom>
          <a:solidFill>
            <a:srgbClr val="00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CNN31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981570" y="7706404"/>
            <a:ext cx="1340817" cy="441146"/>
          </a:xfrm>
          <a:prstGeom prst="rect">
            <a:avLst/>
          </a:prstGeom>
          <a:solidFill>
            <a:srgbClr val="00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CNN32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30594" y="7706404"/>
            <a:ext cx="1340817" cy="441146"/>
          </a:xfrm>
          <a:prstGeom prst="rect">
            <a:avLst/>
          </a:prstGeom>
          <a:solidFill>
            <a:srgbClr val="00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CNN33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751128" y="8365497"/>
            <a:ext cx="1792557" cy="441146"/>
          </a:xfrm>
          <a:prstGeom prst="rect">
            <a:avLst/>
          </a:prstGeom>
          <a:solidFill>
            <a:srgbClr val="00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CONCAT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737234" y="4109205"/>
            <a:ext cx="1792557" cy="441146"/>
          </a:xfrm>
          <a:prstGeom prst="rect">
            <a:avLst/>
          </a:prstGeom>
          <a:solidFill>
            <a:srgbClr val="00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DROPOUT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37234" y="5440601"/>
            <a:ext cx="1792557" cy="441146"/>
          </a:xfrm>
          <a:prstGeom prst="rect">
            <a:avLst/>
          </a:prstGeom>
          <a:solidFill>
            <a:srgbClr val="00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CONCAT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396417" y="4774903"/>
            <a:ext cx="1340817" cy="441146"/>
          </a:xfrm>
          <a:prstGeom prst="rect">
            <a:avLst/>
          </a:prstGeom>
          <a:solidFill>
            <a:srgbClr val="00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CNN41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963026" y="4774903"/>
            <a:ext cx="1340817" cy="441146"/>
          </a:xfrm>
          <a:prstGeom prst="rect">
            <a:avLst/>
          </a:prstGeom>
          <a:solidFill>
            <a:srgbClr val="00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CNN42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512050" y="4774903"/>
            <a:ext cx="1340817" cy="441146"/>
          </a:xfrm>
          <a:prstGeom prst="rect">
            <a:avLst/>
          </a:prstGeom>
          <a:solidFill>
            <a:srgbClr val="00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CNN43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737234" y="6131995"/>
            <a:ext cx="1792557" cy="441146"/>
          </a:xfrm>
          <a:prstGeom prst="rect">
            <a:avLst/>
          </a:prstGeom>
          <a:solidFill>
            <a:srgbClr val="00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POOL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737234" y="7514783"/>
            <a:ext cx="1792557" cy="441146"/>
          </a:xfrm>
          <a:prstGeom prst="rect">
            <a:avLst/>
          </a:prstGeom>
          <a:solidFill>
            <a:srgbClr val="00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DROPOUT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737234" y="6823389"/>
            <a:ext cx="1792557" cy="441146"/>
          </a:xfrm>
          <a:prstGeom prst="rect">
            <a:avLst/>
          </a:prstGeom>
          <a:solidFill>
            <a:srgbClr val="00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CNN5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8737234" y="8206176"/>
            <a:ext cx="1792557" cy="441146"/>
          </a:xfrm>
          <a:prstGeom prst="rect">
            <a:avLst/>
          </a:prstGeom>
          <a:solidFill>
            <a:srgbClr val="00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FLATTEN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67" name="직선 화살표 연결선 66"/>
          <p:cNvCxnSpPr>
            <a:stCxn id="23" idx="2"/>
            <a:endCxn id="27" idx="0"/>
          </p:cNvCxnSpPr>
          <p:nvPr/>
        </p:nvCxnSpPr>
        <p:spPr>
          <a:xfrm>
            <a:off x="3647408" y="4567986"/>
            <a:ext cx="0" cy="99863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직선 화살표 연결선 67"/>
          <p:cNvCxnSpPr>
            <a:stCxn id="27" idx="2"/>
            <a:endCxn id="29" idx="0"/>
          </p:cNvCxnSpPr>
          <p:nvPr/>
        </p:nvCxnSpPr>
        <p:spPr>
          <a:xfrm flipH="1">
            <a:off x="3647407" y="5108995"/>
            <a:ext cx="1" cy="72604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직선 화살표 연결선 68"/>
          <p:cNvCxnSpPr>
            <a:stCxn id="29" idx="2"/>
            <a:endCxn id="39" idx="0"/>
          </p:cNvCxnSpPr>
          <p:nvPr/>
        </p:nvCxnSpPr>
        <p:spPr>
          <a:xfrm flipH="1">
            <a:off x="2085370" y="5622745"/>
            <a:ext cx="1562037" cy="223833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직선 화살표 연결선 70"/>
          <p:cNvCxnSpPr>
            <a:stCxn id="29" idx="2"/>
            <a:endCxn id="40" idx="0"/>
          </p:cNvCxnSpPr>
          <p:nvPr/>
        </p:nvCxnSpPr>
        <p:spPr>
          <a:xfrm>
            <a:off x="3647407" y="5622745"/>
            <a:ext cx="4572" cy="223833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직선 화살표 연결선 73"/>
          <p:cNvCxnSpPr>
            <a:stCxn id="29" idx="2"/>
            <a:endCxn id="41" idx="0"/>
          </p:cNvCxnSpPr>
          <p:nvPr/>
        </p:nvCxnSpPr>
        <p:spPr>
          <a:xfrm>
            <a:off x="3647407" y="5622745"/>
            <a:ext cx="1553596" cy="223833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직선 화살표 연결선 76"/>
          <p:cNvCxnSpPr>
            <a:stCxn id="39" idx="2"/>
            <a:endCxn id="42" idx="0"/>
          </p:cNvCxnSpPr>
          <p:nvPr/>
        </p:nvCxnSpPr>
        <p:spPr>
          <a:xfrm>
            <a:off x="2085370" y="6287724"/>
            <a:ext cx="1562037" cy="217947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직선 화살표 연결선 79"/>
          <p:cNvCxnSpPr>
            <a:stCxn id="40" idx="2"/>
            <a:endCxn id="42" idx="0"/>
          </p:cNvCxnSpPr>
          <p:nvPr/>
        </p:nvCxnSpPr>
        <p:spPr>
          <a:xfrm flipH="1">
            <a:off x="3647407" y="6287724"/>
            <a:ext cx="4572" cy="217947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직선 화살표 연결선 82"/>
          <p:cNvCxnSpPr>
            <a:stCxn id="41" idx="2"/>
            <a:endCxn id="42" idx="0"/>
          </p:cNvCxnSpPr>
          <p:nvPr/>
        </p:nvCxnSpPr>
        <p:spPr>
          <a:xfrm flipH="1">
            <a:off x="3647407" y="6287724"/>
            <a:ext cx="1553596" cy="217947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직선 화살표 연결선 85"/>
          <p:cNvCxnSpPr>
            <a:stCxn id="42" idx="2"/>
            <a:endCxn id="43" idx="0"/>
          </p:cNvCxnSpPr>
          <p:nvPr/>
        </p:nvCxnSpPr>
        <p:spPr>
          <a:xfrm>
            <a:off x="3647407" y="6946817"/>
            <a:ext cx="0" cy="77816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9" name="직선 화살표 연결선 88"/>
          <p:cNvCxnSpPr>
            <a:stCxn id="43" idx="2"/>
            <a:endCxn id="44" idx="0"/>
          </p:cNvCxnSpPr>
          <p:nvPr/>
        </p:nvCxnSpPr>
        <p:spPr>
          <a:xfrm flipH="1">
            <a:off x="2085370" y="7465779"/>
            <a:ext cx="1562037" cy="240625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2" name="직선 화살표 연결선 91"/>
          <p:cNvCxnSpPr>
            <a:stCxn id="43" idx="2"/>
            <a:endCxn id="45" idx="0"/>
          </p:cNvCxnSpPr>
          <p:nvPr/>
        </p:nvCxnSpPr>
        <p:spPr>
          <a:xfrm>
            <a:off x="3647407" y="7465779"/>
            <a:ext cx="4572" cy="240625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직선 화살표 연결선 94"/>
          <p:cNvCxnSpPr>
            <a:stCxn id="43" idx="2"/>
            <a:endCxn id="46" idx="0"/>
          </p:cNvCxnSpPr>
          <p:nvPr/>
        </p:nvCxnSpPr>
        <p:spPr>
          <a:xfrm>
            <a:off x="3647407" y="7465779"/>
            <a:ext cx="1553596" cy="240625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직선 화살표 연결선 97"/>
          <p:cNvCxnSpPr>
            <a:stCxn id="44" idx="2"/>
            <a:endCxn id="47" idx="0"/>
          </p:cNvCxnSpPr>
          <p:nvPr/>
        </p:nvCxnSpPr>
        <p:spPr>
          <a:xfrm>
            <a:off x="2085370" y="8147550"/>
            <a:ext cx="1562037" cy="217947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직선 화살표 연결선 101"/>
          <p:cNvCxnSpPr>
            <a:stCxn id="45" idx="2"/>
            <a:endCxn id="47" idx="0"/>
          </p:cNvCxnSpPr>
          <p:nvPr/>
        </p:nvCxnSpPr>
        <p:spPr>
          <a:xfrm flipH="1">
            <a:off x="3647407" y="8147550"/>
            <a:ext cx="4572" cy="217947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4" name="직선 화살표 연결선 103"/>
          <p:cNvCxnSpPr>
            <a:stCxn id="46" idx="2"/>
            <a:endCxn id="47" idx="0"/>
          </p:cNvCxnSpPr>
          <p:nvPr/>
        </p:nvCxnSpPr>
        <p:spPr>
          <a:xfrm flipH="1">
            <a:off x="3647407" y="8147550"/>
            <a:ext cx="1553596" cy="217947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8" name="꺾인 연결선 107"/>
          <p:cNvCxnSpPr>
            <a:stCxn id="47" idx="3"/>
            <a:endCxn id="52" idx="1"/>
          </p:cNvCxnSpPr>
          <p:nvPr/>
        </p:nvCxnSpPr>
        <p:spPr>
          <a:xfrm flipV="1">
            <a:off x="4543685" y="4329778"/>
            <a:ext cx="4193549" cy="4256292"/>
          </a:xfrm>
          <a:prstGeom prst="bentConnector3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직선 화살표 연결선 109"/>
          <p:cNvCxnSpPr>
            <a:stCxn id="52" idx="2"/>
            <a:endCxn id="57" idx="0"/>
          </p:cNvCxnSpPr>
          <p:nvPr/>
        </p:nvCxnSpPr>
        <p:spPr>
          <a:xfrm flipH="1">
            <a:off x="8066826" y="4550351"/>
            <a:ext cx="1566687" cy="224552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3" name="직선 화살표 연결선 112"/>
          <p:cNvCxnSpPr>
            <a:stCxn id="52" idx="2"/>
            <a:endCxn id="58" idx="0"/>
          </p:cNvCxnSpPr>
          <p:nvPr/>
        </p:nvCxnSpPr>
        <p:spPr>
          <a:xfrm flipH="1">
            <a:off x="9633435" y="4550351"/>
            <a:ext cx="78" cy="224552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6" name="직선 화살표 연결선 115"/>
          <p:cNvCxnSpPr>
            <a:stCxn id="52" idx="2"/>
            <a:endCxn id="59" idx="0"/>
          </p:cNvCxnSpPr>
          <p:nvPr/>
        </p:nvCxnSpPr>
        <p:spPr>
          <a:xfrm>
            <a:off x="9633513" y="4550351"/>
            <a:ext cx="1548946" cy="224552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직선 화살표 연결선 118"/>
          <p:cNvCxnSpPr>
            <a:stCxn id="57" idx="2"/>
            <a:endCxn id="56" idx="0"/>
          </p:cNvCxnSpPr>
          <p:nvPr/>
        </p:nvCxnSpPr>
        <p:spPr>
          <a:xfrm>
            <a:off x="8066826" y="5216049"/>
            <a:ext cx="1566687" cy="224552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2" name="직선 화살표 연결선 121"/>
          <p:cNvCxnSpPr>
            <a:stCxn id="58" idx="2"/>
            <a:endCxn id="56" idx="0"/>
          </p:cNvCxnSpPr>
          <p:nvPr/>
        </p:nvCxnSpPr>
        <p:spPr>
          <a:xfrm>
            <a:off x="9633435" y="5216049"/>
            <a:ext cx="78" cy="224552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5" name="직선 화살표 연결선 124"/>
          <p:cNvCxnSpPr>
            <a:stCxn id="59" idx="2"/>
            <a:endCxn id="56" idx="0"/>
          </p:cNvCxnSpPr>
          <p:nvPr/>
        </p:nvCxnSpPr>
        <p:spPr>
          <a:xfrm flipH="1">
            <a:off x="9633513" y="5216049"/>
            <a:ext cx="1548946" cy="224552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1" name="직선 화살표 연결선 130"/>
          <p:cNvCxnSpPr>
            <a:stCxn id="56" idx="2"/>
            <a:endCxn id="60" idx="0"/>
          </p:cNvCxnSpPr>
          <p:nvPr/>
        </p:nvCxnSpPr>
        <p:spPr>
          <a:xfrm>
            <a:off x="9633513" y="5881747"/>
            <a:ext cx="0" cy="250248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직선 화살표 연결선 133"/>
          <p:cNvCxnSpPr>
            <a:stCxn id="60" idx="2"/>
            <a:endCxn id="65" idx="0"/>
          </p:cNvCxnSpPr>
          <p:nvPr/>
        </p:nvCxnSpPr>
        <p:spPr>
          <a:xfrm>
            <a:off x="9633513" y="6573141"/>
            <a:ext cx="0" cy="250248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" name="직선 화살표 연결선 136"/>
          <p:cNvCxnSpPr>
            <a:stCxn id="65" idx="2"/>
            <a:endCxn id="64" idx="0"/>
          </p:cNvCxnSpPr>
          <p:nvPr/>
        </p:nvCxnSpPr>
        <p:spPr>
          <a:xfrm>
            <a:off x="9633513" y="7264535"/>
            <a:ext cx="0" cy="250248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0" name="직선 화살표 연결선 139"/>
          <p:cNvCxnSpPr>
            <a:stCxn id="64" idx="2"/>
            <a:endCxn id="66" idx="0"/>
          </p:cNvCxnSpPr>
          <p:nvPr/>
        </p:nvCxnSpPr>
        <p:spPr>
          <a:xfrm>
            <a:off x="9633513" y="7955929"/>
            <a:ext cx="0" cy="250247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0396502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15280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Galaxy Zoo - The Galaxy </a:t>
            </a:r>
            <a:r>
              <a:rPr lang="en-US" altLang="ko-KR" dirty="0" smtClean="0">
                <a:sym typeface="Helvetica"/>
              </a:rPr>
              <a:t>Challenge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FF0000"/>
                </a:solidFill>
              </a:rPr>
              <a:t>Final Result: 56 / 326 (TOP 17.18%) in Private Leaderboard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4806461"/>
            <a:ext cx="11502536" cy="299415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910754" y="6172200"/>
            <a:ext cx="3059723" cy="100232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866162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5443</TotalTime>
  <Words>175</Words>
  <Application>Microsoft Office PowerPoint</Application>
  <PresentationFormat>사용자 지정</PresentationFormat>
  <Paragraphs>66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Kaggle Competition</vt:lpstr>
      <vt:lpstr>Kaggle Competition</vt:lpstr>
      <vt:lpstr>Kaggle Competition</vt:lpstr>
      <vt:lpstr>Kaggle Competition</vt:lpstr>
      <vt:lpstr>Kaggle Competition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3306</cp:revision>
  <cp:lastPrinted>2020-05-01T05:17:35Z</cp:lastPrinted>
  <dcterms:modified xsi:type="dcterms:W3CDTF">2021-05-20T09:29:50Z</dcterms:modified>
</cp:coreProperties>
</file>