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6" r:id="rId3"/>
    <p:sldId id="433" r:id="rId4"/>
    <p:sldId id="436" r:id="rId5"/>
    <p:sldId id="437" r:id="rId6"/>
    <p:sldId id="434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339" r:id="rId16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FF"/>
    <a:srgbClr val="B601FF"/>
    <a:srgbClr val="00C000"/>
    <a:srgbClr val="FFFFFF"/>
    <a:srgbClr val="00A2FF"/>
    <a:srgbClr val="FF33CC"/>
    <a:srgbClr val="FF8050"/>
    <a:srgbClr val="FF0000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68" autoAdjust="0"/>
    <p:restoredTop sz="94660"/>
  </p:normalViewPr>
  <p:slideViewPr>
    <p:cSldViewPr snapToGrid="0">
      <p:cViewPr varScale="1">
        <p:scale>
          <a:sx n="43" d="100"/>
          <a:sy n="43" d="100"/>
        </p:scale>
        <p:origin x="5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/tabular-playground-series-may-2021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sciencedirect.com/science/article/pii/S0004370221000102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21.06.11</a:t>
            </a:r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308707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/>
              <a:t>Paper: Explaining black-box classifiers using post-hoc explanations-by-example: The effect of explanations and error-rates in XAI user studies</a:t>
            </a:r>
            <a:endParaRPr lang="ko-KR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개체 틀 4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73100" y="3763107"/>
                <a:ext cx="11868150" cy="3956539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500" dirty="0" smtClean="0"/>
                  <a:t>COLE </a:t>
                </a:r>
                <a:r>
                  <a:rPr lang="en-US" altLang="ko-KR" sz="2500" dirty="0" err="1" smtClean="0"/>
                  <a:t>Hadamard</a:t>
                </a:r>
                <a:r>
                  <a:rPr lang="en-US" altLang="ko-KR" sz="2500" dirty="0" smtClean="0"/>
                  <a:t> Product (COLE-HP)</a:t>
                </a:r>
                <a:endParaRPr lang="en-US" altLang="ko-KR" sz="1900" dirty="0" smtClean="0"/>
              </a:p>
              <a:p>
                <a:pPr lvl="1"/>
                <a:r>
                  <a:rPr lang="en-US" altLang="ko-KR" sz="1900" dirty="0" smtClean="0"/>
                  <a:t>CNN</a:t>
                </a:r>
                <a:r>
                  <a:rPr lang="ko-KR" altLang="en-US" sz="1900" dirty="0" smtClean="0"/>
                  <a:t>은 입력 이미지의 </a:t>
                </a:r>
                <a:r>
                  <a:rPr lang="en-US" altLang="ko-KR" sz="1900" dirty="0" smtClean="0"/>
                  <a:t>tensor</a:t>
                </a:r>
                <a:r>
                  <a:rPr lang="ko-KR" altLang="en-US" sz="1900" dirty="0" smtClean="0"/>
                  <a:t>로부터 </a:t>
                </a:r>
                <a:r>
                  <a:rPr lang="en-US" altLang="ko-KR" sz="1900" dirty="0" smtClean="0"/>
                  <a:t>latent featur</a:t>
                </a:r>
                <a:r>
                  <a:rPr lang="en-US" altLang="ko-KR" sz="1900" dirty="0"/>
                  <a:t>e</a:t>
                </a:r>
                <a:r>
                  <a:rPr lang="ko-KR" altLang="en-US" sz="1900" dirty="0" smtClean="0"/>
                  <a:t>의 집합을 추출하는 </a:t>
                </a:r>
                <a:r>
                  <a:rPr lang="en-US" altLang="ko-KR" sz="1900" dirty="0" smtClean="0">
                    <a:solidFill>
                      <a:srgbClr val="0000FF"/>
                    </a:solidFill>
                  </a:rPr>
                  <a:t>feature extractor network g(I)</a:t>
                </a:r>
                <a:r>
                  <a:rPr lang="ko-KR" altLang="en-US" sz="1900" dirty="0" smtClean="0"/>
                  <a:t>와 </a:t>
                </a:r>
                <a:r>
                  <a:rPr lang="en-US" altLang="ko-KR" sz="1900" dirty="0" smtClean="0">
                    <a:solidFill>
                      <a:srgbClr val="0000FF"/>
                    </a:solidFill>
                  </a:rPr>
                  <a:t>classification network f(x)</a:t>
                </a:r>
                <a:r>
                  <a:rPr lang="ko-KR" altLang="en-US" sz="1900" dirty="0" smtClean="0"/>
                  <a:t>로 구성되므로</a:t>
                </a:r>
                <a:r>
                  <a:rPr lang="en-US" altLang="ko-KR" sz="1900" dirty="0" smtClean="0"/>
                  <a:t>, </a:t>
                </a:r>
                <a:r>
                  <a:rPr lang="ko-KR" altLang="en-US" sz="1900" dirty="0" smtClean="0"/>
                  <a:t>전체 네트워크는 다음과 같음</a:t>
                </a:r>
                <a:endParaRPr lang="en-US" altLang="ko-KR" sz="1900" dirty="0" smtClean="0"/>
              </a:p>
              <a:p>
                <a:pPr marL="444500" lvl="1" indent="0">
                  <a:buNone/>
                </a:pPr>
                <a:endParaRPr lang="en-US" altLang="ko-KR" sz="1900" dirty="0" smtClean="0"/>
              </a:p>
              <a:p>
                <a:pPr lvl="1"/>
                <a:endParaRPr lang="en-US" altLang="ko-KR" sz="19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ko-KR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⨀</m:t>
                    </m:r>
                    <m:sSub>
                      <m:sSubPr>
                        <m:ctrlPr>
                          <a:rPr lang="ko-KR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ko-KR" altLang="en-US" sz="1900" dirty="0" smtClean="0"/>
                  <a:t>를 모든 </a:t>
                </a:r>
                <a:r>
                  <a:rPr lang="en-US" altLang="ko-KR" sz="1900" dirty="0" smtClean="0"/>
                  <a:t>training data</a:t>
                </a:r>
                <a:r>
                  <a:rPr lang="ko-KR" altLang="en-US" sz="1900" dirty="0" smtClean="0"/>
                  <a:t>로부터 얻고</a:t>
                </a:r>
                <a:r>
                  <a:rPr lang="en-US" altLang="ko-KR" sz="1900" dirty="0" smtClean="0"/>
                  <a:t>, COLE </a:t>
                </a:r>
                <a:r>
                  <a:rPr lang="en-US" altLang="ko-KR" sz="1900" dirty="0" err="1" smtClean="0"/>
                  <a:t>Hadamard</a:t>
                </a:r>
                <a:r>
                  <a:rPr lang="en-US" altLang="ko-KR" sz="1900" dirty="0" smtClean="0"/>
                  <a:t> product</a:t>
                </a:r>
                <a:r>
                  <a:rPr lang="ko-KR" altLang="en-US" sz="1900" dirty="0" smtClean="0"/>
                  <a:t>를 구현하기 위한 </a:t>
                </a:r>
                <a:r>
                  <a:rPr lang="en-US" altLang="ko-KR" sz="1900" dirty="0" smtClean="0"/>
                  <a:t>k-NN classifier</a:t>
                </a:r>
                <a:r>
                  <a:rPr lang="ko-KR" altLang="en-US" sz="1900" dirty="0" smtClean="0"/>
                  <a:t>를 </a:t>
                </a:r>
                <a:r>
                  <a:rPr lang="en-US" altLang="ko-KR" sz="1900" dirty="0" smtClean="0"/>
                  <a:t>fitting</a:t>
                </a:r>
                <a:r>
                  <a:rPr lang="ko-KR" altLang="en-US" sz="1900" dirty="0" smtClean="0"/>
                  <a:t>하는 데 사용됨</a:t>
                </a:r>
                <a:endParaRPr lang="en-US" altLang="ko-KR" sz="1900" dirty="0" smtClean="0"/>
              </a:p>
              <a:p>
                <a:pPr lvl="1"/>
                <a:r>
                  <a:rPr lang="en-US" altLang="ko-KR" sz="1900" dirty="0" smtClean="0"/>
                  <a:t>K-NN classifier</a:t>
                </a:r>
                <a:r>
                  <a:rPr lang="ko-KR" altLang="en-US" sz="1900" dirty="0" smtClean="0"/>
                  <a:t>에는 </a:t>
                </a:r>
                <a:r>
                  <a:rPr lang="en-US" altLang="ko-KR" sz="1900" dirty="0" smtClean="0">
                    <a:solidFill>
                      <a:srgbClr val="FF0000"/>
                    </a:solidFill>
                  </a:rPr>
                  <a:t>Euclidean distance</a:t>
                </a:r>
                <a:r>
                  <a:rPr lang="ko-KR" altLang="en-US" sz="1900" dirty="0" smtClean="0"/>
                  <a:t>를 적용</a:t>
                </a:r>
                <a:endParaRPr lang="en-US" altLang="ko-KR" sz="1900" dirty="0" smtClean="0"/>
              </a:p>
            </p:txBody>
          </p:sp>
        </mc:Choice>
        <mc:Fallback xmlns="">
          <p:sp>
            <p:nvSpPr>
              <p:cNvPr id="5" name="텍스트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3763107"/>
                <a:ext cx="11868150" cy="3956539"/>
              </a:xfrm>
              <a:blipFill>
                <a:blip r:embed="rId2"/>
                <a:stretch>
                  <a:fillRect l="-1335" t="-13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5184090" y="5425243"/>
                <a:ext cx="2636619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  <m:r>
                        <a:rPr lang="ko-KR" altLang="en-US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090" y="5425243"/>
                <a:ext cx="2636619" cy="509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7307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308707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/>
              <a:t>Paper: Explaining black-box classifiers using post-hoc explanations-by-example: The effect of explanations and error-rates in XAI user studies</a:t>
            </a:r>
            <a:endParaRPr lang="ko-KR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673100" y="3763107"/>
            <a:ext cx="11868150" cy="1213339"/>
          </a:xfrm>
        </p:spPr>
        <p:txBody>
          <a:bodyPr>
            <a:normAutofit/>
          </a:bodyPr>
          <a:lstStyle/>
          <a:p>
            <a:r>
              <a:rPr lang="en-US" altLang="ko-KR" sz="2500" dirty="0" smtClean="0"/>
              <a:t>COLE </a:t>
            </a:r>
            <a:r>
              <a:rPr lang="en-US" altLang="ko-KR" sz="2500" dirty="0" err="1" smtClean="0"/>
              <a:t>Hadamard</a:t>
            </a:r>
            <a:r>
              <a:rPr lang="en-US" altLang="ko-KR" sz="2500" dirty="0" smtClean="0"/>
              <a:t> Product (COLE-HP)</a:t>
            </a:r>
            <a:endParaRPr lang="en-US" altLang="ko-KR" sz="1900" dirty="0" smtClean="0"/>
          </a:p>
          <a:p>
            <a:pPr lvl="1"/>
            <a:r>
              <a:rPr lang="ko-KR" altLang="en-US" sz="1900" dirty="0" smtClean="0"/>
              <a:t>알고리즘</a:t>
            </a:r>
            <a:endParaRPr lang="en-US" altLang="ko-KR" sz="1900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463550" y="4976446"/>
            <a:ext cx="11995541" cy="368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264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308707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/>
              <a:t>Paper: Explaining black-box classifiers using post-hoc explanations-by-example: The effect of explanations and error-rates in XAI user studies</a:t>
            </a:r>
            <a:endParaRPr lang="ko-KR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673100" y="3763107"/>
            <a:ext cx="11868150" cy="1213339"/>
          </a:xfrm>
        </p:spPr>
        <p:txBody>
          <a:bodyPr>
            <a:normAutofit/>
          </a:bodyPr>
          <a:lstStyle/>
          <a:p>
            <a:r>
              <a:rPr lang="en-US" altLang="ko-KR" sz="2500" dirty="0" smtClean="0"/>
              <a:t>COLE </a:t>
            </a:r>
            <a:r>
              <a:rPr lang="en-US" altLang="ko-KR" sz="2500" dirty="0" err="1" smtClean="0"/>
              <a:t>Hadamard</a:t>
            </a:r>
            <a:r>
              <a:rPr lang="en-US" altLang="ko-KR" sz="2500" dirty="0" smtClean="0"/>
              <a:t> Product (COLE-HP)</a:t>
            </a:r>
            <a:endParaRPr lang="en-US" altLang="ko-KR" sz="1900" dirty="0" smtClean="0"/>
          </a:p>
          <a:p>
            <a:pPr lvl="1"/>
            <a:r>
              <a:rPr lang="ko-KR" altLang="en-US" sz="1900" dirty="0" smtClean="0"/>
              <a:t>실제 실험 </a:t>
            </a:r>
            <a:r>
              <a:rPr lang="en-US" altLang="ko-KR" sz="1900" dirty="0" smtClean="0"/>
              <a:t>(explanatory image</a:t>
            </a:r>
            <a:r>
              <a:rPr lang="ko-KR" altLang="en-US" sz="1900" dirty="0" smtClean="0"/>
              <a:t>를 </a:t>
            </a:r>
            <a:r>
              <a:rPr lang="en-US" altLang="ko-KR" sz="1900" dirty="0" smtClean="0">
                <a:solidFill>
                  <a:srgbClr val="FF0000"/>
                </a:solidFill>
              </a:rPr>
              <a:t>training data</a:t>
            </a:r>
            <a:r>
              <a:rPr lang="ko-KR" altLang="en-US" sz="1900" dirty="0" smtClean="0">
                <a:solidFill>
                  <a:srgbClr val="FF0000"/>
                </a:solidFill>
              </a:rPr>
              <a:t>로부터 추출</a:t>
            </a:r>
            <a:r>
              <a:rPr lang="en-US" altLang="ko-KR" sz="1900" dirty="0"/>
              <a:t>)</a:t>
            </a:r>
            <a:endParaRPr lang="en-US" altLang="ko-KR" sz="1900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81972" y="4976446"/>
            <a:ext cx="10005026" cy="388913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681972" y="5345723"/>
            <a:ext cx="4820428" cy="186396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315585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308707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/>
              <a:t>Paper: Explaining black-box classifiers using post-hoc explanations-by-example: The effect of explanations and error-rates in XAI user studies</a:t>
            </a:r>
            <a:endParaRPr lang="ko-KR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개체 틀 4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73100" y="3763107"/>
                <a:ext cx="5094654" cy="4958862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500" dirty="0" smtClean="0"/>
                  <a:t>Tricorn user model of XAI</a:t>
                </a:r>
              </a:p>
              <a:p>
                <a:pPr lvl="1"/>
                <a:r>
                  <a:rPr lang="en-US" altLang="ko-KR" sz="1900" dirty="0" smtClean="0"/>
                  <a:t>User Model of the Domain </a:t>
                </a:r>
                <a:r>
                  <a:rPr lang="en-US" altLang="ko-KR" sz="1900" dirty="0" smtClean="0">
                    <a:solidFill>
                      <a:srgbClr val="0000FF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9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sSup>
                      <m:sSupPr>
                        <m:ctrlPr>
                          <a:rPr lang="en-US" altLang="ko-KR" sz="19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9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en-US" altLang="ko-KR" sz="19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p>
                    </m:sSup>
                  </m:oMath>
                </a14:m>
                <a:r>
                  <a:rPr lang="en-US" altLang="ko-KR" sz="1900" dirty="0" smtClean="0">
                    <a:solidFill>
                      <a:srgbClr val="0000FF"/>
                    </a:solidFill>
                  </a:rPr>
                  <a:t>) : </a:t>
                </a:r>
                <a:r>
                  <a:rPr lang="ko-KR" altLang="en-US" sz="1900" dirty="0" smtClean="0">
                    <a:solidFill>
                      <a:srgbClr val="0000FF"/>
                    </a:solidFill>
                  </a:rPr>
                  <a:t>사용자의 </a:t>
                </a:r>
                <a:r>
                  <a:rPr lang="en-US" altLang="ko-KR" sz="1900" dirty="0" smtClean="0">
                    <a:solidFill>
                      <a:srgbClr val="0000FF"/>
                    </a:solidFill>
                  </a:rPr>
                  <a:t>domain</a:t>
                </a:r>
                <a:r>
                  <a:rPr lang="ko-KR" altLang="en-US" sz="1900" dirty="0" smtClean="0">
                    <a:solidFill>
                      <a:srgbClr val="0000FF"/>
                    </a:solidFill>
                  </a:rPr>
                  <a:t>에 대한 이해</a:t>
                </a:r>
                <a:endParaRPr lang="en-US" altLang="ko-KR" sz="1900" dirty="0" smtClean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altLang="ko-KR" sz="1900" dirty="0" smtClean="0"/>
                  <a:t>User Model of the AI System </a:t>
                </a:r>
                <a:r>
                  <a:rPr lang="en-US" altLang="ko-KR" sz="1900" dirty="0" smtClean="0">
                    <a:solidFill>
                      <a:srgbClr val="0000FF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sSup>
                      <m:sSupPr>
                        <m:ctrlPr>
                          <a:rPr lang="en-US" altLang="ko-KR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en-US" altLang="ko-KR" sz="19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𝑨𝑰</m:t>
                        </m:r>
                      </m:sup>
                    </m:sSup>
                  </m:oMath>
                </a14:m>
                <a:r>
                  <a:rPr lang="en-US" altLang="ko-KR" sz="1900" dirty="0" smtClean="0">
                    <a:solidFill>
                      <a:srgbClr val="0000FF"/>
                    </a:solidFill>
                  </a:rPr>
                  <a:t>) : </a:t>
                </a:r>
                <a:r>
                  <a:rPr lang="ko-KR" altLang="en-US" sz="1900" dirty="0" smtClean="0">
                    <a:solidFill>
                      <a:srgbClr val="0000FF"/>
                    </a:solidFill>
                  </a:rPr>
                  <a:t>사용자의 </a:t>
                </a:r>
                <a:r>
                  <a:rPr lang="en-US" altLang="ko-KR" sz="1900" dirty="0" smtClean="0">
                    <a:solidFill>
                      <a:srgbClr val="0000FF"/>
                    </a:solidFill>
                  </a:rPr>
                  <a:t>AI </a:t>
                </a:r>
                <a:r>
                  <a:rPr lang="ko-KR" altLang="en-US" sz="1900" dirty="0" smtClean="0">
                    <a:solidFill>
                      <a:srgbClr val="0000FF"/>
                    </a:solidFill>
                  </a:rPr>
                  <a:t>모델에 대한 이해</a:t>
                </a:r>
                <a:endParaRPr lang="en-US" altLang="ko-KR" sz="1900" dirty="0" smtClean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altLang="ko-KR" sz="1900" dirty="0" smtClean="0"/>
                  <a:t>User Model of the Explanation </a:t>
                </a:r>
                <a:r>
                  <a:rPr lang="en-US" altLang="ko-KR" sz="1900" dirty="0" smtClean="0">
                    <a:solidFill>
                      <a:srgbClr val="0000FF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sSup>
                      <m:sSupPr>
                        <m:ctrlPr>
                          <a:rPr lang="en-US" altLang="ko-KR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en-US" altLang="ko-KR" sz="19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𝑿𝑷</m:t>
                        </m:r>
                      </m:sup>
                    </m:sSup>
                  </m:oMath>
                </a14:m>
                <a:r>
                  <a:rPr lang="en-US" altLang="ko-KR" sz="1900" dirty="0" smtClean="0">
                    <a:solidFill>
                      <a:srgbClr val="0000FF"/>
                    </a:solidFill>
                  </a:rPr>
                  <a:t>) : </a:t>
                </a:r>
                <a:r>
                  <a:rPr lang="ko-KR" altLang="en-US" sz="1900" dirty="0" smtClean="0">
                    <a:solidFill>
                      <a:srgbClr val="0000FF"/>
                    </a:solidFill>
                  </a:rPr>
                  <a:t>설명 전략이 어떻게 시스템을 설명하는가</a:t>
                </a:r>
                <a:r>
                  <a:rPr lang="en-US" altLang="ko-KR" sz="1900" dirty="0" smtClean="0">
                    <a:solidFill>
                      <a:srgbClr val="0000FF"/>
                    </a:solidFill>
                  </a:rPr>
                  <a:t>?</a:t>
                </a:r>
              </a:p>
              <a:p>
                <a:pPr lvl="1"/>
                <a:endParaRPr lang="en-US" altLang="ko-KR" sz="1900" dirty="0" smtClean="0"/>
              </a:p>
            </p:txBody>
          </p:sp>
        </mc:Choice>
        <mc:Fallback xmlns="">
          <p:sp>
            <p:nvSpPr>
              <p:cNvPr id="5" name="텍스트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3763107"/>
                <a:ext cx="5094654" cy="4958862"/>
              </a:xfrm>
              <a:blipFill>
                <a:blip r:embed="rId2"/>
                <a:stretch>
                  <a:fillRect l="-3110" t="-1106" r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8" name="그림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558" y="4369776"/>
            <a:ext cx="6729950" cy="386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76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308707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/>
              <a:t>Paper: Explaining black-box classifiers using post-hoc explanations-by-example: The effect of explanations and error-rates in XAI user studies</a:t>
            </a:r>
            <a:endParaRPr lang="ko-KR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673100" y="3763107"/>
            <a:ext cx="11671300" cy="4958862"/>
          </a:xfrm>
        </p:spPr>
        <p:txBody>
          <a:bodyPr>
            <a:normAutofit/>
          </a:bodyPr>
          <a:lstStyle/>
          <a:p>
            <a:r>
              <a:rPr lang="ko-KR" altLang="en-US" sz="2500" dirty="0" smtClean="0"/>
              <a:t>특허 아이디어와 비교</a:t>
            </a:r>
            <a:endParaRPr lang="en-US" altLang="ko-KR" sz="1900" dirty="0"/>
          </a:p>
          <a:p>
            <a:pPr lvl="1"/>
            <a:r>
              <a:rPr lang="ko-KR" altLang="en-US" sz="1900" dirty="0" smtClean="0">
                <a:solidFill>
                  <a:srgbClr val="0000FF"/>
                </a:solidFill>
              </a:rPr>
              <a:t>채용 </a:t>
            </a:r>
            <a:r>
              <a:rPr lang="en-US" altLang="ko-KR" sz="1900" dirty="0" smtClean="0">
                <a:solidFill>
                  <a:srgbClr val="0000FF"/>
                </a:solidFill>
              </a:rPr>
              <a:t>AI </a:t>
            </a:r>
            <a:r>
              <a:rPr lang="ko-KR" altLang="en-US" sz="1900" dirty="0" smtClean="0"/>
              <a:t>아이디어에서</a:t>
            </a:r>
            <a:r>
              <a:rPr lang="en-US" altLang="ko-KR" sz="1900" dirty="0" smtClean="0"/>
              <a:t>, </a:t>
            </a:r>
            <a:r>
              <a:rPr lang="ko-KR" altLang="en-US" sz="1900" dirty="0" smtClean="0">
                <a:solidFill>
                  <a:srgbClr val="0000FF"/>
                </a:solidFill>
              </a:rPr>
              <a:t>면접 영상 </a:t>
            </a:r>
            <a:r>
              <a:rPr lang="ko-KR" altLang="en-US" sz="1900" dirty="0" smtClean="0"/>
              <a:t>중 </a:t>
            </a:r>
            <a:r>
              <a:rPr lang="en-US" altLang="ko-KR" sz="1900" dirty="0" smtClean="0">
                <a:solidFill>
                  <a:srgbClr val="0000FF"/>
                </a:solidFill>
              </a:rPr>
              <a:t>CNN </a:t>
            </a:r>
            <a:r>
              <a:rPr lang="ko-KR" altLang="en-US" sz="1900" dirty="0" smtClean="0">
                <a:solidFill>
                  <a:srgbClr val="0000FF"/>
                </a:solidFill>
              </a:rPr>
              <a:t>이후의 </a:t>
            </a:r>
            <a:r>
              <a:rPr lang="en-US" altLang="ko-KR" sz="1900" dirty="0" smtClean="0">
                <a:solidFill>
                  <a:srgbClr val="0000FF"/>
                </a:solidFill>
              </a:rPr>
              <a:t>layer</a:t>
            </a:r>
            <a:r>
              <a:rPr lang="ko-KR" altLang="en-US" sz="1900" dirty="0" smtClean="0">
                <a:solidFill>
                  <a:srgbClr val="0000FF"/>
                </a:solidFill>
              </a:rPr>
              <a:t>를 나타내는 </a:t>
            </a:r>
            <a:r>
              <a:rPr lang="en-US" altLang="ko-KR" sz="1900" dirty="0" smtClean="0">
                <a:solidFill>
                  <a:srgbClr val="0000FF"/>
                </a:solidFill>
              </a:rPr>
              <a:t>vector </a:t>
            </a:r>
            <a:r>
              <a:rPr lang="en-US" altLang="ko-KR" sz="1900" dirty="0" smtClean="0">
                <a:solidFill>
                  <a:srgbClr val="FF0000"/>
                </a:solidFill>
              </a:rPr>
              <a:t>(</a:t>
            </a:r>
            <a:r>
              <a:rPr lang="ko-KR" altLang="en-US" sz="1900" dirty="0" smtClean="0">
                <a:solidFill>
                  <a:srgbClr val="FF0000"/>
                </a:solidFill>
              </a:rPr>
              <a:t>논문</a:t>
            </a:r>
            <a:r>
              <a:rPr lang="en-US" altLang="ko-KR" sz="1900" dirty="0" smtClean="0">
                <a:solidFill>
                  <a:srgbClr val="FF0000"/>
                </a:solidFill>
              </a:rPr>
              <a:t>: Query </a:t>
            </a:r>
            <a:r>
              <a:rPr lang="en-US" altLang="ko-KR" sz="1900" dirty="0" err="1" smtClean="0">
                <a:solidFill>
                  <a:srgbClr val="FF0000"/>
                </a:solidFill>
              </a:rPr>
              <a:t>vecto</a:t>
            </a:r>
            <a:r>
              <a:rPr lang="ko-KR" altLang="en-US" sz="1900" dirty="0" smtClean="0">
                <a:solidFill>
                  <a:srgbClr val="FF0000"/>
                </a:solidFill>
              </a:rPr>
              <a:t>의 </a:t>
            </a:r>
            <a:r>
              <a:rPr lang="en-US" altLang="ko-KR" sz="1900" dirty="0">
                <a:solidFill>
                  <a:srgbClr val="FF0000"/>
                </a:solidFill>
              </a:rPr>
              <a:t>latent </a:t>
            </a:r>
            <a:r>
              <a:rPr lang="en-US" altLang="ko-KR" sz="1900" dirty="0" smtClean="0">
                <a:solidFill>
                  <a:srgbClr val="FF0000"/>
                </a:solidFill>
              </a:rPr>
              <a:t>feature, </a:t>
            </a:r>
            <a:r>
              <a:rPr lang="ko-KR" altLang="en-US" sz="1900" dirty="0" smtClean="0">
                <a:solidFill>
                  <a:srgbClr val="FF0000"/>
                </a:solidFill>
              </a:rPr>
              <a:t>특허</a:t>
            </a:r>
            <a:r>
              <a:rPr lang="en-US" altLang="ko-KR" sz="1900" dirty="0" smtClean="0">
                <a:solidFill>
                  <a:srgbClr val="FF0000"/>
                </a:solidFill>
              </a:rPr>
              <a:t>: CNN </a:t>
            </a:r>
            <a:r>
              <a:rPr lang="ko-KR" altLang="en-US" sz="1900" dirty="0" smtClean="0">
                <a:solidFill>
                  <a:srgbClr val="FF0000"/>
                </a:solidFill>
              </a:rPr>
              <a:t>이후의 특정 </a:t>
            </a:r>
            <a:r>
              <a:rPr lang="en-US" altLang="ko-KR" sz="1900" dirty="0" smtClean="0">
                <a:solidFill>
                  <a:srgbClr val="FF0000"/>
                </a:solidFill>
              </a:rPr>
              <a:t>layer)</a:t>
            </a:r>
            <a:r>
              <a:rPr lang="en-US" altLang="ko-KR" sz="1900" dirty="0" smtClean="0"/>
              <a:t> </a:t>
            </a:r>
            <a:r>
              <a:rPr lang="ko-KR" altLang="en-US" sz="1900" dirty="0" smtClean="0">
                <a:solidFill>
                  <a:srgbClr val="0000FF"/>
                </a:solidFill>
              </a:rPr>
              <a:t>가 가장 유사한 것</a:t>
            </a:r>
            <a:r>
              <a:rPr lang="ko-KR" altLang="en-US" sz="1900" dirty="0" smtClean="0"/>
              <a:t>을 </a:t>
            </a:r>
            <a:r>
              <a:rPr lang="en-US" altLang="ko-KR" sz="1900" dirty="0" smtClean="0">
                <a:solidFill>
                  <a:srgbClr val="0000FF"/>
                </a:solidFill>
              </a:rPr>
              <a:t>Euclidean distance</a:t>
            </a:r>
            <a:r>
              <a:rPr lang="ko-KR" altLang="en-US" sz="1900" dirty="0" smtClean="0"/>
              <a:t>를 이용해서 찾아서 설명을 한다는 점에서 유사</a:t>
            </a:r>
            <a:endParaRPr lang="en-US" altLang="ko-KR" sz="1900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42396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949450" y="4790831"/>
            <a:ext cx="9105900" cy="3886200"/>
          </a:xfrm>
        </p:spPr>
        <p:txBody>
          <a:bodyPr/>
          <a:lstStyle/>
          <a:p>
            <a:pPr latinLnBrk="1"/>
            <a:r>
              <a:rPr lang="en-US" altLang="ko-KR" dirty="0" smtClean="0">
                <a:solidFill>
                  <a:schemeClr val="tx1"/>
                </a:solidFill>
              </a:rPr>
              <a:t>Paper for the patent (Self-driving car) </a:t>
            </a:r>
            <a:r>
              <a:rPr lang="en-US" altLang="ko-KR" dirty="0" smtClean="0">
                <a:solidFill>
                  <a:srgbClr val="FF0000"/>
                </a:solidFill>
              </a:rPr>
              <a:t>(not public)</a:t>
            </a:r>
          </a:p>
          <a:p>
            <a:pPr latinLnBrk="1"/>
            <a:r>
              <a:rPr lang="en-US" altLang="ko-KR" dirty="0" err="1" smtClean="0">
                <a:solidFill>
                  <a:schemeClr val="tx1"/>
                </a:solidFill>
              </a:rPr>
              <a:t>Kaggle</a:t>
            </a:r>
            <a:r>
              <a:rPr lang="en-US" altLang="ko-KR" dirty="0" smtClean="0">
                <a:solidFill>
                  <a:schemeClr val="tx1"/>
                </a:solidFill>
              </a:rPr>
              <a:t> Competition</a:t>
            </a:r>
          </a:p>
          <a:p>
            <a:pPr latinLnBrk="1"/>
            <a:r>
              <a:rPr lang="en-US" altLang="ko-KR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/>
              <a:t>Explaining black-box classifiers using </a:t>
            </a:r>
            <a:r>
              <a:rPr lang="en-US" altLang="ko-KR" i="1" dirty="0"/>
              <a:t>post-hoc</a:t>
            </a:r>
            <a:r>
              <a:rPr lang="en-US" altLang="ko-KR" dirty="0"/>
              <a:t> explanations-by-example: The effect of explanations and error-rates in XAI user </a:t>
            </a:r>
            <a:r>
              <a:rPr lang="en-US" altLang="ko-KR" dirty="0" smtClean="0"/>
              <a:t>studies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763619" cy="242488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Tabular Playground Series </a:t>
            </a:r>
            <a:r>
              <a:rPr lang="en-US" altLang="ko-KR" dirty="0" smtClean="0">
                <a:sym typeface="Helvetica"/>
              </a:rPr>
              <a:t>– May 2021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  <a:hlinkClick r:id="rId2"/>
              </a:rPr>
              <a:t>https://</a:t>
            </a:r>
            <a:r>
              <a:rPr lang="en-US" altLang="ko-KR" dirty="0" smtClean="0">
                <a:sym typeface="Helvetica"/>
                <a:hlinkClick r:id="rId2"/>
              </a:rPr>
              <a:t>www.kaggle.com/c/tabular-playground-series-may-2021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Maximum Team Size : 3</a:t>
            </a:r>
            <a:endParaRPr lang="en-US" altLang="ko-KR" dirty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784" y="5196619"/>
            <a:ext cx="92011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061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221597"/>
            <a:ext cx="11763619" cy="273726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Tabular Playground Series </a:t>
            </a:r>
            <a:r>
              <a:rPr lang="en-US" altLang="ko-KR" dirty="0" smtClean="0">
                <a:sym typeface="Helvetica"/>
              </a:rPr>
              <a:t>– May 2021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ym typeface="Helvetica"/>
              </a:rPr>
              <a:t>기본 프로세스는 하단 그림 참조</a:t>
            </a:r>
            <a:r>
              <a:rPr lang="en-US" altLang="ko-KR" dirty="0" smtClean="0">
                <a:sym typeface="Helvetica"/>
              </a:rPr>
              <a:t>, </a:t>
            </a:r>
            <a:r>
              <a:rPr lang="ko-KR" altLang="en-US" dirty="0" smtClean="0">
                <a:sym typeface="Helvetica"/>
              </a:rPr>
              <a:t>역할을 나누어 수행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err="1" smtClean="0">
                <a:solidFill>
                  <a:schemeClr val="tx1"/>
                </a:solidFill>
                <a:sym typeface="Helvetica"/>
              </a:rPr>
              <a:t>머신러닝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 알고리즘은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competition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code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탭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에서 찾아서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아이디어 도출 및 분석</a:t>
            </a:r>
            <a:endParaRPr lang="en-US" altLang="ko-KR" dirty="0" smtClean="0">
              <a:solidFill>
                <a:srgbClr val="0000FF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820617" y="6578069"/>
            <a:ext cx="1090246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EDA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63816" y="5038774"/>
            <a:ext cx="2133600" cy="77970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200" b="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머신러닝</a:t>
            </a:r>
            <a:r>
              <a:rPr lang="ko-KR" altLang="en-US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 알고리즘 </a:t>
            </a:r>
            <a:r>
              <a:rPr lang="en-US" altLang="ko-KR" sz="22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1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63816" y="6018941"/>
            <a:ext cx="2133600" cy="77970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200" b="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머신러닝</a:t>
            </a:r>
            <a:r>
              <a:rPr lang="ko-KR" altLang="en-US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 알고리즘 </a:t>
            </a: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2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63816" y="7853513"/>
            <a:ext cx="2133600" cy="77970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200" b="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머신러닝</a:t>
            </a:r>
            <a:r>
              <a:rPr lang="ko-KR" altLang="en-US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 알고리즘 </a:t>
            </a: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N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5" name="직선 화살표 연결선 4"/>
          <p:cNvCxnSpPr>
            <a:stCxn id="2" idx="3"/>
            <a:endCxn id="7" idx="1"/>
          </p:cNvCxnSpPr>
          <p:nvPr/>
        </p:nvCxnSpPr>
        <p:spPr>
          <a:xfrm flipV="1">
            <a:off x="1910863" y="5428625"/>
            <a:ext cx="1652953" cy="137001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직선 화살표 연결선 11"/>
          <p:cNvCxnSpPr>
            <a:stCxn id="2" idx="3"/>
            <a:endCxn id="8" idx="1"/>
          </p:cNvCxnSpPr>
          <p:nvPr/>
        </p:nvCxnSpPr>
        <p:spPr>
          <a:xfrm flipV="1">
            <a:off x="1910863" y="6408792"/>
            <a:ext cx="1652953" cy="38985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직선 화살표 연결선 14"/>
          <p:cNvCxnSpPr>
            <a:stCxn id="2" idx="3"/>
            <a:endCxn id="9" idx="1"/>
          </p:cNvCxnSpPr>
          <p:nvPr/>
        </p:nvCxnSpPr>
        <p:spPr>
          <a:xfrm>
            <a:off x="1910863" y="6798642"/>
            <a:ext cx="1652953" cy="144472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직사각형 17"/>
          <p:cNvSpPr/>
          <p:nvPr/>
        </p:nvSpPr>
        <p:spPr>
          <a:xfrm>
            <a:off x="6887308" y="5038774"/>
            <a:ext cx="2133600" cy="77970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데이터 전처리</a:t>
            </a:r>
            <a:endParaRPr lang="en-US" altLang="ko-KR" sz="2200" b="0" dirty="0" smtClea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구현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809284" y="5208051"/>
            <a:ext cx="2133600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모델 구현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22" name="직선 화살표 연결선 21"/>
          <p:cNvCxnSpPr>
            <a:stCxn id="7" idx="3"/>
            <a:endCxn id="18" idx="1"/>
          </p:cNvCxnSpPr>
          <p:nvPr/>
        </p:nvCxnSpPr>
        <p:spPr>
          <a:xfrm>
            <a:off x="5697416" y="5428625"/>
            <a:ext cx="1189892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직선 화살표 연결선 24"/>
          <p:cNvCxnSpPr>
            <a:stCxn id="18" idx="3"/>
            <a:endCxn id="21" idx="1"/>
          </p:cNvCxnSpPr>
          <p:nvPr/>
        </p:nvCxnSpPr>
        <p:spPr>
          <a:xfrm flipV="1">
            <a:off x="9020908" y="5428624"/>
            <a:ext cx="788376" cy="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직사각형 30"/>
          <p:cNvSpPr/>
          <p:nvPr/>
        </p:nvSpPr>
        <p:spPr>
          <a:xfrm>
            <a:off x="6887308" y="6018941"/>
            <a:ext cx="2133600" cy="77970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200" b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데이터 전처리</a:t>
            </a:r>
            <a:endParaRPr lang="en-US" altLang="ko-KR" sz="2200" b="0" dirty="0" smtClea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구현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809284" y="6188218"/>
            <a:ext cx="2133600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모델 구현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33" name="직선 화살표 연결선 32"/>
          <p:cNvCxnSpPr>
            <a:stCxn id="31" idx="3"/>
            <a:endCxn id="32" idx="1"/>
          </p:cNvCxnSpPr>
          <p:nvPr/>
        </p:nvCxnSpPr>
        <p:spPr>
          <a:xfrm flipV="1">
            <a:off x="9020908" y="6408791"/>
            <a:ext cx="788376" cy="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직사각형 33"/>
          <p:cNvSpPr/>
          <p:nvPr/>
        </p:nvSpPr>
        <p:spPr>
          <a:xfrm>
            <a:off x="6887308" y="7853513"/>
            <a:ext cx="2133600" cy="77970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200" b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데이터 전처리</a:t>
            </a:r>
            <a:endParaRPr lang="en-US" altLang="ko-KR" sz="2200" b="0" dirty="0" smtClea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구현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809284" y="8022790"/>
            <a:ext cx="2133600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모델 구현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36" name="직선 화살표 연결선 35"/>
          <p:cNvCxnSpPr>
            <a:stCxn id="34" idx="3"/>
            <a:endCxn id="35" idx="1"/>
          </p:cNvCxnSpPr>
          <p:nvPr/>
        </p:nvCxnSpPr>
        <p:spPr>
          <a:xfrm flipV="1">
            <a:off x="9020908" y="8243363"/>
            <a:ext cx="788376" cy="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 w="lg" len="lg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직선 화살표 연결선 36"/>
          <p:cNvCxnSpPr>
            <a:stCxn id="8" idx="3"/>
            <a:endCxn id="31" idx="1"/>
          </p:cNvCxnSpPr>
          <p:nvPr/>
        </p:nvCxnSpPr>
        <p:spPr>
          <a:xfrm>
            <a:off x="5697416" y="6408792"/>
            <a:ext cx="1189892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직선 화살표 연결선 39"/>
          <p:cNvCxnSpPr>
            <a:stCxn id="9" idx="3"/>
            <a:endCxn id="34" idx="1"/>
          </p:cNvCxnSpPr>
          <p:nvPr/>
        </p:nvCxnSpPr>
        <p:spPr>
          <a:xfrm>
            <a:off x="5697416" y="8243364"/>
            <a:ext cx="1189892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8347059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763619" cy="242488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Tabular Playground Series </a:t>
            </a:r>
            <a:r>
              <a:rPr lang="en-US" altLang="ko-KR" dirty="0" smtClean="0">
                <a:sym typeface="Helvetica"/>
              </a:rPr>
              <a:t>– May 2021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팀 구성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: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다니엘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, </a:t>
            </a:r>
            <a:r>
              <a:rPr lang="ko-KR" altLang="en-US" dirty="0" err="1" smtClean="0">
                <a:solidFill>
                  <a:srgbClr val="0000FF"/>
                </a:solidFill>
                <a:sym typeface="Helvetica"/>
              </a:rPr>
              <a:t>안준항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김홍식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(leader)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현재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EDA </a:t>
            </a:r>
            <a:r>
              <a:rPr lang="en-US" altLang="ko-KR" dirty="0">
                <a:solidFill>
                  <a:srgbClr val="0000FF"/>
                </a:solidFill>
                <a:sym typeface="Helvetica"/>
              </a:rPr>
              <a:t>(Exploratory Data Analysis) </a:t>
            </a:r>
            <a:r>
              <a:rPr lang="ko-KR" altLang="en-US" dirty="0">
                <a:solidFill>
                  <a:schemeClr val="tx1"/>
                </a:solidFill>
                <a:sym typeface="Helvetica"/>
              </a:rPr>
              <a:t>진행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중</a:t>
            </a:r>
            <a:endParaRPr lang="en-US" altLang="ko-KR" dirty="0">
              <a:solidFill>
                <a:schemeClr val="tx1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51570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308707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/>
              <a:t>Paper: Explaining black-box classifiers using post-hoc explanations-by-example: The effect of explanations and error-rates in XAI user studies</a:t>
            </a:r>
            <a:endParaRPr lang="ko-KR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673100" y="3763108"/>
            <a:ext cx="11868150" cy="902677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hlinkClick r:id="rId2"/>
              </a:rPr>
              <a:t>https://</a:t>
            </a:r>
            <a:r>
              <a:rPr lang="en-US" altLang="ko-KR" sz="2500" dirty="0" smtClean="0">
                <a:hlinkClick r:id="rId2"/>
              </a:rPr>
              <a:t>www.sciencedirect.com/science/article/pii/S0004370221000102</a:t>
            </a:r>
            <a:endParaRPr lang="en-US" altLang="ko-KR" sz="2500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927" y="4665785"/>
            <a:ext cx="8257687" cy="366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438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308707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/>
              <a:t>Paper: Explaining black-box classifiers using post-hoc explanations-by-example: The effect of explanations and error-rates in XAI user studies</a:t>
            </a:r>
            <a:endParaRPr lang="ko-KR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673100" y="3763108"/>
            <a:ext cx="6011385" cy="4800599"/>
          </a:xfrm>
        </p:spPr>
        <p:txBody>
          <a:bodyPr>
            <a:normAutofit/>
          </a:bodyPr>
          <a:lstStyle/>
          <a:p>
            <a:r>
              <a:rPr lang="en-US" altLang="ko-KR" sz="2500" dirty="0" smtClean="0"/>
              <a:t>Twin-Systems Explanation Framework</a:t>
            </a:r>
          </a:p>
          <a:p>
            <a:pPr lvl="1"/>
            <a:r>
              <a:rPr lang="ko-KR" altLang="en-US" sz="1900" dirty="0" smtClean="0"/>
              <a:t>네트워크의 </a:t>
            </a:r>
            <a:r>
              <a:rPr lang="en-US" altLang="ko-KR" sz="1900" dirty="0" smtClean="0">
                <a:solidFill>
                  <a:srgbClr val="0000FF"/>
                </a:solidFill>
              </a:rPr>
              <a:t>Feature-weights</a:t>
            </a:r>
            <a:r>
              <a:rPr lang="ko-KR" altLang="en-US" sz="1900" dirty="0" smtClean="0"/>
              <a:t>를 </a:t>
            </a:r>
            <a:r>
              <a:rPr lang="en-US" altLang="ko-KR" sz="1900" dirty="0" smtClean="0">
                <a:solidFill>
                  <a:srgbClr val="0000FF"/>
                </a:solidFill>
              </a:rPr>
              <a:t>k-NN (k-nearest-neighbor)</a:t>
            </a:r>
            <a:r>
              <a:rPr lang="ko-KR" altLang="en-US" sz="1900" dirty="0" smtClean="0"/>
              <a:t>를 이용하여 가장 가까운 이미지를 추출</a:t>
            </a:r>
            <a:endParaRPr lang="en-US" altLang="ko-KR" sz="1900" dirty="0" smtClean="0"/>
          </a:p>
          <a:p>
            <a:pPr lvl="1"/>
            <a:r>
              <a:rPr lang="ko-KR" altLang="en-US" sz="1900" dirty="0" smtClean="0"/>
              <a:t>설명되는 이미지는 </a:t>
            </a:r>
            <a:r>
              <a:rPr lang="en-US" altLang="ko-KR" sz="1900" dirty="0" smtClean="0">
                <a:solidFill>
                  <a:srgbClr val="0000FF"/>
                </a:solidFill>
              </a:rPr>
              <a:t>6</a:t>
            </a:r>
            <a:r>
              <a:rPr lang="ko-KR" altLang="en-US" sz="1900" dirty="0" smtClean="0">
                <a:solidFill>
                  <a:srgbClr val="0000FF"/>
                </a:solidFill>
              </a:rPr>
              <a:t>과 비슷하게 생긴 </a:t>
            </a:r>
            <a:r>
              <a:rPr lang="en-US" altLang="ko-KR" sz="1900" dirty="0" smtClean="0">
                <a:solidFill>
                  <a:srgbClr val="0000FF"/>
                </a:solidFill>
              </a:rPr>
              <a:t>0 </a:t>
            </a:r>
            <a:r>
              <a:rPr lang="ko-KR" altLang="en-US" sz="1900" dirty="0" smtClean="0">
                <a:solidFill>
                  <a:srgbClr val="0000FF"/>
                </a:solidFill>
              </a:rPr>
              <a:t>이미지</a:t>
            </a:r>
            <a:r>
              <a:rPr lang="ko-KR" altLang="en-US" sz="1900" dirty="0" smtClean="0"/>
              <a:t>를 이용해서 </a:t>
            </a:r>
            <a:r>
              <a:rPr lang="en-US" altLang="ko-KR" sz="1900" dirty="0" smtClean="0"/>
              <a:t>0</a:t>
            </a:r>
            <a:r>
              <a:rPr lang="ko-KR" altLang="en-US" sz="1900" dirty="0" smtClean="0"/>
              <a:t>이라는 </a:t>
            </a:r>
            <a:r>
              <a:rPr lang="en-US" altLang="ko-KR" sz="1900" dirty="0" smtClean="0"/>
              <a:t>prediction</a:t>
            </a:r>
            <a:r>
              <a:rPr lang="ko-KR" altLang="en-US" sz="1900" dirty="0" smtClean="0"/>
              <a:t>을 생성했다고 설명</a:t>
            </a:r>
            <a:endParaRPr lang="en-US" altLang="ko-KR" sz="1900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7" name="그림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68" y="4202725"/>
            <a:ext cx="4841558" cy="401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351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308707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/>
              <a:t>Paper: Explaining black-box classifiers using post-hoc explanations-by-example: The effect of explanations and error-rates in XAI user studies</a:t>
            </a:r>
            <a:endParaRPr lang="ko-KR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673100" y="3763108"/>
            <a:ext cx="11868150" cy="1723292"/>
          </a:xfrm>
        </p:spPr>
        <p:txBody>
          <a:bodyPr>
            <a:normAutofit/>
          </a:bodyPr>
          <a:lstStyle/>
          <a:p>
            <a:r>
              <a:rPr lang="en-US" altLang="ko-KR" sz="2500" dirty="0" smtClean="0"/>
              <a:t>Post-hoc explanation of XAI</a:t>
            </a:r>
          </a:p>
          <a:p>
            <a:pPr lvl="1"/>
            <a:r>
              <a:rPr lang="ko-KR" altLang="en-US" sz="1900" dirty="0" smtClean="0"/>
              <a:t>최근의 </a:t>
            </a:r>
            <a:r>
              <a:rPr lang="en-US" altLang="ko-KR" sz="1900" dirty="0" smtClean="0"/>
              <a:t>XAI review</a:t>
            </a:r>
            <a:r>
              <a:rPr lang="ko-KR" altLang="en-US" sz="1900" dirty="0" smtClean="0"/>
              <a:t>에서는 </a:t>
            </a:r>
            <a:r>
              <a:rPr lang="en-US" altLang="ko-KR" sz="1900" dirty="0" smtClean="0">
                <a:solidFill>
                  <a:srgbClr val="0000FF"/>
                </a:solidFill>
              </a:rPr>
              <a:t>explanation, interpretability, transparency</a:t>
            </a:r>
            <a:r>
              <a:rPr lang="ko-KR" altLang="en-US" sz="1900" dirty="0" smtClean="0">
                <a:solidFill>
                  <a:srgbClr val="0000FF"/>
                </a:solidFill>
              </a:rPr>
              <a:t>에 대한 정의가 불분명</a:t>
            </a:r>
            <a:r>
              <a:rPr lang="ko-KR" altLang="en-US" sz="1900" dirty="0" smtClean="0"/>
              <a:t>하다고 함</a:t>
            </a:r>
            <a:endParaRPr lang="en-US" altLang="ko-KR" sz="1900" dirty="0" smtClean="0"/>
          </a:p>
          <a:p>
            <a:pPr lvl="1"/>
            <a:r>
              <a:rPr lang="en-US" altLang="ko-KR" sz="1900" dirty="0" smtClean="0"/>
              <a:t>Post-hoc explanation</a:t>
            </a:r>
            <a:r>
              <a:rPr lang="ko-KR" altLang="en-US" sz="1900" dirty="0" smtClean="0"/>
              <a:t>에서 </a:t>
            </a:r>
            <a:r>
              <a:rPr lang="en-US" altLang="ko-KR" sz="1900" dirty="0" smtClean="0">
                <a:solidFill>
                  <a:srgbClr val="0000FF"/>
                </a:solidFill>
              </a:rPr>
              <a:t>post-hoc </a:t>
            </a:r>
            <a:r>
              <a:rPr lang="en-US" altLang="ko-KR" sz="1900" dirty="0" err="1" smtClean="0">
                <a:solidFill>
                  <a:srgbClr val="0000FF"/>
                </a:solidFill>
              </a:rPr>
              <a:t>explainability</a:t>
            </a:r>
            <a:r>
              <a:rPr lang="ko-KR" altLang="en-US" sz="1900" dirty="0" smtClean="0">
                <a:solidFill>
                  <a:srgbClr val="0000FF"/>
                </a:solidFill>
              </a:rPr>
              <a:t>는 </a:t>
            </a:r>
            <a:r>
              <a:rPr lang="en-US" altLang="ko-KR" sz="1900" dirty="0" smtClean="0">
                <a:solidFill>
                  <a:srgbClr val="0000FF"/>
                </a:solidFill>
              </a:rPr>
              <a:t>explanation-by-justification</a:t>
            </a:r>
            <a:r>
              <a:rPr lang="ko-KR" altLang="en-US" sz="1900" dirty="0" smtClean="0"/>
              <a:t>이라고 함</a:t>
            </a:r>
            <a:endParaRPr lang="en-US" altLang="ko-KR" sz="1900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1125415" y="6780969"/>
            <a:ext cx="2602524" cy="44114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interpretability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27622" y="5739154"/>
            <a:ext cx="2602524" cy="77970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Transparency (simulatability)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27622" y="7446142"/>
            <a:ext cx="2602524" cy="77970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Post-hoc interpretability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820038" y="7446141"/>
            <a:ext cx="2602524" cy="77970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Explanation-by-justification</a:t>
            </a: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1" name="직선 화살표 연결선 10"/>
          <p:cNvCxnSpPr>
            <a:stCxn id="2" idx="3"/>
            <a:endCxn id="8" idx="1"/>
          </p:cNvCxnSpPr>
          <p:nvPr/>
        </p:nvCxnSpPr>
        <p:spPr>
          <a:xfrm flipV="1">
            <a:off x="3727939" y="6129005"/>
            <a:ext cx="1299683" cy="87253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직선 화살표 연결선 13"/>
          <p:cNvCxnSpPr>
            <a:stCxn id="2" idx="3"/>
            <a:endCxn id="9" idx="1"/>
          </p:cNvCxnSpPr>
          <p:nvPr/>
        </p:nvCxnSpPr>
        <p:spPr>
          <a:xfrm>
            <a:off x="3727939" y="7001542"/>
            <a:ext cx="1299683" cy="83445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직선 화살표 연결선 16"/>
          <p:cNvCxnSpPr>
            <a:stCxn id="9" idx="3"/>
            <a:endCxn id="10" idx="1"/>
          </p:cNvCxnSpPr>
          <p:nvPr/>
        </p:nvCxnSpPr>
        <p:spPr>
          <a:xfrm flipV="1">
            <a:off x="7630146" y="7835992"/>
            <a:ext cx="1189892" cy="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2124572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308707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/>
              <a:t>Paper: Explaining black-box classifiers using post-hoc explanations-by-example: The effect of explanations and error-rates in XAI user studies</a:t>
            </a:r>
            <a:endParaRPr lang="ko-KR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673100" y="3763108"/>
            <a:ext cx="11868150" cy="1723292"/>
          </a:xfrm>
        </p:spPr>
        <p:txBody>
          <a:bodyPr>
            <a:normAutofit lnSpcReduction="10000"/>
          </a:bodyPr>
          <a:lstStyle/>
          <a:p>
            <a:r>
              <a:rPr lang="en-US" altLang="ko-KR" sz="2500" dirty="0" smtClean="0"/>
              <a:t>Contributions Oriented Local Explanations (COLE)</a:t>
            </a:r>
          </a:p>
          <a:p>
            <a:pPr lvl="1"/>
            <a:r>
              <a:rPr lang="en-US" altLang="ko-KR" sz="1900" dirty="0" smtClean="0"/>
              <a:t>COLE feature-weighting method</a:t>
            </a:r>
            <a:r>
              <a:rPr lang="ko-KR" altLang="en-US" sz="1900" dirty="0" smtClean="0"/>
              <a:t>는 </a:t>
            </a:r>
            <a:r>
              <a:rPr lang="en-US" altLang="ko-KR" sz="1900" dirty="0" smtClean="0">
                <a:solidFill>
                  <a:srgbClr val="0000FF"/>
                </a:solidFill>
              </a:rPr>
              <a:t>feature</a:t>
            </a:r>
            <a:r>
              <a:rPr lang="ko-KR" altLang="en-US" sz="1900" dirty="0" smtClean="0">
                <a:solidFill>
                  <a:srgbClr val="0000FF"/>
                </a:solidFill>
              </a:rPr>
              <a:t>의 모델의 예측에 대한 기여는 </a:t>
            </a:r>
            <a:r>
              <a:rPr lang="en-US" altLang="ko-KR" sz="1900" dirty="0" smtClean="0">
                <a:solidFill>
                  <a:srgbClr val="0000FF"/>
                </a:solidFill>
              </a:rPr>
              <a:t>explanatory case</a:t>
            </a:r>
            <a:r>
              <a:rPr lang="ko-KR" altLang="en-US" sz="1900" dirty="0" smtClean="0">
                <a:solidFill>
                  <a:srgbClr val="0000FF"/>
                </a:solidFill>
              </a:rPr>
              <a:t>들을 찾기 위한 가장 좋은 </a:t>
            </a:r>
            <a:r>
              <a:rPr lang="en-US" altLang="ko-KR" sz="1900" dirty="0" smtClean="0">
                <a:solidFill>
                  <a:srgbClr val="0000FF"/>
                </a:solidFill>
              </a:rPr>
              <a:t>source</a:t>
            </a:r>
            <a:r>
              <a:rPr lang="ko-KR" altLang="en-US" sz="1900" dirty="0" smtClean="0"/>
              <a:t>라는 아이디어에서 기반</a:t>
            </a:r>
            <a:endParaRPr lang="en-US" altLang="ko-KR" sz="1900" dirty="0" smtClean="0"/>
          </a:p>
          <a:p>
            <a:pPr lvl="1"/>
            <a:r>
              <a:rPr lang="en-US" altLang="ko-KR" sz="1900" dirty="0" smtClean="0"/>
              <a:t>Instance X</a:t>
            </a:r>
            <a:r>
              <a:rPr lang="ko-KR" altLang="en-US" sz="1900" dirty="0" smtClean="0"/>
              <a:t>에 대한 </a:t>
            </a:r>
            <a:r>
              <a:rPr lang="en-US" altLang="ko-KR" sz="1900" dirty="0" smtClean="0"/>
              <a:t>contribution vector</a:t>
            </a:r>
            <a:r>
              <a:rPr lang="ko-KR" altLang="en-US" sz="1900" dirty="0" smtClean="0"/>
              <a:t>는 다음과 같음</a:t>
            </a:r>
            <a:endParaRPr lang="en-US" altLang="ko-KR" sz="1900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2520837" y="5908432"/>
                <a:ext cx="7256209" cy="10878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𝒄</m:t>
                      </m:r>
                      <m:r>
                        <a:rPr lang="en-US" altLang="ko-KR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=&lt;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ko-KR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&gt;</m:t>
                      </m:r>
                    </m:oMath>
                  </m:oMathPara>
                </a14:m>
                <a:endParaRPr lang="en-US" altLang="ko-KR" i="1" kern="100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𝑤h𝑒𝑟𝑒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ko-KR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𝒄𝒂𝒍𝒄𝒖𝒍𝒂𝒕𝒆𝒔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altLang="ko-KR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𝑤𝑒𝑖𝑔h𝑡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𝑣𝑒𝑐𝑡𝑜𝑟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𝒘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837" y="5908432"/>
                <a:ext cx="7256209" cy="10878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3847585" y="7140807"/>
                <a:ext cx="3949864" cy="1098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𝐟𝐢𝐧𝐚𝐥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𝐨𝐮𝐭𝐩𝐮𝐭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: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ko-KR" altLang="en-US" b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ko-KR" altLang="en-US" b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𝒃𝒊𝒂𝒔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585" y="7140807"/>
                <a:ext cx="3949864" cy="10988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997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5587</TotalTime>
  <Words>549</Words>
  <Application>Microsoft Office PowerPoint</Application>
  <PresentationFormat>사용자 지정</PresentationFormat>
  <Paragraphs>92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AI Explanable AI</vt:lpstr>
      <vt:lpstr>Kaggle Competition</vt:lpstr>
      <vt:lpstr>Kaggle Competition</vt:lpstr>
      <vt:lpstr>Kaggle Competition</vt:lpstr>
      <vt:lpstr>Paper: Explaining black-box classifiers using post-hoc explanations-by-example: The effect of explanations and error-rates in XAI user studies</vt:lpstr>
      <vt:lpstr>Paper: Explaining black-box classifiers using post-hoc explanations-by-example: The effect of explanations and error-rates in XAI user studies</vt:lpstr>
      <vt:lpstr>Paper: Explaining black-box classifiers using post-hoc explanations-by-example: The effect of explanations and error-rates in XAI user studies</vt:lpstr>
      <vt:lpstr>Paper: Explaining black-box classifiers using post-hoc explanations-by-example: The effect of explanations and error-rates in XAI user studies</vt:lpstr>
      <vt:lpstr>Paper: Explaining black-box classifiers using post-hoc explanations-by-example: The effect of explanations and error-rates in XAI user studies</vt:lpstr>
      <vt:lpstr>Paper: Explaining black-box classifiers using post-hoc explanations-by-example: The effect of explanations and error-rates in XAI user studies</vt:lpstr>
      <vt:lpstr>Paper: Explaining black-box classifiers using post-hoc explanations-by-example: The effect of explanations and error-rates in XAI user studies</vt:lpstr>
      <vt:lpstr>Paper: Explaining black-box classifiers using post-hoc explanations-by-example: The effect of explanations and error-rates in XAI user studies</vt:lpstr>
      <vt:lpstr>Paper: Explaining black-box classifiers using post-hoc explanations-by-example: The effect of explanations and error-rates in XAI user studies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3467</cp:revision>
  <cp:lastPrinted>2020-05-01T05:17:35Z</cp:lastPrinted>
  <dcterms:modified xsi:type="dcterms:W3CDTF">2021-06-11T03:21:21Z</dcterms:modified>
</cp:coreProperties>
</file>