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510" r:id="rId4"/>
    <p:sldId id="511" r:id="rId5"/>
    <p:sldId id="512" r:id="rId6"/>
    <p:sldId id="514" r:id="rId7"/>
    <p:sldId id="515" r:id="rId8"/>
    <p:sldId id="516" r:id="rId9"/>
    <p:sldId id="502" r:id="rId10"/>
    <p:sldId id="513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00FF"/>
    <a:srgbClr val="00C000"/>
    <a:srgbClr val="00A2FF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mmonlitreadabilitypriz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21.10.15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Patent Idea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6379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특허 아이디어 구상 중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이미지 분류에 사용되는</a:t>
            </a:r>
            <a:r>
              <a:rPr lang="en-US" altLang="ko-KR" dirty="0" smtClean="0">
                <a:sym typeface="Helvetica"/>
              </a:rPr>
              <a:t>, CNN</a:t>
            </a:r>
            <a:r>
              <a:rPr lang="ko-KR" altLang="en-US" dirty="0" smtClean="0">
                <a:sym typeface="Helvetica"/>
              </a:rPr>
              <a:t>을 포함한 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ko-KR" altLang="en-US" dirty="0" smtClean="0">
                <a:sym typeface="Helvetica"/>
              </a:rPr>
              <a:t>모델에 대한 설명 기법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66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r>
              <a:rPr lang="en-US" altLang="ko-KR" dirty="0" smtClean="0"/>
              <a:t>Patent Idea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www.kaggle.com/c/commonlitreadabilityprize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4699811"/>
            <a:ext cx="10790238" cy="31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7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1165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Dataset: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Columns: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97433" y="4029668"/>
          <a:ext cx="10974104" cy="121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367">
                  <a:extLst>
                    <a:ext uri="{9D8B030D-6E8A-4147-A177-3AD203B41FA5}">
                      <a16:colId xmlns:a16="http://schemas.microsoft.com/office/drawing/2014/main" val="52850261"/>
                    </a:ext>
                  </a:extLst>
                </a:gridCol>
                <a:gridCol w="7842737">
                  <a:extLst>
                    <a:ext uri="{9D8B030D-6E8A-4147-A177-3AD203B41FA5}">
                      <a16:colId xmlns:a16="http://schemas.microsoft.com/office/drawing/2014/main" val="2306583925"/>
                    </a:ext>
                  </a:extLst>
                </a:gridCol>
              </a:tblGrid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Train</a:t>
                      </a:r>
                      <a:r>
                        <a:rPr lang="en-US" altLang="ko-KR" sz="2400" baseline="0" dirty="0" smtClean="0"/>
                        <a:t> dataset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2834</a:t>
                      </a:r>
                      <a:r>
                        <a:rPr lang="en-US" altLang="ko-KR" sz="2400" baseline="0" dirty="0" smtClean="0"/>
                        <a:t> rows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95847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Test dataset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Only 7 rows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473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197433" y="6466114"/>
          <a:ext cx="10974104" cy="1820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367">
                  <a:extLst>
                    <a:ext uri="{9D8B030D-6E8A-4147-A177-3AD203B41FA5}">
                      <a16:colId xmlns:a16="http://schemas.microsoft.com/office/drawing/2014/main" val="52850261"/>
                    </a:ext>
                  </a:extLst>
                </a:gridCol>
                <a:gridCol w="7842737">
                  <a:extLst>
                    <a:ext uri="{9D8B030D-6E8A-4147-A177-3AD203B41FA5}">
                      <a16:colId xmlns:a16="http://schemas.microsoft.com/office/drawing/2014/main" val="2306583925"/>
                    </a:ext>
                  </a:extLst>
                </a:gridCol>
              </a:tblGrid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Excerpt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Text to </a:t>
                      </a:r>
                      <a:r>
                        <a:rPr lang="en-US" altLang="ko-KR" sz="2400" b="1" u="sng" dirty="0" smtClean="0"/>
                        <a:t>predict reading ease</a:t>
                      </a:r>
                      <a:r>
                        <a:rPr lang="en-US" altLang="ko-KR" sz="2400" dirty="0" smtClean="0"/>
                        <a:t> of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95847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Target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Reading ease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47302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Standard error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여러 명이 판단한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reading ease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의 분산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8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13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522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사용한 알고리즘</a:t>
            </a:r>
            <a:r>
              <a:rPr lang="en-US" altLang="ko-KR" dirty="0" smtClean="0">
                <a:solidFill>
                  <a:schemeClr val="tx1"/>
                </a:solidFill>
              </a:rPr>
              <a:t>: pre-trained </a:t>
            </a: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DistilBert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242534" y="4901102"/>
            <a:ext cx="10172700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roBERTa</a:t>
            </a:r>
            <a:r>
              <a:rPr lang="en-US" altLang="ko-KR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/ </a:t>
            </a:r>
            <a:r>
              <a:rPr lang="en-US" altLang="ko-KR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DistilBert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6641" y="3987067"/>
            <a:ext cx="583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We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6475" y="3978991"/>
            <a:ext cx="9089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study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875" y="3974953"/>
            <a:ext cx="11365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natural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682" y="3972934"/>
            <a:ext cx="14507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language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6175" y="3971925"/>
            <a:ext cx="16783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processing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22901" y="3987067"/>
            <a:ext cx="1827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2328387" y="4458991"/>
            <a:ext cx="1" cy="442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580925" y="4450915"/>
            <a:ext cx="1" cy="442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998139" y="4458991"/>
            <a:ext cx="1" cy="442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593040" y="4450914"/>
            <a:ext cx="1" cy="442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368212" y="4447282"/>
            <a:ext cx="1" cy="442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0014272" y="4454952"/>
            <a:ext cx="1" cy="442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1489214" y="5891834"/>
            <a:ext cx="167834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We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tudy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n</a:t>
            </a:r>
            <a:r>
              <a:rPr lang="en-US" altLang="ko-KR" dirty="0" smtClean="0"/>
              <a:t>atural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anguage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</a:t>
            </a:r>
            <a:r>
              <a:rPr lang="en-US" altLang="ko-KR" dirty="0" smtClean="0"/>
              <a:t>rocessing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>
            <a:off x="2328387" y="5434581"/>
            <a:ext cx="0" cy="4572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73859"/>
              </p:ext>
            </p:extLst>
          </p:nvPr>
        </p:nvGraphicFramePr>
        <p:xfrm>
          <a:off x="3251242" y="5972008"/>
          <a:ext cx="866986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11613901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188942131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21425526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0939469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901379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0.571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0.428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1.012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0.123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2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0.119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-0.230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-1.117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0.445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9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0.123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0.045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0.067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0.333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2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0.789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0.400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0.624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0.221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9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-0.305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-0.112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0.005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-0.175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7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0.605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0.621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0.312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-0.345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1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522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사용한 알고리즘</a:t>
            </a:r>
            <a:r>
              <a:rPr lang="en-US" altLang="ko-KR" dirty="0" smtClean="0">
                <a:solidFill>
                  <a:schemeClr val="tx1"/>
                </a:solidFill>
              </a:rPr>
              <a:t>: pre-trained </a:t>
            </a: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DistilBert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22528" y="4720677"/>
            <a:ext cx="58637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We </a:t>
            </a:r>
            <a:r>
              <a:rPr lang="en-US" altLang="ko-KR" dirty="0" smtClean="0"/>
              <a:t>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tudy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en-US" altLang="ko-KR" dirty="0" smtClean="0"/>
              <a:t>atural </a:t>
            </a:r>
            <a:r>
              <a:rPr lang="en-US" altLang="ko-KR" dirty="0" smtClean="0"/>
              <a:t>l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anguage</a:t>
            </a:r>
            <a:r>
              <a:rPr lang="en-US" altLang="ko-KR" dirty="0"/>
              <a:t> </a:t>
            </a:r>
            <a:r>
              <a:rPr lang="en-US" altLang="ko-KR" dirty="0" smtClean="0"/>
              <a:t>p</a:t>
            </a:r>
            <a:r>
              <a:rPr lang="en-US" altLang="ko-KR" dirty="0" smtClean="0"/>
              <a:t>rocessing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157752" y="4956639"/>
            <a:ext cx="6735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22076"/>
              </p:ext>
            </p:extLst>
          </p:nvPr>
        </p:nvGraphicFramePr>
        <p:xfrm>
          <a:off x="7023378" y="4690614"/>
          <a:ext cx="5275302" cy="58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17">
                  <a:extLst>
                    <a:ext uri="{9D8B030D-6E8A-4147-A177-3AD203B41FA5}">
                      <a16:colId xmlns:a16="http://schemas.microsoft.com/office/drawing/2014/main" val="1001675447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02127480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291284424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720546205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2820011691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2242479303"/>
                    </a:ext>
                  </a:extLst>
                </a:gridCol>
              </a:tblGrid>
              <a:tr h="581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0.571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0.119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0.123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0.789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-0.305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0.605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825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4989" y="4151061"/>
            <a:ext cx="431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output data (index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528" y="6039819"/>
            <a:ext cx="58637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We </a:t>
            </a:r>
            <a:r>
              <a:rPr lang="en-US" altLang="ko-KR" dirty="0" smtClean="0"/>
              <a:t>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tudy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en-US" altLang="ko-KR" dirty="0" smtClean="0"/>
              <a:t>atural </a:t>
            </a:r>
            <a:r>
              <a:rPr lang="en-US" altLang="ko-KR" dirty="0" smtClean="0"/>
              <a:t>l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anguage</a:t>
            </a:r>
            <a:r>
              <a:rPr lang="en-US" altLang="ko-KR" dirty="0"/>
              <a:t> </a:t>
            </a:r>
            <a:r>
              <a:rPr lang="en-US" altLang="ko-KR" dirty="0" smtClean="0"/>
              <a:t>p</a:t>
            </a:r>
            <a:r>
              <a:rPr lang="en-US" altLang="ko-KR" dirty="0" smtClean="0"/>
              <a:t>rocessing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157752" y="6275781"/>
            <a:ext cx="6735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74246"/>
              </p:ext>
            </p:extLst>
          </p:nvPr>
        </p:nvGraphicFramePr>
        <p:xfrm>
          <a:off x="7023378" y="6009756"/>
          <a:ext cx="5275302" cy="58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17">
                  <a:extLst>
                    <a:ext uri="{9D8B030D-6E8A-4147-A177-3AD203B41FA5}">
                      <a16:colId xmlns:a16="http://schemas.microsoft.com/office/drawing/2014/main" val="1001675447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02127480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291284424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720546205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2820011691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2242479303"/>
                    </a:ext>
                  </a:extLst>
                </a:gridCol>
              </a:tblGrid>
              <a:tr h="581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0.428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-0.230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0.045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0.400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-0.112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0.621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8255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04989" y="5470203"/>
            <a:ext cx="431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output data (index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528" y="7297124"/>
            <a:ext cx="58637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We </a:t>
            </a:r>
            <a:r>
              <a:rPr lang="en-US" altLang="ko-KR" dirty="0" smtClean="0"/>
              <a:t>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tudy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en-US" altLang="ko-KR" dirty="0" smtClean="0"/>
              <a:t>atural </a:t>
            </a:r>
            <a:r>
              <a:rPr lang="en-US" altLang="ko-KR" dirty="0" smtClean="0"/>
              <a:t>l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anguage</a:t>
            </a:r>
            <a:r>
              <a:rPr lang="en-US" altLang="ko-KR" dirty="0"/>
              <a:t> </a:t>
            </a:r>
            <a:r>
              <a:rPr lang="en-US" altLang="ko-KR" dirty="0" smtClean="0"/>
              <a:t>p</a:t>
            </a:r>
            <a:r>
              <a:rPr lang="en-US" altLang="ko-KR" dirty="0" smtClean="0"/>
              <a:t>rocessing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157752" y="7533086"/>
            <a:ext cx="6735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7362"/>
              </p:ext>
            </p:extLst>
          </p:nvPr>
        </p:nvGraphicFramePr>
        <p:xfrm>
          <a:off x="7023378" y="7267061"/>
          <a:ext cx="5275302" cy="58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17">
                  <a:extLst>
                    <a:ext uri="{9D8B030D-6E8A-4147-A177-3AD203B41FA5}">
                      <a16:colId xmlns:a16="http://schemas.microsoft.com/office/drawing/2014/main" val="1001675447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02127480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291284424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3720546205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2820011691"/>
                    </a:ext>
                  </a:extLst>
                </a:gridCol>
                <a:gridCol w="879217">
                  <a:extLst>
                    <a:ext uri="{9D8B030D-6E8A-4147-A177-3AD203B41FA5}">
                      <a16:colId xmlns:a16="http://schemas.microsoft.com/office/drawing/2014/main" val="2242479303"/>
                    </a:ext>
                  </a:extLst>
                </a:gridCol>
              </a:tblGrid>
              <a:tr h="581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1.012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-1.117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0.067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0.624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0.005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0.312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8255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504989" y="6727508"/>
            <a:ext cx="431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output data (index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070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522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사용한 알고리즘</a:t>
            </a:r>
            <a:r>
              <a:rPr lang="en-US" altLang="ko-KR" dirty="0" smtClean="0">
                <a:solidFill>
                  <a:schemeClr val="tx1"/>
                </a:solidFill>
              </a:rPr>
              <a:t>: pre-trained </a:t>
            </a: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DistilBert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556774" y="4086225"/>
            <a:ext cx="544219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Training </a:t>
            </a:r>
            <a:r>
              <a:rPr lang="en-US" altLang="ko-KR" dirty="0" err="1" smtClean="0">
                <a:solidFill>
                  <a:srgbClr val="FF0000"/>
                </a:solidFill>
              </a:rPr>
              <a:t>roBERTa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DistilBert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model 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index 0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data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7828"/>
              </p:ext>
            </p:extLst>
          </p:nvPr>
        </p:nvGraphicFramePr>
        <p:xfrm>
          <a:off x="895921" y="5099664"/>
          <a:ext cx="4763894" cy="342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87">
                  <a:extLst>
                    <a:ext uri="{9D8B030D-6E8A-4147-A177-3AD203B41FA5}">
                      <a16:colId xmlns:a16="http://schemas.microsoft.com/office/drawing/2014/main" val="2042951158"/>
                    </a:ext>
                  </a:extLst>
                </a:gridCol>
                <a:gridCol w="3612007">
                  <a:extLst>
                    <a:ext uri="{9D8B030D-6E8A-4147-A177-3AD203B41FA5}">
                      <a16:colId xmlns:a16="http://schemas.microsoft.com/office/drawing/2014/main" val="3133254328"/>
                    </a:ext>
                  </a:extLst>
                </a:gridCol>
              </a:tblGrid>
              <a:tr h="114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Original text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We study</a:t>
                      </a:r>
                      <a:r>
                        <a:rPr lang="en-US" altLang="ko-KR" sz="2000" baseline="0" dirty="0" smtClean="0"/>
                        <a:t> natural language processing.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38635"/>
                  </a:ext>
                </a:extLst>
              </a:tr>
              <a:tr h="114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Input</a:t>
                      </a:r>
                      <a:r>
                        <a:rPr lang="en-US" altLang="ko-KR" sz="2000" baseline="0" dirty="0" smtClean="0"/>
                        <a:t> vector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[0.571, 0.119, 0.123,</a:t>
                      </a:r>
                      <a:r>
                        <a:rPr lang="en-US" altLang="ko-KR" sz="2000" b="1" baseline="0" dirty="0" smtClean="0">
                          <a:solidFill>
                            <a:srgbClr val="0000FF"/>
                          </a:solidFill>
                        </a:rPr>
                        <a:t> 0.789, -0.305, 0.605]</a:t>
                      </a:r>
                      <a:endParaRPr lang="ko-KR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00652"/>
                  </a:ext>
                </a:extLst>
              </a:tr>
              <a:tr h="114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output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-1.234</a:t>
                      </a:r>
                      <a:endParaRPr lang="ko-KR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01801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76706"/>
              </p:ext>
            </p:extLst>
          </p:nvPr>
        </p:nvGraphicFramePr>
        <p:xfrm>
          <a:off x="7195636" y="5099664"/>
          <a:ext cx="4763894" cy="342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87">
                  <a:extLst>
                    <a:ext uri="{9D8B030D-6E8A-4147-A177-3AD203B41FA5}">
                      <a16:colId xmlns:a16="http://schemas.microsoft.com/office/drawing/2014/main" val="2042951158"/>
                    </a:ext>
                  </a:extLst>
                </a:gridCol>
                <a:gridCol w="3612007">
                  <a:extLst>
                    <a:ext uri="{9D8B030D-6E8A-4147-A177-3AD203B41FA5}">
                      <a16:colId xmlns:a16="http://schemas.microsoft.com/office/drawing/2014/main" val="3133254328"/>
                    </a:ext>
                  </a:extLst>
                </a:gridCol>
              </a:tblGrid>
              <a:tr h="114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Original text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We study</a:t>
                      </a:r>
                      <a:r>
                        <a:rPr lang="en-US" altLang="ko-KR" sz="2000" baseline="0" dirty="0" smtClean="0"/>
                        <a:t> natural language processing.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38635"/>
                  </a:ext>
                </a:extLst>
              </a:tr>
              <a:tr h="114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Input</a:t>
                      </a:r>
                      <a:r>
                        <a:rPr lang="en-US" altLang="ko-KR" sz="2000" baseline="0" dirty="0" smtClean="0"/>
                        <a:t> vector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[0.428</a:t>
                      </a:r>
                      <a:r>
                        <a:rPr lang="en-US" altLang="ko-KR" sz="2000" b="1" baseline="0" dirty="0" smtClean="0">
                          <a:solidFill>
                            <a:srgbClr val="0000FF"/>
                          </a:solidFill>
                        </a:rPr>
                        <a:t>, -0.230, 0.045, 0.400, -0.112, 0.621]</a:t>
                      </a:r>
                      <a:endParaRPr lang="ko-KR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00652"/>
                  </a:ext>
                </a:extLst>
              </a:tr>
              <a:tr h="114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output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-1.234</a:t>
                      </a:r>
                      <a:endParaRPr lang="ko-KR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018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6485" y="4086225"/>
            <a:ext cx="544219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en-US" altLang="ko-KR" dirty="0" err="1">
                <a:solidFill>
                  <a:srgbClr val="FF0000"/>
                </a:solidFill>
              </a:rPr>
              <a:t>roBERTa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DistilBert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model 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index 1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data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22514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0094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ensemble </a:t>
            </a:r>
            <a:r>
              <a:rPr lang="ko-KR" altLang="en-US" dirty="0" smtClean="0">
                <a:solidFill>
                  <a:srgbClr val="0000FF"/>
                </a:solidFill>
              </a:rPr>
              <a:t>진행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and validation</a:t>
            </a:r>
            <a:r>
              <a:rPr lang="ko-KR" altLang="en-US" dirty="0" smtClean="0">
                <a:solidFill>
                  <a:schemeClr val="tx1"/>
                </a:solidFill>
              </a:rPr>
              <a:t>을 통해서 </a:t>
            </a:r>
            <a:r>
              <a:rPr lang="ko-KR" altLang="en-US" b="1" dirty="0" smtClean="0">
                <a:solidFill>
                  <a:srgbClr val="0000FF"/>
                </a:solidFill>
              </a:rPr>
              <a:t>모델의 최적의 가중치</a:t>
            </a:r>
            <a:r>
              <a:rPr lang="ko-KR" altLang="en-US" dirty="0" smtClean="0">
                <a:solidFill>
                  <a:schemeClr val="tx1"/>
                </a:solidFill>
              </a:rPr>
              <a:t>를 파악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787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391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Paper submission finished (</a:t>
            </a:r>
            <a:r>
              <a:rPr lang="en-US" altLang="ko-KR" dirty="0" err="1" smtClean="0">
                <a:sym typeface="Helvetica"/>
              </a:rPr>
              <a:t>PlosOne</a:t>
            </a:r>
            <a:r>
              <a:rPr lang="en-US" altLang="ko-KR" dirty="0" smtClean="0">
                <a:sym typeface="Helvetica"/>
              </a:rPr>
              <a:t> Journal)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30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366</Words>
  <Application>Microsoft Office PowerPoint</Application>
  <PresentationFormat>사용자 지정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SOTA method for Paper Revision : Explainable CNN</vt:lpstr>
      <vt:lpstr>Patent Idea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4343</cp:revision>
  <cp:lastPrinted>2020-05-01T05:17:35Z</cp:lastPrinted>
  <dcterms:modified xsi:type="dcterms:W3CDTF">2021-10-15T03:04:45Z</dcterms:modified>
</cp:coreProperties>
</file>