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8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509.02971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21.05.06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5400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ALGORITHM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Actor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다음과 같은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chain rule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이용하여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update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51513" y="5198352"/>
                <a:ext cx="10554741" cy="158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p>
                            <m:sSupPr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sup>
                          </m:sSup>
                        </m:sub>
                      </m:sSub>
                      <m:r>
                        <a:rPr lang="en-US" altLang="ko-KR" sz="3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𝑱</m:t>
                      </m:r>
                      <m:r>
                        <a:rPr lang="en-US" altLang="ko-KR" sz="3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ko-KR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ko-KR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𝝁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ko-KR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ko-KR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ko-KR" sz="3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𝑸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3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  <m:d>
                            <m:dPr>
                              <m:ctrlPr>
                                <a:rPr lang="ko-KR" altLang="ko-KR" sz="3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ko-KR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ko-KR" sz="3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3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3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ko-KR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𝝁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ko-KR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ko-KR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ko-KR" sz="3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𝑸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  <m:d>
                            <m:d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ko-KR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ko-KR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sSub>
                        <m:sSubPr>
                          <m:ctrlPr>
                            <a:rPr lang="ko-KR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p>
                            <m:sSup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sup>
                          </m:sSup>
                        </m:sub>
                      </m:sSub>
                      <m:r>
                        <a:rPr lang="en-US" altLang="ko-KR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𝝁</m:t>
                      </m:r>
                      <m:d>
                        <m:dPr>
                          <m:ctrlPr>
                            <a:rPr lang="ko-KR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e>
                          <m:sSup>
                            <m:sSup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en-US" altLang="ko-KR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3" y="5198352"/>
                <a:ext cx="10554741" cy="1583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18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1652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ALGORITHM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67" y="3516859"/>
            <a:ext cx="7125283" cy="54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4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6589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RESULTS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성능 곡선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" y="4226210"/>
            <a:ext cx="11515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44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36642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RESULTS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Task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에 사용된 일부 환경에서의 렌더링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329" y="4637935"/>
            <a:ext cx="10605109" cy="3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</a:t>
            </a:r>
            <a:r>
              <a:rPr lang="en-US" altLang="ko-KR" dirty="0"/>
              <a:t>: </a:t>
            </a:r>
            <a:r>
              <a:rPr lang="en-US" altLang="ko-KR" dirty="0"/>
              <a:t>CONTINUOUS CONTROL WITH DEEP REINFORCEMENT LEARNING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/>
              <a:t>CONTINUOUS CONTROL WITH DEEP REINFORCEMENT LEARNING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1989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arxiv.org/pdf/1509.02971.pdf</a:t>
            </a:r>
            <a:endParaRPr lang="en-US" altLang="ko-KR" u="sng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29" y="3760716"/>
            <a:ext cx="6089630" cy="51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7072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DPG (Deterministic Policy Gradient)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DDPG (Deep Deterministic Policy Gradient)</a:t>
            </a:r>
            <a:endParaRPr lang="ko-KR" altLang="ko-KR" dirty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79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36492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BACKGROUND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Deep Q Network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는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continuous domain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적용시키기 어려움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Deep Q Network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continuous domain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적용하려면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action space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discretize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해야 하는데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Curse of Dimensionality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와 같은 제약 사항이 있음</a:t>
            </a:r>
            <a:endParaRPr lang="ko-KR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Cube 2"/>
          <p:cNvSpPr/>
          <p:nvPr/>
        </p:nvSpPr>
        <p:spPr>
          <a:xfrm>
            <a:off x="1678898" y="5576341"/>
            <a:ext cx="2413417" cy="2398426"/>
          </a:xfrm>
          <a:prstGeom prst="cube">
            <a:avLst>
              <a:gd name="adj" fmla="val 30625"/>
            </a:avLst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13416" y="5576341"/>
            <a:ext cx="14991" cy="1723869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 flipH="1">
            <a:off x="1678898" y="7300210"/>
            <a:ext cx="749509" cy="674557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/>
        </p:nvCxnSpPr>
        <p:spPr>
          <a:xfrm flipH="1">
            <a:off x="2413416" y="7300210"/>
            <a:ext cx="1678899" cy="0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/>
          <p:cNvSpPr/>
          <p:nvPr/>
        </p:nvSpPr>
        <p:spPr>
          <a:xfrm>
            <a:off x="2008682" y="6805534"/>
            <a:ext cx="269823" cy="2698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23082" y="5868649"/>
            <a:ext cx="269823" cy="2698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00596" y="7390152"/>
            <a:ext cx="269823" cy="2698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2143" y="5896237"/>
            <a:ext cx="528029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Freedom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system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 </a:t>
            </a:r>
            <a:r>
              <a:rPr lang="en-US" altLang="ko-KR" dirty="0" smtClean="0"/>
              <a:t>degrees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차원의 값이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{-k, 0, k}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중 하나이면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rgbClr val="0000FF"/>
                </a:solidFill>
              </a:rPr>
              <a:t>총 </a:t>
            </a:r>
            <a:r>
              <a:rPr lang="en-US" altLang="ko-KR" sz="3600" dirty="0" smtClean="0">
                <a:solidFill>
                  <a:srgbClr val="0000FF"/>
                </a:solidFill>
              </a:rPr>
              <a:t>2187</a:t>
            </a:r>
            <a:r>
              <a:rPr lang="ko-KR" altLang="en-US" sz="3600" dirty="0" smtClean="0">
                <a:solidFill>
                  <a:srgbClr val="0000FF"/>
                </a:solidFill>
              </a:rPr>
              <a:t>가지 </a:t>
            </a:r>
            <a:r>
              <a:rPr lang="en-US" altLang="ko-KR" sz="3600" dirty="0" smtClean="0">
                <a:solidFill>
                  <a:srgbClr val="0000FF"/>
                </a:solidFill>
              </a:rPr>
              <a:t>case </a:t>
            </a:r>
            <a:r>
              <a:rPr lang="ko-KR" altLang="en-US" sz="3600" dirty="0" smtClean="0">
                <a:solidFill>
                  <a:srgbClr val="0000FF"/>
                </a:solidFill>
              </a:rPr>
              <a:t>존재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9589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364929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CONTINUOUS CONTROL WITH DEEP REINFORCEMENT </a:t>
                </a:r>
                <a:r>
                  <a:rPr lang="en-US" altLang="ko-KR" dirty="0" smtClean="0">
                    <a:sym typeface="Helvetica"/>
                  </a:rPr>
                  <a:t>LEARNING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BACKGROUND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Action-value function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은 많은 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reinforcement learning 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알고리즘에서 사용되는데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이것은 </a:t>
                </a:r>
                <a:r>
                  <a:rPr lang="en-US" altLang="ko-KR" b="1" u="sng" dirty="0">
                    <a:sym typeface="Helvetica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u="sng"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u="sng">
                            <a:sym typeface="Helvetica"/>
                          </a:rPr>
                          <m:t>𝒔</m:t>
                        </m:r>
                      </m:e>
                      <m:sub>
                        <m:r>
                          <a:rPr lang="en-US" altLang="ko-KR" b="1" i="1" u="sng">
                            <a:sym typeface="Helvetica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ko-KR" b="1" u="sng" dirty="0">
                    <a:sym typeface="Helvetica"/>
                  </a:rPr>
                  <a:t>에서 </a:t>
                </a:r>
                <a:r>
                  <a:rPr lang="en-US" altLang="ko-KR" b="1" u="sng" dirty="0">
                    <a:sym typeface="Helvetica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u="sng"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u="sng">
                            <a:sym typeface="Helvetica"/>
                          </a:rPr>
                          <m:t>𝒂</m:t>
                        </m:r>
                      </m:e>
                      <m:sub>
                        <m:r>
                          <a:rPr lang="en-US" altLang="ko-KR" b="1" i="1" u="sng">
                            <a:sym typeface="Helvetica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ko-KR" b="1" u="sng" dirty="0">
                    <a:sym typeface="Helvetica"/>
                  </a:rPr>
                  <a:t>를 실행했을 때의</a:t>
                </a:r>
                <a:r>
                  <a:rPr lang="en-US" altLang="ko-KR" b="1" u="sng" dirty="0">
                    <a:sym typeface="Helvetica"/>
                  </a:rPr>
                  <a:t> expected </a:t>
                </a:r>
                <a:r>
                  <a:rPr lang="en-US" altLang="ko-KR" b="1" u="sng" dirty="0" smtClean="0">
                    <a:sym typeface="Helvetica"/>
                  </a:rPr>
                  <a:t>return</a:t>
                </a:r>
                <a:r>
                  <a:rPr lang="ko-KR" altLang="en-US" dirty="0" smtClean="0">
                    <a:sym typeface="Helvetica"/>
                  </a:rPr>
                  <a:t>을 설명</a:t>
                </a:r>
                <a:r>
                  <a:rPr lang="ko-KR" altLang="en-US" dirty="0">
                    <a:sym typeface="Helvetica"/>
                  </a:rPr>
                  <a:t>함</a:t>
                </a:r>
                <a:endParaRPr lang="ko-KR" altLang="ko-KR" dirty="0">
                  <a:solidFill>
                    <a:schemeClr val="tx1"/>
                  </a:solidFill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3649297"/>
              </a:xfrm>
              <a:prstGeom prst="rect">
                <a:avLst/>
              </a:prstGeom>
              <a:blipFill>
                <a:blip r:embed="rId2"/>
                <a:stretch>
                  <a:fillRect l="-1947" t="-2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62354" y="6292166"/>
                <a:ext cx="8133060" cy="744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ko-KR" altLang="en-US" sz="3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ko-KR" altLang="en-US" sz="3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ko-KR" altLang="en-US" sz="3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ko-KR" altLang="en-US" sz="3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4" y="6292166"/>
                <a:ext cx="8133060" cy="744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69436" y="5820242"/>
                <a:ext cx="111889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정책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6" y="5820242"/>
                <a:ext cx="1118896" cy="471924"/>
              </a:xfrm>
              <a:prstGeom prst="rect">
                <a:avLst/>
              </a:prstGeom>
              <a:blipFill>
                <a:blip r:embed="rId4"/>
                <a:stretch>
                  <a:fillRect l="-11413" t="-9091" r="-11413" b="-2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52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5423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CONTINUOUS CONTROL WITH DEEP REINFORCEMENT </a:t>
            </a:r>
            <a:r>
              <a:rPr lang="en-US" altLang="ko-KR" dirty="0" smtClean="0">
                <a:sym typeface="Helvetica"/>
              </a:rPr>
              <a:t>LEARNING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BACKGROUND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u="sng" dirty="0" smtClean="0">
                <a:solidFill>
                  <a:schemeClr val="tx1"/>
                </a:solidFill>
                <a:sym typeface="Helvetica"/>
              </a:rPr>
              <a:t>크고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non-linear</a:t>
            </a:r>
            <a:r>
              <a:rPr lang="ko-KR" altLang="en-US" b="1" u="sng" dirty="0" smtClean="0">
                <a:solidFill>
                  <a:schemeClr val="tx1"/>
                </a:solidFill>
                <a:sym typeface="Helvetica"/>
              </a:rPr>
              <a:t>한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function </a:t>
            </a:r>
            <a:r>
              <a:rPr lang="en-US" altLang="ko-KR" b="1" u="sng" dirty="0" err="1" smtClean="0">
                <a:solidFill>
                  <a:schemeClr val="tx1"/>
                </a:solidFill>
                <a:sym typeface="Helvetica"/>
              </a:rPr>
              <a:t>approximator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value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action-value function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학습하는 것은 기피되어 왔음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    (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이론적인 성능의 보장이 불가능하기 때문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)</a:t>
            </a: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최근에는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Q-learning </a:t>
            </a:r>
            <a:r>
              <a:rPr lang="ko-KR" altLang="en-US" b="1" u="sng" dirty="0" smtClean="0">
                <a:solidFill>
                  <a:schemeClr val="tx1"/>
                </a:solidFill>
                <a:sym typeface="Helvetica"/>
              </a:rPr>
              <a:t>알고리즘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function </a:t>
            </a: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approximator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로 사용되고 있음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Replay Buffer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와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Separate Target Network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와 같은 기술 등장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여기서는 </a:t>
            </a:r>
            <a:r>
              <a:rPr lang="en-US" altLang="ko-KR" b="1" u="sng" dirty="0" smtClean="0">
                <a:solidFill>
                  <a:schemeClr val="tx1"/>
                </a:solidFill>
                <a:sym typeface="Helvetica"/>
              </a:rPr>
              <a:t>DDPG</a:t>
            </a:r>
            <a:r>
              <a:rPr lang="ko-KR" altLang="en-US" b="1" u="sng" dirty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b="1" u="sng" dirty="0" smtClean="0">
                <a:solidFill>
                  <a:schemeClr val="tx1"/>
                </a:solidFill>
                <a:sym typeface="Helvetica"/>
              </a:rPr>
              <a:t>개념을 이용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하려고 함</a:t>
            </a:r>
            <a:endParaRPr lang="ko-KR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031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654239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CONTINUOUS CONTROL WITH DEEP REINFORCEMENT </a:t>
                </a:r>
                <a:r>
                  <a:rPr lang="en-US" altLang="ko-KR" dirty="0" smtClean="0">
                    <a:sym typeface="Helvetica"/>
                  </a:rPr>
                  <a:t>LEARNING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  <a:sym typeface="Helvetica"/>
                  </a:rPr>
                  <a:t>ALGORITHM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Q Learning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은 연속적인 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space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에서 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greedy policy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를 찾는 것이 </a:t>
                </a:r>
                <a:r>
                  <a:rPr lang="ko-KR" altLang="en-US" b="1" u="sng" dirty="0" smtClean="0">
                    <a:solidFill>
                      <a:schemeClr val="tx1"/>
                    </a:solidFill>
                    <a:sym typeface="Helvetica"/>
                  </a:rPr>
                  <a:t>모든 </a:t>
                </a:r>
                <a:r>
                  <a:rPr lang="en-US" altLang="ko-KR" b="1" u="sng" dirty="0" err="1" smtClean="0">
                    <a:solidFill>
                      <a:schemeClr val="tx1"/>
                    </a:solidFill>
                    <a:sym typeface="Helvetica"/>
                  </a:rPr>
                  <a:t>timestep</a:t>
                </a:r>
                <a:r>
                  <a:rPr lang="ko-KR" altLang="en-US" b="1" u="sng" dirty="0" smtClean="0">
                    <a:solidFill>
                      <a:schemeClr val="tx1"/>
                    </a:solidFill>
                    <a:sym typeface="Helvetic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u="sng"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u="sng">
                            <a:sym typeface="Helvetica"/>
                          </a:rPr>
                          <m:t>𝒂</m:t>
                        </m:r>
                      </m:e>
                      <m:sub>
                        <m:r>
                          <a:rPr lang="en-US" altLang="ko-KR" b="1" i="1" u="sng">
                            <a:sym typeface="Helvetica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ko-KR" b="1" u="sng" dirty="0">
                    <a:sym typeface="Helvetica"/>
                  </a:rPr>
                  <a:t>의 최적화를 </a:t>
                </a:r>
                <a:r>
                  <a:rPr lang="ko-KR" altLang="ko-KR" b="1" u="sng" dirty="0" smtClean="0">
                    <a:sym typeface="Helvetica"/>
                  </a:rPr>
                  <a:t>요구</a:t>
                </a:r>
                <a:r>
                  <a:rPr lang="ko-KR" altLang="en-US" dirty="0" smtClean="0">
                    <a:sym typeface="Helvetica"/>
                  </a:rPr>
                  <a:t>하기 때문에 </a:t>
                </a:r>
                <a:r>
                  <a:rPr lang="en-US" altLang="ko-KR" b="1" u="sng" dirty="0" smtClean="0">
                    <a:sym typeface="Helvetica"/>
                  </a:rPr>
                  <a:t>action space</a:t>
                </a:r>
                <a:r>
                  <a:rPr lang="ko-KR" altLang="en-US" b="1" u="sng" dirty="0" smtClean="0">
                    <a:sym typeface="Helvetica"/>
                  </a:rPr>
                  <a:t>에 바로 적용하는 것은 불가능</a:t>
                </a:r>
                <a:endParaRPr lang="en-US" altLang="ko-KR" b="1" u="sng" dirty="0" smtClean="0"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DPG 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알고리즘은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Helvetica"/>
                  </a:rPr>
                  <a:t>parameterized action function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sym typeface="Helvetica"/>
                      </a:rPr>
                      <m:t>𝝁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sym typeface="Helvetica"/>
                      </a:rPr>
                      <m:t>(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sym typeface="Helvetica"/>
                      </a:rPr>
                      <m:t>𝒔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sym typeface="Helvetica"/>
                      </a:rPr>
                      <m:t>|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sym typeface="Helvetica"/>
                          </a:rPr>
                          <m:t>𝜽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sym typeface="Helvetica"/>
                          </a:rPr>
                          <m:t>𝝁</m:t>
                        </m:r>
                      </m:sup>
                    </m:sSup>
                    <m:r>
                      <a:rPr lang="en-US" altLang="ko-KR" b="1" i="1">
                        <a:solidFill>
                          <a:srgbClr val="FF0000"/>
                        </a:solidFill>
                        <a:sym typeface="Helvetica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  <a:sym typeface="Helvetica"/>
                      </a:rPr>
                      <m:t>를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유지관리하고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이것은 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현재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policy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를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state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를 특정한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action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으로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deterministic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하게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mapping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시키는 방법으로 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specify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함</a:t>
                </a:r>
                <a:endParaRPr lang="en-US" altLang="ko-KR" dirty="0" smtClean="0">
                  <a:solidFill>
                    <a:schemeClr val="tx1"/>
                  </a:solidFill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Critic Functio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n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Helvetica"/>
                  </a:rPr>
                  <a:t>Q(s, a)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는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Q learning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의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Bellman Equation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으로 학습</a:t>
                </a:r>
                <a:endParaRPr lang="en-US" altLang="ko-KR" dirty="0" smtClean="0">
                  <a:solidFill>
                    <a:schemeClr val="tx1"/>
                  </a:solidFill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6542399"/>
              </a:xfrm>
              <a:prstGeom prst="rect">
                <a:avLst/>
              </a:prstGeom>
              <a:blipFill>
                <a:blip r:embed="rId2"/>
                <a:stretch>
                  <a:fillRect l="-1947" t="-1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482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324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3277</cp:revision>
  <cp:lastPrinted>2020-09-22T02:33:58Z</cp:lastPrinted>
  <dcterms:modified xsi:type="dcterms:W3CDTF">2021-05-06T03:42:10Z</dcterms:modified>
</cp:coreProperties>
</file>