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7" r:id="rId1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50"/>
    <a:srgbClr val="0000FF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0.09171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21.02.24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56281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 smtClean="0"/>
                  <a:t>Multi-Agent DRL for </a:t>
                </a:r>
                <a:r>
                  <a:rPr lang="en-US" altLang="ko-KR" dirty="0"/>
                  <a:t>Distributed Resource Management in </a:t>
                </a:r>
                <a:r>
                  <a:rPr lang="en-US" altLang="ko-KR" dirty="0" smtClean="0"/>
                  <a:t>WPCN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1" dirty="0" smtClean="0">
                    <a:solidFill>
                      <a:schemeClr val="tx1"/>
                    </a:solidFill>
                  </a:rPr>
                  <a:t>사용자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j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로부터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HAP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로의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instantaneous WIT interference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𝑰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𝒏𝒋𝒊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𝒕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cross-link WET interference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𝑫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𝒏𝒋𝒊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𝒕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는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따라서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achievable data rate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5628178"/>
              </a:xfrm>
              <a:prstGeom prst="rect">
                <a:avLst/>
              </a:prstGeom>
              <a:blipFill>
                <a:blip r:embed="rId2"/>
                <a:stretch>
                  <a:fillRect l="-1947" t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524250" y="4548200"/>
                <a:ext cx="6502400" cy="14409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𝒏𝒋𝒊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𝒋𝒊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𝒏𝒋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𝒏𝒋𝒊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𝜷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𝒋𝒊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𝒏𝒋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0" y="4548200"/>
                <a:ext cx="6502400" cy="1440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35200" y="7080664"/>
                <a:ext cx="9080500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func>
                        <m:func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𝒊𝒊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𝒏𝒋𝒊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𝒏𝒋𝒊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7080664"/>
                <a:ext cx="9080500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675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56281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 smtClean="0"/>
                  <a:t>Multi-Agent DRL for </a:t>
                </a:r>
                <a:r>
                  <a:rPr lang="en-US" altLang="ko-KR" dirty="0"/>
                  <a:t>Distributed Resource Management in </a:t>
                </a:r>
                <a:r>
                  <a:rPr lang="en-US" altLang="ko-KR" dirty="0" smtClean="0"/>
                  <a:t>WPCN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User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interval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에서의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total harvested energy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>
                    <a:sym typeface="Helvetica"/>
                  </a:rPr>
                  <a:t>time allocation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𝒕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ko-KR" altLang="ko-KR" dirty="0">
                    <a:sym typeface="Helvetica"/>
                  </a:rPr>
                  <a:t>와 </a:t>
                </a:r>
                <a:r>
                  <a:rPr lang="en-US" altLang="ko-KR" dirty="0">
                    <a:sym typeface="Helvetica"/>
                  </a:rPr>
                  <a:t>uplink power allocation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0000FF"/>
                                    </a:solidFill>
                                    <a:sym typeface="Helvetica"/>
                                  </a:rPr>
                                  <m:t>𝒕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ko-KR" altLang="en-US" dirty="0" smtClean="0">
                    <a:sym typeface="Helvetica"/>
                  </a:rPr>
                  <a:t>을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joint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하게 </a:t>
                </a:r>
                <a:r>
                  <a:rPr lang="ko-KR" altLang="ko-KR" dirty="0" smtClean="0">
                    <a:solidFill>
                      <a:srgbClr val="0000FF"/>
                    </a:solidFill>
                    <a:sym typeface="Helvetica"/>
                  </a:rPr>
                  <a:t>최적화</a:t>
                </a:r>
                <a:r>
                  <a:rPr lang="ko-KR" altLang="en-US" dirty="0" smtClean="0">
                    <a:sym typeface="Helvetica"/>
                  </a:rPr>
                  <a:t>하므로</a:t>
                </a:r>
                <a:r>
                  <a:rPr lang="en-US" altLang="ko-KR" dirty="0" smtClean="0">
                    <a:sym typeface="Helvetica"/>
                  </a:rPr>
                  <a:t>, </a:t>
                </a:r>
                <a:r>
                  <a:rPr lang="ko-KR" altLang="en-US" dirty="0" smtClean="0">
                    <a:sym typeface="Helvetica"/>
                  </a:rPr>
                  <a:t>문제는 다음과 같이 </a:t>
                </a:r>
                <a:r>
                  <a:rPr lang="en-US" altLang="ko-KR" dirty="0" smtClean="0">
                    <a:sym typeface="Helvetica"/>
                  </a:rPr>
                  <a:t>formulate</a:t>
                </a:r>
                <a:r>
                  <a:rPr lang="ko-KR" altLang="en-US" dirty="0" smtClean="0">
                    <a:sym typeface="Helvetica"/>
                  </a:rPr>
                  <a:t>된다</a:t>
                </a:r>
                <a:r>
                  <a:rPr lang="en-US" altLang="ko-KR" dirty="0" smtClean="0">
                    <a:sym typeface="Helvetica"/>
                  </a:rPr>
                  <a:t>.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5628178"/>
              </a:xfrm>
              <a:prstGeom prst="rect">
                <a:avLst/>
              </a:prstGeom>
              <a:blipFill>
                <a:blip r:embed="rId2"/>
                <a:stretch>
                  <a:fillRect l="-1947" t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829585" y="3728740"/>
                <a:ext cx="5345630" cy="90274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𝒏𝒋𝒊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85" y="3728740"/>
                <a:ext cx="5345630" cy="902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96122" y="6940505"/>
                <a:ext cx="6558655" cy="114127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22" y="6940505"/>
                <a:ext cx="6558655" cy="1141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548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56281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Actor DNN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Critic DNN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86" y="3548743"/>
            <a:ext cx="11160432" cy="1382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64" y="6078179"/>
            <a:ext cx="11191454" cy="18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2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297206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 smtClean="0"/>
                  <a:t>Multi-Agent DRL for </a:t>
                </a:r>
                <a:r>
                  <a:rPr lang="en-US" altLang="ko-KR" dirty="0"/>
                  <a:t>Distributed Resource Management in </a:t>
                </a:r>
                <a:r>
                  <a:rPr lang="en-US" altLang="ko-KR" dirty="0" smtClean="0"/>
                  <a:t>WPCN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State: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다른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cell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 탐지된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internal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𝒊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𝑰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𝒕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와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external information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𝒊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𝑬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𝒕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들을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concatenate</a:t>
                </a:r>
                <a:r>
                  <a:rPr lang="ko-KR" altLang="ko-KR" dirty="0">
                    <a:sym typeface="Helvetica"/>
                  </a:rPr>
                  <a:t>하여 구성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2972064"/>
              </a:xfrm>
              <a:prstGeom prst="rect">
                <a:avLst/>
              </a:prstGeom>
              <a:blipFill>
                <a:blip r:embed="rId2"/>
                <a:stretch>
                  <a:fillRect l="-1947" t="-3279" r="-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595546"/>
                  </p:ext>
                </p:extLst>
              </p:nvPr>
            </p:nvGraphicFramePr>
            <p:xfrm>
              <a:off x="1013578" y="4620722"/>
              <a:ext cx="11211078" cy="19977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9222">
                      <a:extLst>
                        <a:ext uri="{9D8B030D-6E8A-4147-A177-3AD203B41FA5}">
                          <a16:colId xmlns:a16="http://schemas.microsoft.com/office/drawing/2014/main" val="2142972238"/>
                        </a:ext>
                      </a:extLst>
                    </a:gridCol>
                    <a:gridCol w="8871856">
                      <a:extLst>
                        <a:ext uri="{9D8B030D-6E8A-4147-A177-3AD203B41FA5}">
                          <a16:colId xmlns:a16="http://schemas.microsoft.com/office/drawing/2014/main" val="1993999690"/>
                        </a:ext>
                      </a:extLst>
                    </a:gridCol>
                  </a:tblGrid>
                  <a:tr h="9988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𝑰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𝒕</m:t>
                                      </m:r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+mn-lt"/>
                                  <a:ea typeface="+mn-ea"/>
                                  <a:cs typeface="+mn-cs"/>
                                  <a:sym typeface="Helvetica Neue Light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𝒕</m:t>
                                      </m:r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+mn-lt"/>
                                  <a:ea typeface="+mn-ea"/>
                                  <a:cs typeface="+mn-cs"/>
                                  <a:sym typeface="Helvetica Neue Light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+mn-lt"/>
                                  <a:ea typeface="+mn-ea"/>
                                  <a:cs typeface="+mn-cs"/>
                                  <a:sym typeface="Helvetica Neue Light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𝒕</m:t>
                                      </m:r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ko-KR" altLang="en-US" sz="2400" dirty="0" smtClean="0"/>
                            <a:t>의 </a:t>
                          </a:r>
                          <a:r>
                            <a:rPr lang="en-US" altLang="ko-KR" sz="2400" dirty="0" smtClean="0"/>
                            <a:t>collection</a:t>
                          </a:r>
                          <a:r>
                            <a:rPr lang="ko-KR" altLang="en-US" sz="2400" dirty="0" smtClean="0"/>
                            <a:t>으로 구성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193902"/>
                      </a:ext>
                    </a:extLst>
                  </a:tr>
                  <a:tr h="99889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𝑬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(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𝒕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+mn-lt"/>
                                  <a:ea typeface="+mn-ea"/>
                                  <a:cs typeface="+mn-cs"/>
                                  <a:sym typeface="Helvetica Neue Light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𝑰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(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𝒕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+mn-lt"/>
                                  <a:ea typeface="+mn-ea"/>
                                  <a:cs typeface="+mn-cs"/>
                                  <a:sym typeface="Helvetica Neue Light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+mn-lt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𝑫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(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𝒕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2400" dirty="0" smtClean="0"/>
                            <a:t>의 </a:t>
                          </a:r>
                          <a:r>
                            <a:rPr lang="en-US" altLang="ko-KR" sz="2400" dirty="0" smtClean="0"/>
                            <a:t>collection</a:t>
                          </a:r>
                          <a:r>
                            <a:rPr lang="ko-KR" altLang="en-US" sz="2400" dirty="0" smtClean="0"/>
                            <a:t>으로 구성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9351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595546"/>
                  </p:ext>
                </p:extLst>
              </p:nvPr>
            </p:nvGraphicFramePr>
            <p:xfrm>
              <a:off x="1013578" y="4620722"/>
              <a:ext cx="11211078" cy="19977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39222">
                      <a:extLst>
                        <a:ext uri="{9D8B030D-6E8A-4147-A177-3AD203B41FA5}">
                          <a16:colId xmlns:a16="http://schemas.microsoft.com/office/drawing/2014/main" val="2142972238"/>
                        </a:ext>
                      </a:extLst>
                    </a:gridCol>
                    <a:gridCol w="8871856">
                      <a:extLst>
                        <a:ext uri="{9D8B030D-6E8A-4147-A177-3AD203B41FA5}">
                          <a16:colId xmlns:a16="http://schemas.microsoft.com/office/drawing/2014/main" val="1993999690"/>
                        </a:ext>
                      </a:extLst>
                    </a:gridCol>
                  </a:tblGrid>
                  <a:tr h="9988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0" t="-606" r="-379688" b="-10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442" t="-606" r="-137" b="-10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193902"/>
                      </a:ext>
                    </a:extLst>
                  </a:tr>
                  <a:tr h="9988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0" t="-101220" r="-379688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442" t="-101220" r="-137" b="-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9351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085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8"/>
                <a:ext cx="12204700" cy="740255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 smtClean="0"/>
                  <a:t>Multi-Agent DRL for </a:t>
                </a:r>
                <a:r>
                  <a:rPr lang="en-US" altLang="ko-KR" dirty="0"/>
                  <a:t>Distributed Resource Management in </a:t>
                </a:r>
                <a:r>
                  <a:rPr lang="en-US" altLang="ko-KR" dirty="0" smtClean="0"/>
                  <a:t>WPCN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Action: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연속 변수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i="1">
                            <a:sym typeface="Helvetica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ym typeface="Helvetica"/>
                              </a:rPr>
                              <m:t>𝒕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ko-KR" dirty="0">
                    <a:sym typeface="Helvetica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ym typeface="Helvetica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sym typeface="Helvetica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ym typeface="Helvetica"/>
                              </a:rPr>
                              <m:t>𝒕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를 이용하여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time/power allocation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에 대한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action space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agent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대해서 다음과 같이 정의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전체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action space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크기는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𝑲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𝓣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𝑲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𝓟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ym typeface="Helvetica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ym typeface="Helvetica"/>
                          </a:rPr>
                          <m:t>𝒯</m:t>
                        </m:r>
                      </m:sub>
                    </m:sSub>
                  </m:oMath>
                </a14:m>
                <a:r>
                  <a:rPr lang="ko-KR" altLang="ko-KR" dirty="0">
                    <a:sym typeface="Helvetica"/>
                  </a:rPr>
                  <a:t>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sym typeface="Helvetica"/>
                              </a:rPr>
                              <m:t>𝒕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→∞</m:t>
                    </m:r>
                  </m:oMath>
                </a14:m>
                <a:r>
                  <a:rPr lang="ko-KR" altLang="ko-KR" dirty="0">
                    <a:sym typeface="Helvetica"/>
                  </a:rPr>
                  <a:t>가 되는 </a:t>
                </a:r>
                <a:r>
                  <a:rPr lang="ko-KR" altLang="en-US" dirty="0" smtClean="0">
                    <a:sym typeface="Helvetica"/>
                  </a:rPr>
                  <a:t>것을</a:t>
                </a:r>
                <a:r>
                  <a:rPr lang="ko-KR" altLang="ko-KR" dirty="0" smtClean="0">
                    <a:sym typeface="Helvetica"/>
                  </a:rPr>
                  <a:t> </a:t>
                </a:r>
                <a:r>
                  <a:rPr lang="ko-KR" altLang="ko-KR" dirty="0">
                    <a:sym typeface="Helvetica"/>
                  </a:rPr>
                  <a:t>방지하기 위해 </a:t>
                </a:r>
                <a:r>
                  <a:rPr lang="ko-KR" altLang="ko-KR" dirty="0" smtClean="0">
                    <a:sym typeface="Helvetica"/>
                  </a:rPr>
                  <a:t>사용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Actor DNN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출력은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𝓣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𝓟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element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값에 대한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probability mass function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값을 반영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8"/>
                <a:ext cx="12204700" cy="7402551"/>
              </a:xfrm>
              <a:prstGeom prst="rect">
                <a:avLst/>
              </a:prstGeom>
              <a:blipFill>
                <a:blip r:embed="rId2"/>
                <a:stretch>
                  <a:fillRect l="-1947" t="-1318" r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73100" y="5268553"/>
                <a:ext cx="12192000" cy="2239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𝓣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𝓣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𝒇𝒐𝒓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𝓣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𝒇𝒐𝒓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𝒕𝒊𝒎𝒆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𝒂𝒍𝒍𝒐𝒄𝒂𝒕𝒊𝒐𝒏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𝓟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𝒇𝒐𝒓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𝓣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𝒇𝒐𝒓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𝒑𝒐𝒘𝒆𝒓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𝒂𝒍𝒍𝒐𝒄𝒂𝒕𝒊𝒐𝒏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5268553"/>
                <a:ext cx="12192000" cy="2239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09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52036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Reward: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Loss Function: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462285" y="4905916"/>
                <a:ext cx="8080225" cy="11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𝐰𝐡𝐞𝐫𝐞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ko-KR" altLang="ko-KR" i="1" smtClean="0">
                              <a:solidFill>
                                <a:srgbClr val="FF0000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</a:rPr>
                            <m:t>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</a:rPr>
                            <m:t>𝑻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285" y="4905916"/>
                <a:ext cx="8080225" cy="1185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99568" y="3543161"/>
                <a:ext cx="8969829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  <m:func>
                            <m:func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ko-KR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𝒊𝒊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p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ko-KR" alt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ko-KR" altLang="en-US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ko-KR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𝒏𝒋𝒊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ko-KR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  <m:r>
                                                <a:rPr lang="ko-KR" altLang="en-US" b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ko-KR" altLang="en-US" b="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𝒏𝒋𝒊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ko-KR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ko-KR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68" y="3543161"/>
                <a:ext cx="8969829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67970" y="6630869"/>
                <a:ext cx="10268857" cy="1864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𝜸</m:t>
                                  </m:r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𝒇𝒐𝒓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𝒄𝒓𝒊𝒕𝒊𝒄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𝑫𝑵𝑵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𝒇𝒐𝒓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𝒂𝒄𝒕𝒐𝒓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𝑫𝑵𝑵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970" y="6630869"/>
                <a:ext cx="10268857" cy="1864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87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1229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Learning Algorithm: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66" y="3849893"/>
            <a:ext cx="7789636" cy="44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1229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Simulation Results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4109686"/>
            <a:ext cx="3795897" cy="2761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31" y="7720736"/>
            <a:ext cx="44050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8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Proposed (for all the figures)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8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290" y="3783416"/>
            <a:ext cx="3950336" cy="3414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440" y="4427287"/>
            <a:ext cx="4353832" cy="21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2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</a:t>
            </a:r>
            <a:r>
              <a:rPr lang="en-US" altLang="ko-KR" dirty="0" smtClean="0"/>
              <a:t>: Multi-Agent Deep Reinforcement Learning for Distributed Resource Management in Wirelessly Powered Communication Network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학습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/>
              <a:t>Multi-Agent Deep Reinforcement Learning for Distributed Resource Management in Wirelessly Powered Communication </a:t>
            </a:r>
            <a:r>
              <a:rPr lang="en-US" altLang="ko-KR" dirty="0" smtClean="0"/>
              <a:t>Network</a:t>
            </a:r>
            <a:endParaRPr lang="en-US" altLang="ko-KR" dirty="0">
              <a:solidFill>
                <a:schemeClr val="tx1"/>
              </a:solidFill>
            </a:endParaRPr>
          </a:p>
          <a:p>
            <a:pPr lvl="2" latinLnBrk="1"/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arxiv.org/pdf/2010.09171.pdf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46" y="2991515"/>
            <a:ext cx="7065409" cy="56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1512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Symbols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3" y="3782399"/>
            <a:ext cx="9812153" cy="48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49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57372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Accomplishes…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Agent </a:t>
            </a:r>
            <a:r>
              <a:rPr lang="ko-KR" altLang="en-US" b="1" dirty="0" smtClean="0">
                <a:solidFill>
                  <a:srgbClr val="0000FF"/>
                </a:solidFill>
              </a:rPr>
              <a:t>간의 </a:t>
            </a:r>
            <a:r>
              <a:rPr lang="en-US" altLang="ko-KR" b="1" dirty="0" smtClean="0">
                <a:solidFill>
                  <a:srgbClr val="0000FF"/>
                </a:solidFill>
              </a:rPr>
              <a:t>simple interaction</a:t>
            </a:r>
            <a:r>
              <a:rPr lang="ko-KR" altLang="en-US" dirty="0" smtClean="0">
                <a:solidFill>
                  <a:schemeClr val="tx1"/>
                </a:solidFill>
              </a:rPr>
              <a:t>을 위한 목적의 </a:t>
            </a:r>
            <a:r>
              <a:rPr lang="en-US" altLang="ko-KR" b="1" dirty="0" smtClean="0">
                <a:solidFill>
                  <a:srgbClr val="0000FF"/>
                </a:solidFill>
              </a:rPr>
              <a:t>distributed learning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</a:rPr>
              <a:t>지역적으로만 관측 가능</a:t>
            </a:r>
            <a:r>
              <a:rPr lang="ko-KR" altLang="en-US" dirty="0" smtClean="0">
                <a:solidFill>
                  <a:schemeClr val="tx1"/>
                </a:solidFill>
              </a:rPr>
              <a:t>한 정보에 대한 </a:t>
            </a:r>
            <a:r>
              <a:rPr lang="en-US" altLang="ko-KR" b="1" dirty="0" smtClean="0">
                <a:solidFill>
                  <a:srgbClr val="0000FF"/>
                </a:solidFill>
              </a:rPr>
              <a:t>distributed execution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전통적인 중앙 집중형 알고리즘에 비해 </a:t>
            </a:r>
            <a:r>
              <a:rPr lang="ko-KR" altLang="en-US" b="1" dirty="0" smtClean="0">
                <a:solidFill>
                  <a:srgbClr val="0000FF"/>
                </a:solidFill>
              </a:rPr>
              <a:t>계산 복잡도 감소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382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1882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Figures </a:t>
            </a:r>
            <a:r>
              <a:rPr lang="en-US" altLang="ko-KR" b="1" dirty="0" smtClean="0">
                <a:solidFill>
                  <a:srgbClr val="0000FF"/>
                </a:solidFill>
              </a:rPr>
              <a:t>(N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cell</a:t>
            </a:r>
            <a:r>
              <a:rPr lang="ko-KR" altLang="en-US" b="1" dirty="0" smtClean="0">
                <a:solidFill>
                  <a:srgbClr val="0000FF"/>
                </a:solidFill>
              </a:rPr>
              <a:t>이 있는 </a:t>
            </a:r>
            <a:r>
              <a:rPr lang="en-US" altLang="ko-KR" b="1" dirty="0" smtClean="0">
                <a:solidFill>
                  <a:srgbClr val="0000FF"/>
                </a:solidFill>
              </a:rPr>
              <a:t>WPCN</a:t>
            </a:r>
            <a:r>
              <a:rPr lang="ko-KR" altLang="en-US" b="1" dirty="0" smtClean="0">
                <a:solidFill>
                  <a:srgbClr val="0000FF"/>
                </a:solidFill>
              </a:rPr>
              <a:t>의 연산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88" y="3755571"/>
            <a:ext cx="7809593" cy="44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8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1882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 smtClean="0"/>
              <a:t>Multi-Agent DRL for </a:t>
            </a:r>
            <a:r>
              <a:rPr lang="en-US" altLang="ko-KR" dirty="0"/>
              <a:t>Distributed Resource Management in </a:t>
            </a:r>
            <a:r>
              <a:rPr lang="en-US" altLang="ko-KR" dirty="0" smtClean="0"/>
              <a:t>WPCN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Figures 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MA-A2C</a:t>
            </a:r>
            <a:r>
              <a:rPr lang="ko-KR" altLang="en-US" dirty="0" smtClean="0">
                <a:solidFill>
                  <a:srgbClr val="0000FF"/>
                </a:solidFill>
              </a:rPr>
              <a:t>의 네트워크 구조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92" y="3640817"/>
            <a:ext cx="8745266" cy="49654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0429" y="3542846"/>
            <a:ext cx="2634342" cy="210684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0429" y="5761117"/>
            <a:ext cx="2634342" cy="210684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1121" y="3519609"/>
            <a:ext cx="17296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Actor DNN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4809" y="5778782"/>
            <a:ext cx="16895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Critic DNN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72718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6836492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 smtClean="0"/>
                  <a:t>Multi-Agent DRL for </a:t>
                </a:r>
                <a:r>
                  <a:rPr lang="en-US" altLang="ko-KR" dirty="0"/>
                  <a:t>Distributed Resource Management in </a:t>
                </a:r>
                <a:r>
                  <a:rPr lang="en-US" altLang="ko-KR" dirty="0" smtClean="0"/>
                  <a:t>WPCN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System Model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WPCN process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time-slot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으로 이루어지며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HAP </a:t>
                </a:r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chemeClr val="tx1"/>
                            </a:solidFill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sym typeface="Helvetica"/>
                          </a:rPr>
                          <m:t>𝒊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sym typeface="Helvetica"/>
                          </a:rPr>
                          <m:t>(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sym typeface="Helvetica"/>
                          </a:rPr>
                          <m:t>𝒕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sym typeface="Helvetic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동안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downlink WET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User </a:t>
                </a:r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 남는 시간인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Helvetica"/>
                      </a:rPr>
                      <m:t>𝑻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Helvetica"/>
                      </a:rPr>
                      <m:t>−</m:t>
                    </m:r>
                    <m:sSubSup>
                      <m:sSubSupPr>
                        <m:ctrlPr>
                          <a:rPr lang="ko-KR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𝒊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(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𝒕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동안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uplink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WIT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수행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개의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cell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이 있을 때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전체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system block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은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N+1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개의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interval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로 구성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Interval 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ym typeface="Helvetica"/>
                          </a:rPr>
                          <m:t>𝝉</m:t>
                        </m:r>
                      </m:e>
                      <m:sub>
                        <m:sSub>
                          <m:sSubPr>
                            <m:ctrlPr>
                              <a:rPr lang="ko-KR" altLang="ko-KR" b="1" i="1"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ym typeface="Helvetic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>
                                <a:sym typeface="Helvetica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r>
                          <a:rPr lang="en-US" altLang="ko-KR" b="1" i="1">
                            <a:sym typeface="Helvetica"/>
                          </a:rPr>
                          <m:t>(</m:t>
                        </m:r>
                        <m:r>
                          <a:rPr lang="en-US" altLang="ko-KR" b="1" i="1">
                            <a:sym typeface="Helvetica"/>
                          </a:rPr>
                          <m:t>𝒕</m:t>
                        </m:r>
                        <m:r>
                          <a:rPr lang="en-US" altLang="ko-KR" b="1" i="1">
                            <a:sym typeface="Helvetica"/>
                          </a:rPr>
                          <m:t>)</m:t>
                        </m:r>
                      </m:sup>
                    </m:sSubSup>
                    <m:r>
                      <a:rPr lang="en-US" altLang="ko-KR" b="1">
                        <a:sym typeface="Helvetica"/>
                      </a:rPr>
                      <m:t>&gt;</m:t>
                    </m:r>
                    <m:sSubSup>
                      <m:sSubSupPr>
                        <m:ctrlPr>
                          <a:rPr lang="ko-KR" altLang="ko-KR" b="1" i="1"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ym typeface="Helvetica"/>
                          </a:rPr>
                          <m:t>𝒊</m:t>
                        </m:r>
                      </m:sub>
                      <m:sup>
                        <m:r>
                          <a:rPr lang="en-US" altLang="ko-KR" b="1" i="1">
                            <a:sym typeface="Helvetica"/>
                          </a:rPr>
                          <m:t>(</m:t>
                        </m:r>
                        <m:r>
                          <a:rPr lang="en-US" altLang="ko-KR" b="1" i="1">
                            <a:sym typeface="Helvetica"/>
                          </a:rPr>
                          <m:t>𝒕</m:t>
                        </m:r>
                        <m:r>
                          <a:rPr lang="en-US" altLang="ko-KR" b="1" i="1">
                            <a:sym typeface="Helvetic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인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HAP </a:t>
                </a:r>
                <a:r>
                  <a:rPr lang="en-US" altLang="ko-KR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는 사용자로부터 전송된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WIT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신호를 수신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ym typeface="Helvetica"/>
                          </a:rPr>
                          <m:t>𝝉</m:t>
                        </m:r>
                      </m:e>
                      <m:sub>
                        <m:sSub>
                          <m:sSubPr>
                            <m:ctrlPr>
                              <a:rPr lang="ko-KR" altLang="ko-KR" b="1" i="1"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ym typeface="Helvetica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>
                                <a:sym typeface="Helvetica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r>
                          <a:rPr lang="en-US" altLang="ko-KR" b="1" i="1">
                            <a:sym typeface="Helvetica"/>
                          </a:rPr>
                          <m:t>(</m:t>
                        </m:r>
                        <m:r>
                          <a:rPr lang="en-US" altLang="ko-KR" b="1" i="1">
                            <a:sym typeface="Helvetica"/>
                          </a:rPr>
                          <m:t>𝒕</m:t>
                        </m:r>
                        <m:r>
                          <a:rPr lang="en-US" altLang="ko-KR" b="1" i="1">
                            <a:sym typeface="Helvetica"/>
                          </a:rPr>
                          <m:t>)</m:t>
                        </m:r>
                      </m:sup>
                    </m:sSubSup>
                    <m:r>
                      <a:rPr lang="en-US" altLang="ko-KR" b="1">
                        <a:sym typeface="Helvetica"/>
                      </a:rPr>
                      <m:t>≤</m:t>
                    </m:r>
                    <m:sSubSup>
                      <m:sSubSupPr>
                        <m:ctrlPr>
                          <a:rPr lang="ko-KR" altLang="ko-KR" b="1" i="1"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sym typeface="Helvetica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ym typeface="Helvetica"/>
                          </a:rPr>
                          <m:t>𝒊</m:t>
                        </m:r>
                      </m:sub>
                      <m:sup>
                        <m:r>
                          <a:rPr lang="en-US" altLang="ko-KR" b="1" i="1">
                            <a:sym typeface="Helvetica"/>
                          </a:rPr>
                          <m:t>(</m:t>
                        </m:r>
                        <m:r>
                          <a:rPr lang="en-US" altLang="ko-KR" b="1" i="1">
                            <a:sym typeface="Helvetica"/>
                          </a:rPr>
                          <m:t>𝒕</m:t>
                        </m:r>
                        <m:r>
                          <a:rPr lang="en-US" altLang="ko-KR" b="1" i="1">
                            <a:sym typeface="Helvetic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인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나머지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HAP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들은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downlink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통해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에너지 전송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6836492"/>
              </a:xfrm>
              <a:prstGeom prst="rect">
                <a:avLst/>
              </a:prstGeom>
              <a:blipFill>
                <a:blip r:embed="rId2"/>
                <a:stretch>
                  <a:fillRect l="-1947" t="-1426" r="-9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902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358</Words>
  <Application>Microsoft Office PowerPoint</Application>
  <PresentationFormat>Custom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3026</cp:revision>
  <cp:lastPrinted>2020-09-22T02:33:58Z</cp:lastPrinted>
  <dcterms:modified xsi:type="dcterms:W3CDTF">2021-02-24T07:15:41Z</dcterms:modified>
</cp:coreProperties>
</file>