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89" r:id="rId4"/>
    <p:sldId id="307" r:id="rId5"/>
    <p:sldId id="308" r:id="rId6"/>
    <p:sldId id="309" r:id="rId7"/>
    <p:sldId id="312" r:id="rId8"/>
    <p:sldId id="313" r:id="rId9"/>
    <p:sldId id="310" r:id="rId10"/>
    <p:sldId id="311" r:id="rId11"/>
    <p:sldId id="267" r:id="rId12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1171FF"/>
    <a:srgbClr val="FF8050"/>
    <a:srgbClr val="E5D5FF"/>
    <a:srgbClr val="D2B7FF"/>
    <a:srgbClr val="00A2FF"/>
    <a:srgbClr val="FFFF00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8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21.08.25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25796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Revision of Paper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Related Work</a:t>
            </a:r>
            <a:r>
              <a:rPr lang="ko-KR" altLang="en-US" dirty="0" smtClean="0">
                <a:solidFill>
                  <a:schemeClr val="tx1"/>
                </a:solidFill>
              </a:rPr>
              <a:t>에 추가할 대상 논문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기존에 읽은 </a:t>
            </a:r>
            <a:r>
              <a:rPr lang="en-US" altLang="ko-KR" dirty="0" smtClean="0">
                <a:solidFill>
                  <a:schemeClr val="tx1"/>
                </a:solidFill>
              </a:rPr>
              <a:t>WPCN throughput </a:t>
            </a:r>
            <a:r>
              <a:rPr lang="ko-KR" altLang="en-US" dirty="0" smtClean="0">
                <a:solidFill>
                  <a:schemeClr val="tx1"/>
                </a:solidFill>
              </a:rPr>
              <a:t>관련 논문들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아래 목록의 논문 추가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868879"/>
              </p:ext>
            </p:extLst>
          </p:nvPr>
        </p:nvGraphicFramePr>
        <p:xfrm>
          <a:off x="917786" y="3825240"/>
          <a:ext cx="11228494" cy="4815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28494">
                  <a:extLst>
                    <a:ext uri="{9D8B030D-6E8A-4147-A177-3AD203B41FA5}">
                      <a16:colId xmlns:a16="http://schemas.microsoft.com/office/drawing/2014/main" val="2375333716"/>
                    </a:ext>
                  </a:extLst>
                </a:gridCol>
              </a:tblGrid>
              <a:tr h="68797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Cognitive Wireless Powered Network: Spectrum Sharing Models and </a:t>
                      </a:r>
                      <a:r>
                        <a:rPr lang="en-US" altLang="ko-KR" sz="1800" b="1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Throughput</a:t>
                      </a:r>
                      <a:r>
                        <a:rPr lang="en-US" altLang="ko-KR" sz="18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Maximization</a:t>
                      </a:r>
                      <a:endParaRPr lang="ko-KR" altLang="ko-KR" sz="1800" b="0" i="0" u="none" strike="noStrike" cap="none" spc="0" baseline="0" dirty="0" smtClean="0"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310076"/>
                  </a:ext>
                </a:extLst>
              </a:tr>
              <a:tr h="68797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Throughput</a:t>
                      </a:r>
                      <a:r>
                        <a:rPr lang="en-US" altLang="ko-KR" sz="18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Maximization for UAV-Enabled Wireless Powered Communication Networks</a:t>
                      </a:r>
                      <a:endParaRPr lang="ko-KR" altLang="ko-KR" sz="1800" b="0" i="0" u="none" strike="noStrike" cap="none" spc="0" baseline="0" dirty="0" smtClean="0"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46587"/>
                  </a:ext>
                </a:extLst>
              </a:tr>
              <a:tr h="68797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Long-term </a:t>
                      </a:r>
                      <a:r>
                        <a:rPr lang="en-US" altLang="ko-KR" sz="1800" b="1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Throughput</a:t>
                      </a:r>
                      <a:r>
                        <a:rPr lang="en-US" altLang="ko-KR" sz="18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Optimization in WPCN with Battery-Powered Devices</a:t>
                      </a:r>
                      <a:endParaRPr lang="ko-KR" altLang="ko-KR" sz="1800" b="0" i="0" u="none" strike="noStrike" cap="none" spc="0" baseline="0" dirty="0" smtClean="0"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181320"/>
                  </a:ext>
                </a:extLst>
              </a:tr>
              <a:tr h="68797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Energy Provision Minimization in Wireless Powered Communication Networks With Network </a:t>
                      </a:r>
                      <a:r>
                        <a:rPr lang="en-US" altLang="ko-KR" sz="1800" b="1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Throughput</a:t>
                      </a:r>
                      <a:r>
                        <a:rPr lang="en-US" altLang="ko-KR" sz="18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Demand: TDMA or NOMA?</a:t>
                      </a:r>
                      <a:endParaRPr lang="ko-KR" altLang="ko-KR" sz="1800" b="0" i="0" u="none" strike="noStrike" cap="none" spc="0" baseline="0" dirty="0" smtClean="0"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030984"/>
                  </a:ext>
                </a:extLst>
              </a:tr>
              <a:tr h="68797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Sum </a:t>
                      </a:r>
                      <a:r>
                        <a:rPr lang="en-US" altLang="ko-KR" sz="1800" b="1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Throughput</a:t>
                      </a:r>
                      <a:r>
                        <a:rPr lang="en-US" altLang="ko-KR" sz="18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Maximization for Multi-User MIMO Cognitive Wireless Powered Communication Networks</a:t>
                      </a:r>
                      <a:endParaRPr lang="ko-KR" altLang="ko-KR" sz="1800" b="0" i="0" u="none" strike="noStrike" cap="none" spc="0" baseline="0" dirty="0" smtClean="0"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7937364"/>
                  </a:ext>
                </a:extLst>
              </a:tr>
              <a:tr h="68797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Sum-</a:t>
                      </a:r>
                      <a:r>
                        <a:rPr lang="en-US" altLang="ko-KR" sz="1800" b="1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Throughput</a:t>
                      </a:r>
                      <a:r>
                        <a:rPr lang="en-US" altLang="ko-KR" sz="18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Maximization in Wireless Sensor Networks With Radio Frequency Energy Harvesting and Backscatter Communication</a:t>
                      </a:r>
                      <a:endParaRPr lang="ko-KR" altLang="ko-KR" sz="1800" b="0" i="0" u="none" strike="noStrike" cap="none" spc="0" baseline="0" dirty="0" smtClean="0"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092009"/>
                  </a:ext>
                </a:extLst>
              </a:tr>
              <a:tr h="68797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Maximum </a:t>
                      </a:r>
                      <a:r>
                        <a:rPr lang="en-US" altLang="ko-KR" sz="1800" b="1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Throughput</a:t>
                      </a:r>
                      <a:r>
                        <a:rPr lang="en-US" altLang="ko-KR" sz="18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Design for WPCN Systems</a:t>
                      </a:r>
                      <a:endParaRPr lang="ko-KR" altLang="ko-KR" sz="1800" b="0" i="0" u="none" strike="noStrike" cap="none" spc="0" baseline="0" dirty="0" smtClean="0"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491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6447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Implementation: </a:t>
            </a:r>
            <a:r>
              <a:rPr lang="en-US" altLang="ko-KR" dirty="0" smtClean="0"/>
              <a:t>WPCN-UAV</a:t>
            </a:r>
          </a:p>
          <a:p>
            <a:pPr latinLnBrk="1"/>
            <a:r>
              <a:rPr lang="en-US" altLang="ko-KR" dirty="0" smtClean="0"/>
              <a:t>Revision: </a:t>
            </a:r>
            <a:r>
              <a:rPr lang="en-US" altLang="ko-KR" dirty="0"/>
              <a:t>Deep Learning-Based Optimal Placement of a Mobile HAP for Common Throughput Maximization in Wireless Powered Communication Networks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319229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함수 인수 변경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논문 </a:t>
            </a:r>
            <a:r>
              <a:rPr lang="ko-KR" altLang="en-US" dirty="0" smtClean="0">
                <a:solidFill>
                  <a:schemeClr val="tx1"/>
                </a:solidFill>
              </a:rPr>
              <a:t>구현의 잘못된 부분 수정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245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860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함수 인수 변경</a:t>
            </a:r>
            <a:r>
              <a:rPr lang="en-US" altLang="ko-KR" dirty="0" smtClean="0">
                <a:solidFill>
                  <a:schemeClr val="tx1"/>
                </a:solidFill>
              </a:rPr>
              <a:t>: average throughput</a:t>
            </a:r>
            <a:r>
              <a:rPr lang="ko-KR" altLang="en-US" dirty="0" smtClean="0">
                <a:solidFill>
                  <a:schemeClr val="tx1"/>
                </a:solidFill>
              </a:rPr>
              <a:t>을 구하는 </a:t>
            </a:r>
            <a:r>
              <a:rPr lang="en-US" altLang="ko-KR" dirty="0" err="1" smtClean="0">
                <a:solidFill>
                  <a:srgbClr val="0000FF"/>
                </a:solidFill>
              </a:rPr>
              <a:t>R_kl</a:t>
            </a:r>
            <a:r>
              <a:rPr lang="en-US" altLang="ko-KR" dirty="0" smtClean="0">
                <a:solidFill>
                  <a:srgbClr val="0000FF"/>
                </a:solidFill>
              </a:rPr>
              <a:t>() </a:t>
            </a:r>
            <a:r>
              <a:rPr lang="ko-KR" altLang="en-US" dirty="0" smtClean="0">
                <a:solidFill>
                  <a:schemeClr val="tx1"/>
                </a:solidFill>
              </a:rPr>
              <a:t>함수에 </a:t>
            </a:r>
            <a:r>
              <a:rPr lang="en-US" altLang="ko-KR" dirty="0" smtClean="0">
                <a:solidFill>
                  <a:srgbClr val="0000FF"/>
                </a:solidFill>
              </a:rPr>
              <a:t>a (communication </a:t>
            </a:r>
            <a:r>
              <a:rPr lang="ko-KR" altLang="en-US" dirty="0" smtClean="0">
                <a:solidFill>
                  <a:srgbClr val="0000FF"/>
                </a:solidFill>
              </a:rPr>
              <a:t>횟수</a:t>
            </a:r>
            <a:r>
              <a:rPr lang="en-US" altLang="ko-KR" dirty="0" smtClean="0">
                <a:solidFill>
                  <a:srgbClr val="0000FF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추가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penalty</a:t>
            </a:r>
            <a:r>
              <a:rPr lang="ko-KR" altLang="en-US" dirty="0" smtClean="0">
                <a:solidFill>
                  <a:srgbClr val="0000FF"/>
                </a:solidFill>
              </a:rPr>
              <a:t>를 주는 조건</a:t>
            </a:r>
            <a:r>
              <a:rPr lang="ko-KR" altLang="en-US" dirty="0" smtClean="0">
                <a:solidFill>
                  <a:schemeClr val="tx1"/>
                </a:solidFill>
              </a:rPr>
              <a:t>에 해당하는 함수의 인수 추가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10" y="3400424"/>
            <a:ext cx="6920230" cy="186696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97480" y="3886200"/>
            <a:ext cx="3987005" cy="59436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46" y="6076349"/>
            <a:ext cx="11528108" cy="274478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411581" y="4954004"/>
            <a:ext cx="907179" cy="33551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53250" y="6554204"/>
            <a:ext cx="2815790" cy="31903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75835" y="8442960"/>
            <a:ext cx="2815790" cy="31903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603125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385816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논문 구현의 잘못된 부분 수정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</a:rPr>
              <a:t>Inference</a:t>
            </a:r>
            <a:r>
              <a:rPr lang="ko-KR" altLang="en-US" b="1" dirty="0" smtClean="0">
                <a:solidFill>
                  <a:srgbClr val="0000FF"/>
                </a:solidFill>
              </a:rPr>
              <a:t>를 나타내는 배열 </a:t>
            </a:r>
            <a:r>
              <a:rPr lang="en-US" altLang="ko-KR" b="1" dirty="0" smtClean="0">
                <a:solidFill>
                  <a:srgbClr val="0000FF"/>
                </a:solidFill>
              </a:rPr>
              <a:t>I</a:t>
            </a:r>
            <a:r>
              <a:rPr lang="ko-KR" altLang="en-US" dirty="0" smtClean="0">
                <a:solidFill>
                  <a:schemeClr val="tx1"/>
                </a:solidFill>
              </a:rPr>
              <a:t>는 다음과 같이 정의됨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889000" lvl="2" indent="0"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해당 부분 수정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b="1" dirty="0" err="1" smtClean="0">
                <a:solidFill>
                  <a:srgbClr val="0000FF"/>
                </a:solidFill>
              </a:rPr>
              <a:t>I_nkl</a:t>
            </a:r>
            <a:r>
              <a:rPr lang="en-US" altLang="ko-KR" b="1" dirty="0" smtClean="0">
                <a:solidFill>
                  <a:srgbClr val="0000FF"/>
                </a:solidFill>
              </a:rPr>
              <a:t>() </a:t>
            </a:r>
            <a:r>
              <a:rPr lang="ko-KR" altLang="en-US" dirty="0" smtClean="0">
                <a:solidFill>
                  <a:schemeClr val="tx1"/>
                </a:solidFill>
              </a:rPr>
              <a:t>함수 추가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3284786"/>
            <a:ext cx="5928359" cy="93522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063241" y="3255110"/>
            <a:ext cx="3047999" cy="70063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507" y="4937760"/>
            <a:ext cx="8165465" cy="353374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503614" y="5202019"/>
            <a:ext cx="2514599" cy="33010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93174" y="8126160"/>
            <a:ext cx="3200399" cy="34534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507" y="8587597"/>
            <a:ext cx="10743565" cy="41664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006534" y="8557117"/>
            <a:ext cx="8534716" cy="416648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16184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868150" cy="35076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논문 구현의 잘못된 부분 수정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</a:rPr>
              <a:t>Inference</a:t>
            </a:r>
            <a:r>
              <a:rPr lang="ko-KR" altLang="en-US" b="1" dirty="0" smtClean="0">
                <a:solidFill>
                  <a:srgbClr val="0000FF"/>
                </a:solidFill>
              </a:rPr>
              <a:t>를 나타내는 배열 </a:t>
            </a:r>
            <a:r>
              <a:rPr lang="en-US" altLang="ko-KR" b="1" dirty="0" smtClean="0">
                <a:solidFill>
                  <a:srgbClr val="0000FF"/>
                </a:solidFill>
              </a:rPr>
              <a:t>I</a:t>
            </a:r>
            <a:r>
              <a:rPr lang="ko-KR" altLang="en-US" dirty="0" smtClean="0">
                <a:solidFill>
                  <a:schemeClr val="tx1"/>
                </a:solidFill>
              </a:rPr>
              <a:t>는 다음과 같이 정의됨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889000" lvl="2" indent="0"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다음 수식에서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l, j</a:t>
            </a:r>
            <a:r>
              <a:rPr lang="ko-KR" altLang="en-US" b="1" u="sng" dirty="0" smtClean="0">
                <a:solidFill>
                  <a:srgbClr val="FF0000"/>
                </a:solidFill>
              </a:rPr>
              <a:t>가 서로 같지 않으므로</a:t>
            </a:r>
            <a:r>
              <a:rPr lang="en-US" altLang="ko-KR" b="1" u="sng" dirty="0" smtClean="0">
                <a:solidFill>
                  <a:srgbClr val="FF0000"/>
                </a:solidFill>
              </a:rPr>
              <a:t>, a, g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배열의 차원 증가</a:t>
            </a:r>
            <a:endParaRPr lang="en-US" altLang="ko-KR" b="1" u="sng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3284786"/>
            <a:ext cx="5928359" cy="9352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745833" y="5044440"/>
                <a:ext cx="2769861" cy="10929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ko-KR" altLang="en-US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𝒋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=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𝟏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,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𝒋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≠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𝒍</m:t>
                          </m:r>
                        </m:sub>
                        <m:sup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𝑳</m:t>
                          </m:r>
                        </m:sup>
                        <m:e>
                          <m:sSubSup>
                            <m:sSubSup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𝑷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𝒋</m:t>
                                  </m:r>
                                </m:sub>
                              </m:sSub>
                            </m:sub>
                            <m:sup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𝑼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𝒏</m:t>
                              </m:r>
                            </m:e>
                          </m:d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𝒈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𝒍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𝒋</m:t>
                                  </m:r>
                                </m:sub>
                              </m:sSub>
                            </m:sub>
                          </m:sSub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[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𝒏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833" y="5044440"/>
                <a:ext cx="2769861" cy="1092992"/>
              </a:xfrm>
              <a:prstGeom prst="rect">
                <a:avLst/>
              </a:prstGeom>
              <a:blipFill>
                <a:blip r:embed="rId3"/>
                <a:stretch>
                  <a:fillRect l="-44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671" y="6311434"/>
            <a:ext cx="7643657" cy="11549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2671" y="7638126"/>
            <a:ext cx="8572425" cy="105436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328883" y="7043845"/>
            <a:ext cx="1397797" cy="33010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97363" y="8290559"/>
            <a:ext cx="1443517" cy="34096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940696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868150" cy="39191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테스트 설정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b="1" u="sng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u="sng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b="1" u="sng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테스트 결과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매 </a:t>
            </a:r>
            <a:r>
              <a:rPr lang="en-US" altLang="ko-KR" dirty="0" smtClean="0">
                <a:solidFill>
                  <a:srgbClr val="FF0000"/>
                </a:solidFill>
              </a:rPr>
              <a:t>episode</a:t>
            </a:r>
            <a:r>
              <a:rPr lang="ko-KR" altLang="en-US" dirty="0" smtClean="0">
                <a:solidFill>
                  <a:srgbClr val="FF0000"/>
                </a:solidFill>
              </a:rPr>
              <a:t>마다 </a:t>
            </a:r>
            <a:r>
              <a:rPr lang="en-US" altLang="ko-KR" dirty="0" smtClean="0">
                <a:solidFill>
                  <a:srgbClr val="FF0000"/>
                </a:solidFill>
              </a:rPr>
              <a:t>80</a:t>
            </a:r>
            <a:r>
              <a:rPr lang="ko-KR" altLang="en-US" dirty="0" smtClean="0">
                <a:solidFill>
                  <a:srgbClr val="FF0000"/>
                </a:solidFill>
              </a:rPr>
              <a:t>개의 데이터가 없어지는 오류 발생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6" name="직사각형 5"/>
          <p:cNvSpPr/>
          <p:nvPr/>
        </p:nvSpPr>
        <p:spPr>
          <a:xfrm>
            <a:off x="1581625" y="2926586"/>
            <a:ext cx="7288055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800" dirty="0" err="1"/>
              <a:t>M</a:t>
            </a:r>
            <a:r>
              <a:rPr lang="ko-KR" altLang="en-US" sz="1800" dirty="0"/>
              <a:t>=1000 # </a:t>
            </a:r>
            <a:r>
              <a:rPr lang="ko-KR" altLang="en-US" sz="1800" dirty="0" err="1"/>
              <a:t>episodes</a:t>
            </a:r>
            <a:endParaRPr lang="ko-KR" altLang="en-US" sz="1800" dirty="0"/>
          </a:p>
          <a:p>
            <a:r>
              <a:rPr lang="ko-KR" altLang="en-US" sz="1800" dirty="0" err="1"/>
              <a:t>L</a:t>
            </a:r>
            <a:r>
              <a:rPr lang="ko-KR" altLang="en-US" sz="1800" dirty="0"/>
              <a:t>=10 # </a:t>
            </a:r>
            <a:r>
              <a:rPr lang="ko-KR" altLang="en-US" sz="1800" dirty="0" err="1"/>
              <a:t>number</a:t>
            </a:r>
            <a:r>
              <a:rPr lang="ko-KR" altLang="en-US" sz="1800" dirty="0"/>
              <a:t> of </a:t>
            </a:r>
            <a:r>
              <a:rPr lang="ko-KR" altLang="en-US" sz="1800" dirty="0" err="1"/>
              <a:t>clusters</a:t>
            </a:r>
            <a:r>
              <a:rPr lang="ko-KR" altLang="en-US" sz="1800" dirty="0"/>
              <a:t> = </a:t>
            </a:r>
            <a:r>
              <a:rPr lang="ko-KR" altLang="en-US" sz="1800" dirty="0" err="1"/>
              <a:t>number</a:t>
            </a:r>
            <a:r>
              <a:rPr lang="ko-KR" altLang="en-US" sz="1800" dirty="0"/>
              <a:t> of </a:t>
            </a:r>
            <a:r>
              <a:rPr lang="ko-KR" altLang="en-US" sz="1800" dirty="0" err="1"/>
              <a:t>UAVs</a:t>
            </a:r>
            <a:endParaRPr lang="ko-KR" altLang="en-US" sz="1800" dirty="0"/>
          </a:p>
          <a:p>
            <a:r>
              <a:rPr lang="ko-KR" altLang="en-US" sz="1800" dirty="0" err="1"/>
              <a:t>devices</a:t>
            </a:r>
            <a:r>
              <a:rPr lang="ko-KR" altLang="en-US" sz="1800" dirty="0"/>
              <a:t>=80 # </a:t>
            </a:r>
            <a:r>
              <a:rPr lang="ko-KR" altLang="en-US" sz="1800" dirty="0" err="1"/>
              <a:t>number</a:t>
            </a:r>
            <a:r>
              <a:rPr lang="ko-KR" altLang="en-US" sz="1800" dirty="0"/>
              <a:t> of </a:t>
            </a:r>
            <a:r>
              <a:rPr lang="ko-KR" altLang="en-US" sz="1800" dirty="0" err="1"/>
              <a:t>devices</a:t>
            </a:r>
            <a:endParaRPr lang="ko-KR" altLang="en-US" sz="1800" dirty="0"/>
          </a:p>
          <a:p>
            <a:r>
              <a:rPr lang="ko-KR" altLang="en-US" sz="1800" dirty="0" err="1"/>
              <a:t>T</a:t>
            </a:r>
            <a:r>
              <a:rPr lang="ko-KR" altLang="en-US" sz="1800" dirty="0"/>
              <a:t>=30 # </a:t>
            </a:r>
            <a:r>
              <a:rPr lang="ko-KR" altLang="en-US" sz="1800" dirty="0" err="1"/>
              <a:t>time</a:t>
            </a:r>
            <a:r>
              <a:rPr lang="ko-KR" altLang="en-US" sz="1800" dirty="0"/>
              <a:t> (</a:t>
            </a:r>
            <a:r>
              <a:rPr lang="ko-KR" altLang="en-US" sz="1800" dirty="0" err="1"/>
              <a:t>s</a:t>
            </a:r>
            <a:r>
              <a:rPr lang="ko-KR" altLang="en-US" sz="1800" dirty="0"/>
              <a:t>)</a:t>
            </a:r>
          </a:p>
          <a:p>
            <a:r>
              <a:rPr lang="ko-KR" altLang="en-US" sz="1800" dirty="0" err="1"/>
              <a:t>H</a:t>
            </a:r>
            <a:r>
              <a:rPr lang="ko-KR" altLang="en-US" sz="1800" dirty="0"/>
              <a:t>=15 # </a:t>
            </a:r>
            <a:r>
              <a:rPr lang="ko-KR" altLang="en-US" sz="1800" dirty="0" err="1"/>
              <a:t>hovering</a:t>
            </a:r>
            <a:r>
              <a:rPr lang="ko-KR" altLang="en-US" sz="1800" dirty="0"/>
              <a:t> </a:t>
            </a:r>
            <a:r>
              <a:rPr lang="ko-KR" altLang="en-US" sz="1800" dirty="0" err="1"/>
              <a:t>elevation</a:t>
            </a:r>
            <a:r>
              <a:rPr lang="ko-KR" altLang="en-US" sz="1800" dirty="0"/>
              <a:t> (</a:t>
            </a:r>
            <a:r>
              <a:rPr lang="ko-KR" altLang="en-US" sz="1800" dirty="0" err="1"/>
              <a:t>m</a:t>
            </a:r>
            <a:r>
              <a:rPr lang="ko-KR" altLang="en-US" sz="1800" dirty="0"/>
              <a:t>)</a:t>
            </a:r>
          </a:p>
          <a:p>
            <a:r>
              <a:rPr lang="ko-KR" altLang="en-US" sz="1800" dirty="0" err="1"/>
              <a:t>learningRate</a:t>
            </a:r>
            <a:r>
              <a:rPr lang="ko-KR" altLang="en-US" sz="1800" dirty="0"/>
              <a:t>=0.0001 # </a:t>
            </a:r>
            <a:r>
              <a:rPr lang="ko-KR" altLang="en-US" sz="1800" dirty="0" err="1"/>
              <a:t>learning</a:t>
            </a:r>
            <a:r>
              <a:rPr lang="ko-KR" altLang="en-US" sz="1800" dirty="0"/>
              <a:t> </a:t>
            </a:r>
            <a:r>
              <a:rPr lang="ko-KR" altLang="en-US" sz="1800" dirty="0" err="1"/>
              <a:t>rate</a:t>
            </a:r>
            <a:r>
              <a:rPr lang="ko-KR" altLang="en-US" sz="1800" dirty="0"/>
              <a:t> of DQN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869" y="5567778"/>
            <a:ext cx="4084320" cy="30632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189" y="5567778"/>
            <a:ext cx="4084320" cy="30632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5567779"/>
            <a:ext cx="4084319" cy="30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947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868150" cy="698236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</a:t>
            </a:r>
            <a:r>
              <a:rPr lang="en-US" altLang="ko-KR" dirty="0" smtClean="0"/>
              <a:t>WPCN-UAV : </a:t>
            </a:r>
            <a:r>
              <a:rPr lang="ko-KR" altLang="en-US" dirty="0" smtClean="0">
                <a:solidFill>
                  <a:schemeClr val="tx1"/>
                </a:solidFill>
              </a:rPr>
              <a:t>향후 계획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chemeClr val="tx1"/>
                </a:solidFill>
              </a:rPr>
              <a:t>테스트 시 </a:t>
            </a:r>
            <a:r>
              <a:rPr lang="ko-KR" altLang="en-US" b="1" dirty="0">
                <a:solidFill>
                  <a:schemeClr val="tx1"/>
                </a:solidFill>
              </a:rPr>
              <a:t>매 </a:t>
            </a:r>
            <a:r>
              <a:rPr lang="en-US" altLang="ko-KR" b="1" dirty="0">
                <a:solidFill>
                  <a:schemeClr val="tx1"/>
                </a:solidFill>
              </a:rPr>
              <a:t>episode</a:t>
            </a:r>
            <a:r>
              <a:rPr lang="ko-KR" altLang="en-US" b="1" dirty="0">
                <a:solidFill>
                  <a:schemeClr val="tx1"/>
                </a:solidFill>
              </a:rPr>
              <a:t>마다 </a:t>
            </a:r>
            <a:r>
              <a:rPr lang="en-US" altLang="ko-KR" b="1" dirty="0">
                <a:solidFill>
                  <a:schemeClr val="tx1"/>
                </a:solidFill>
              </a:rPr>
              <a:t>80</a:t>
            </a:r>
            <a:r>
              <a:rPr lang="ko-KR" altLang="en-US" b="1" dirty="0">
                <a:solidFill>
                  <a:schemeClr val="tx1"/>
                </a:solidFill>
              </a:rPr>
              <a:t>개의 데이터가 없어지는 오류 </a:t>
            </a:r>
            <a:r>
              <a:rPr lang="ko-KR" altLang="en-US" b="1" dirty="0" smtClean="0">
                <a:solidFill>
                  <a:schemeClr val="tx1"/>
                </a:solidFill>
              </a:rPr>
              <a:t>해결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rgbClr val="FF0000"/>
                </a:solidFill>
              </a:rPr>
              <a:t>논문에 있는 </a:t>
            </a:r>
            <a:r>
              <a:rPr lang="en-US" altLang="ko-KR" b="1" dirty="0">
                <a:solidFill>
                  <a:srgbClr val="FF0000"/>
                </a:solidFill>
              </a:rPr>
              <a:t>t</a:t>
            </a:r>
            <a:r>
              <a:rPr lang="en-US" altLang="ko-KR" b="1" dirty="0" smtClean="0">
                <a:solidFill>
                  <a:srgbClr val="FF0000"/>
                </a:solidFill>
              </a:rPr>
              <a:t>hroughput </a:t>
            </a:r>
            <a:r>
              <a:rPr lang="ko-KR" altLang="en-US" b="1" dirty="0" smtClean="0">
                <a:solidFill>
                  <a:srgbClr val="FF0000"/>
                </a:solidFill>
              </a:rPr>
              <a:t>계산법 적용 시 </a:t>
            </a:r>
            <a:r>
              <a:rPr lang="en-US" altLang="ko-KR" b="1" dirty="0" smtClean="0">
                <a:solidFill>
                  <a:srgbClr val="FF0000"/>
                </a:solidFill>
              </a:rPr>
              <a:t>communication</a:t>
            </a:r>
            <a:r>
              <a:rPr lang="ko-KR" altLang="en-US" b="1" dirty="0" smtClean="0">
                <a:solidFill>
                  <a:srgbClr val="FF0000"/>
                </a:solidFill>
              </a:rPr>
              <a:t>할 </a:t>
            </a:r>
            <a:r>
              <a:rPr lang="en-US" altLang="ko-KR" b="1" dirty="0" smtClean="0">
                <a:solidFill>
                  <a:srgbClr val="FF0000"/>
                </a:solidFill>
              </a:rPr>
              <a:t>device</a:t>
            </a:r>
            <a:r>
              <a:rPr lang="ko-KR" altLang="en-US" b="1" dirty="0" smtClean="0">
                <a:solidFill>
                  <a:srgbClr val="FF0000"/>
                </a:solidFill>
              </a:rPr>
              <a:t>를 결정하는 알고리즘을 적용하여 다시 테스트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논문 확인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이 알고리즘이 </a:t>
            </a:r>
            <a:r>
              <a:rPr lang="en-US" altLang="ko-KR" dirty="0" smtClean="0">
                <a:solidFill>
                  <a:schemeClr val="tx1"/>
                </a:solidFill>
              </a:rPr>
              <a:t>State</a:t>
            </a:r>
            <a:r>
              <a:rPr lang="ko-KR" altLang="en-US" dirty="0" smtClean="0">
                <a:solidFill>
                  <a:schemeClr val="tx1"/>
                </a:solidFill>
              </a:rPr>
              <a:t>에 있는 </a:t>
            </a:r>
            <a:r>
              <a:rPr lang="en-US" altLang="ko-KR" dirty="0" smtClean="0">
                <a:solidFill>
                  <a:schemeClr val="tx1"/>
                </a:solidFill>
              </a:rPr>
              <a:t>device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location</a:t>
            </a:r>
            <a:r>
              <a:rPr lang="ko-KR" altLang="en-US" dirty="0" smtClean="0">
                <a:solidFill>
                  <a:schemeClr val="tx1"/>
                </a:solidFill>
              </a:rPr>
              <a:t>과 관련 있는 경우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학습 성능 증가 예상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3946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375148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Revision of Paper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Deep Learning-Based Optimal Placement of a Mobile HAP for Common Throughput Maximization in Wireless Powered Communication </a:t>
            </a:r>
            <a:r>
              <a:rPr lang="en-US" altLang="ko-KR" dirty="0" smtClean="0">
                <a:solidFill>
                  <a:schemeClr val="tx1"/>
                </a:solidFill>
              </a:rPr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Minor Revision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FF0000"/>
                </a:solidFill>
              </a:rPr>
              <a:t>NEED TO ADD RELATED WORKS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58668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6237</TotalTime>
  <Words>392</Words>
  <Application>Microsoft Office PowerPoint</Application>
  <PresentationFormat>사용자 지정</PresentationFormat>
  <Paragraphs>82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3703</cp:revision>
  <cp:lastPrinted>2020-09-22T02:33:58Z</cp:lastPrinted>
  <dcterms:modified xsi:type="dcterms:W3CDTF">2021-08-25T06:48:04Z</dcterms:modified>
</cp:coreProperties>
</file>