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394" r:id="rId4"/>
    <p:sldId id="387" r:id="rId5"/>
    <p:sldId id="388" r:id="rId6"/>
    <p:sldId id="392" r:id="rId7"/>
    <p:sldId id="390" r:id="rId8"/>
    <p:sldId id="391" r:id="rId9"/>
    <p:sldId id="393" r:id="rId10"/>
    <p:sldId id="395" r:id="rId11"/>
    <p:sldId id="396" r:id="rId12"/>
    <p:sldId id="386" r:id="rId13"/>
    <p:sldId id="339" r:id="rId1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33CC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donorschoose-application-screening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tabular-playground-series-mar-2021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21.04.02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34793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Tabular Playground Series – Mar 2021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19 categorical </a:t>
            </a:r>
            <a:r>
              <a:rPr lang="en-US" altLang="ko-KR" dirty="0" smtClean="0">
                <a:solidFill>
                  <a:schemeClr val="tx1"/>
                </a:solidFill>
              </a:rPr>
              <a:t>input columns </a:t>
            </a:r>
            <a:r>
              <a:rPr lang="en-US" altLang="ko-KR" dirty="0" smtClean="0">
                <a:solidFill>
                  <a:srgbClr val="FF0000"/>
                </a:solidFill>
              </a:rPr>
              <a:t>-&gt; ONE-HOT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11 continuous </a:t>
            </a:r>
            <a:r>
              <a:rPr lang="en-US" altLang="ko-KR" dirty="0" smtClean="0">
                <a:solidFill>
                  <a:schemeClr val="tx1"/>
                </a:solidFill>
              </a:rPr>
              <a:t>input columns </a:t>
            </a:r>
            <a:r>
              <a:rPr lang="en-US" altLang="ko-KR" dirty="0" smtClean="0">
                <a:solidFill>
                  <a:srgbClr val="FF0000"/>
                </a:solidFill>
              </a:rPr>
              <a:t>-&gt; NORMALIZE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1 binary </a:t>
            </a:r>
            <a:r>
              <a:rPr lang="en-US" altLang="ko-KR" dirty="0" smtClean="0">
                <a:solidFill>
                  <a:schemeClr val="tx1"/>
                </a:solidFill>
              </a:rPr>
              <a:t>output column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Metric: </a:t>
            </a:r>
            <a:r>
              <a:rPr lang="en-US" altLang="ko-KR" dirty="0" smtClean="0">
                <a:solidFill>
                  <a:srgbClr val="FF0000"/>
                </a:solidFill>
              </a:rPr>
              <a:t>ROC-AUC (Area under ROC curve)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18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04836" cy="14723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Current Best Result: </a:t>
            </a:r>
            <a:r>
              <a:rPr lang="en-US" altLang="ko-KR" dirty="0" smtClean="0">
                <a:solidFill>
                  <a:srgbClr val="FF0000"/>
                </a:solidFill>
              </a:rPr>
              <a:t>445 / 1495 (TOP 29.77%)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5" y="4006312"/>
            <a:ext cx="10167589" cy="44455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14461" y="7454685"/>
            <a:ext cx="1177871" cy="441701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4313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the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1835130" cy="59369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초안 수정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Title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smtClean="0">
                <a:solidFill>
                  <a:schemeClr val="tx1"/>
                </a:solidFill>
              </a:rPr>
              <a:t>일부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IEEE Access Format</a:t>
            </a:r>
            <a:r>
              <a:rPr lang="ko-KR" altLang="en-US" dirty="0" smtClean="0">
                <a:solidFill>
                  <a:schemeClr val="tx1"/>
                </a:solidFill>
              </a:rPr>
              <a:t>에 맞게 일부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Figure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등을 포맷에 맞게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WPCN </a:t>
            </a:r>
            <a:r>
              <a:rPr lang="ko-KR" altLang="en-US" b="1" dirty="0" smtClean="0">
                <a:solidFill>
                  <a:srgbClr val="0000FF"/>
                </a:solidFill>
              </a:rPr>
              <a:t>논문이 </a:t>
            </a:r>
            <a:r>
              <a:rPr lang="en-US" altLang="ko-KR" b="1" dirty="0" smtClean="0">
                <a:solidFill>
                  <a:srgbClr val="0000FF"/>
                </a:solidFill>
              </a:rPr>
              <a:t>reject</a:t>
            </a:r>
            <a:r>
              <a:rPr lang="ko-KR" altLang="en-US" b="1" dirty="0" smtClean="0">
                <a:solidFill>
                  <a:srgbClr val="0000FF"/>
                </a:solidFill>
              </a:rPr>
              <a:t>된 이유를 다시 한번 확인하고 이를 보충하여 </a:t>
            </a:r>
            <a:r>
              <a:rPr lang="en-US" altLang="ko-KR" b="1" dirty="0" smtClean="0">
                <a:solidFill>
                  <a:srgbClr val="0000FF"/>
                </a:solidFill>
              </a:rPr>
              <a:t>IEEE Access</a:t>
            </a:r>
            <a:r>
              <a:rPr lang="ko-KR" altLang="en-US" b="1" dirty="0" smtClean="0">
                <a:solidFill>
                  <a:srgbClr val="0000FF"/>
                </a:solidFill>
              </a:rPr>
              <a:t>에 제출 예정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083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904" y="1607733"/>
            <a:ext cx="11049000" cy="2770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st Anniversary of</a:t>
            </a:r>
            <a:br>
              <a:rPr lang="en-US" altLang="ko-KR" dirty="0" smtClean="0"/>
            </a:br>
            <a:r>
              <a:rPr lang="en-US" altLang="ko-KR" dirty="0" smtClean="0"/>
              <a:t>Our Project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85" y="4875609"/>
            <a:ext cx="4754805" cy="3416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7969" y="7373706"/>
            <a:ext cx="14539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Pixabay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8660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DonorsChoose.org Application </a:t>
            </a:r>
            <a:r>
              <a:rPr lang="en-US" altLang="ko-KR" dirty="0" smtClean="0">
                <a:solidFill>
                  <a:schemeClr val="tx1"/>
                </a:solidFill>
              </a:rPr>
              <a:t>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8" y="4889014"/>
            <a:ext cx="11322133" cy="30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9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2541250" cy="66841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Encoding for the data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Teacher_prefix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 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School_state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51</a:t>
            </a:r>
            <a:r>
              <a:rPr lang="en-US" altLang="ko-KR" dirty="0" smtClean="0">
                <a:solidFill>
                  <a:schemeClr val="tx1"/>
                </a:solidFill>
              </a:rPr>
              <a:t> 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Projected_submitted_datetime</a:t>
            </a:r>
            <a:r>
              <a:rPr lang="en-US" altLang="ko-KR" dirty="0" smtClean="0">
                <a:solidFill>
                  <a:schemeClr val="tx1"/>
                </a:solidFill>
              </a:rPr>
              <a:t> : year(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), month(</a:t>
            </a:r>
            <a:r>
              <a:rPr lang="en-US" altLang="ko-KR" dirty="0" smtClean="0">
                <a:solidFill>
                  <a:srgbClr val="0000FF"/>
                </a:solidFill>
              </a:rPr>
              <a:t>12</a:t>
            </a:r>
            <a:r>
              <a:rPr lang="en-US" altLang="ko-KR" dirty="0" smtClean="0">
                <a:solidFill>
                  <a:schemeClr val="tx1"/>
                </a:solidFill>
              </a:rPr>
              <a:t>), DOW(</a:t>
            </a:r>
            <a:r>
              <a:rPr lang="en-US" altLang="ko-KR" dirty="0" smtClean="0">
                <a:solidFill>
                  <a:srgbClr val="0000FF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), hour(</a:t>
            </a:r>
            <a:r>
              <a:rPr lang="en-US" altLang="ko-KR" dirty="0" smtClean="0">
                <a:solidFill>
                  <a:srgbClr val="0000FF"/>
                </a:solidFill>
              </a:rPr>
              <a:t>24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Project_grade_category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4 </a:t>
            </a:r>
            <a:r>
              <a:rPr lang="en-US" altLang="ko-KR" dirty="0" smtClean="0">
                <a:solidFill>
                  <a:schemeClr val="tx1"/>
                </a:solidFill>
              </a:rPr>
              <a:t>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Project_subject_categories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51 </a:t>
            </a:r>
            <a:r>
              <a:rPr lang="en-US" altLang="ko-KR" dirty="0" smtClean="0">
                <a:solidFill>
                  <a:srgbClr val="FF0000"/>
                </a:solidFill>
              </a:rPr>
              <a:t>-&gt; 9 </a:t>
            </a:r>
            <a:r>
              <a:rPr lang="en-US" altLang="ko-KR" dirty="0" smtClean="0">
                <a:solidFill>
                  <a:schemeClr val="tx1"/>
                </a:solidFill>
              </a:rPr>
              <a:t>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Project_subject_subcategories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407 </a:t>
            </a:r>
            <a:r>
              <a:rPr lang="en-US" altLang="ko-KR" dirty="0" smtClean="0">
                <a:solidFill>
                  <a:srgbClr val="FF0000"/>
                </a:solidFill>
              </a:rPr>
              <a:t>-&gt; 30 </a:t>
            </a:r>
            <a:r>
              <a:rPr lang="en-US" altLang="ko-KR" dirty="0" smtClean="0">
                <a:solidFill>
                  <a:schemeClr val="tx1"/>
                </a:solidFill>
              </a:rPr>
              <a:t>unique cases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BERT (One-hot): </a:t>
            </a:r>
            <a:r>
              <a:rPr lang="en-US" altLang="ko-KR" dirty="0" smtClean="0">
                <a:solidFill>
                  <a:srgbClr val="0000FF"/>
                </a:solidFill>
              </a:rPr>
              <a:t>Project_essay_2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Continuous : </a:t>
            </a:r>
            <a:r>
              <a:rPr lang="en-US" altLang="ko-KR" dirty="0" err="1" smtClean="0">
                <a:solidFill>
                  <a:srgbClr val="0000FF"/>
                </a:solidFill>
              </a:rPr>
              <a:t>teacher_number_of</a:t>
            </a:r>
            <a:r>
              <a:rPr lang="en-US" altLang="ko-KR" dirty="0" smtClean="0">
                <a:solidFill>
                  <a:srgbClr val="0000FF"/>
                </a:solidFill>
              </a:rPr>
              <a:t>_..._projects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320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899"/>
            <a:ext cx="12541250" cy="26498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Project_subject_categories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쉼표로 구분한 </a:t>
            </a:r>
            <a:r>
              <a:rPr lang="en-US" altLang="ko-KR" dirty="0" smtClean="0">
                <a:solidFill>
                  <a:schemeClr val="tx1"/>
                </a:solidFill>
              </a:rPr>
              <a:t>one-hot </a:t>
            </a:r>
            <a:r>
              <a:rPr lang="ko-KR" altLang="en-US" dirty="0" smtClean="0">
                <a:solidFill>
                  <a:schemeClr val="tx1"/>
                </a:solidFill>
              </a:rPr>
              <a:t>방법을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Project_subject_subcategories</a:t>
            </a:r>
            <a:r>
              <a:rPr lang="ko-KR" altLang="en-US" dirty="0" smtClean="0">
                <a:solidFill>
                  <a:schemeClr val="tx1"/>
                </a:solidFill>
              </a:rPr>
              <a:t>에 대해서도 마찬가지로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unique cases</a:t>
            </a:r>
            <a:r>
              <a:rPr lang="ko-KR" altLang="en-US" dirty="0" smtClean="0">
                <a:solidFill>
                  <a:schemeClr val="tx1"/>
                </a:solidFill>
              </a:rPr>
              <a:t>의 개수가 각각 </a:t>
            </a:r>
            <a:r>
              <a:rPr lang="en-US" altLang="ko-KR" b="1" dirty="0" smtClean="0">
                <a:solidFill>
                  <a:srgbClr val="FF0000"/>
                </a:solidFill>
              </a:rPr>
              <a:t>51-&gt;9, 407-&gt;30</a:t>
            </a:r>
            <a:r>
              <a:rPr lang="ko-KR" altLang="en-US" dirty="0" smtClean="0">
                <a:solidFill>
                  <a:schemeClr val="tx1"/>
                </a:solidFill>
              </a:rPr>
              <a:t>으로 축소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빠른 학습 가능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74101"/>
              </p:ext>
            </p:extLst>
          </p:nvPr>
        </p:nvGraphicFramePr>
        <p:xfrm>
          <a:off x="1369304" y="5117498"/>
          <a:ext cx="3993110" cy="369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903">
                  <a:extLst>
                    <a:ext uri="{9D8B030D-6E8A-4147-A177-3AD203B41FA5}">
                      <a16:colId xmlns:a16="http://schemas.microsoft.com/office/drawing/2014/main" val="2949929812"/>
                    </a:ext>
                  </a:extLst>
                </a:gridCol>
                <a:gridCol w="2681207">
                  <a:extLst>
                    <a:ext uri="{9D8B030D-6E8A-4147-A177-3AD203B41FA5}">
                      <a16:colId xmlns:a16="http://schemas.microsoft.com/office/drawing/2014/main" val="1979836782"/>
                    </a:ext>
                  </a:extLst>
                </a:gridCol>
              </a:tblGrid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Vector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34006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0, 0, 0, 0, 0]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098761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A, B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0, 0, 0,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966144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A, B,</a:t>
                      </a:r>
                      <a:r>
                        <a:rPr lang="en-US" altLang="ko-KR" sz="1800" baseline="0" dirty="0" smtClean="0"/>
                        <a:t> 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0, 0,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990872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A,</a:t>
                      </a:r>
                      <a:r>
                        <a:rPr lang="en-US" altLang="ko-KR" sz="1800" baseline="0" dirty="0" smtClean="0"/>
                        <a:t> 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0,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0,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739619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0, 0,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500719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B, 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0, 0, 0,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58235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0, 0, 0, 0,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411094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756921" y="6700671"/>
            <a:ext cx="1008251" cy="526942"/>
          </a:xfrm>
          <a:prstGeom prst="rightArrow">
            <a:avLst>
              <a:gd name="adj1" fmla="val 29412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656"/>
              </p:ext>
            </p:extLst>
          </p:nvPr>
        </p:nvGraphicFramePr>
        <p:xfrm>
          <a:off x="7039101" y="5117498"/>
          <a:ext cx="3993110" cy="369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903">
                  <a:extLst>
                    <a:ext uri="{9D8B030D-6E8A-4147-A177-3AD203B41FA5}">
                      <a16:colId xmlns:a16="http://schemas.microsoft.com/office/drawing/2014/main" val="2949929812"/>
                    </a:ext>
                  </a:extLst>
                </a:gridCol>
                <a:gridCol w="2681207">
                  <a:extLst>
                    <a:ext uri="{9D8B030D-6E8A-4147-A177-3AD203B41FA5}">
                      <a16:colId xmlns:a16="http://schemas.microsoft.com/office/drawing/2014/main" val="1979836782"/>
                    </a:ext>
                  </a:extLst>
                </a:gridCol>
              </a:tblGrid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Vector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: [A, B, C]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34006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0]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098761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A, B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1, 1</a:t>
                      </a:r>
                      <a:r>
                        <a:rPr lang="en-US" altLang="ko-KR" sz="1800" dirty="0" smtClean="0"/>
                        <a:t>,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966144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A, B,</a:t>
                      </a:r>
                      <a:r>
                        <a:rPr lang="en-US" altLang="ko-KR" sz="1800" baseline="0" dirty="0" smtClean="0"/>
                        <a:t> 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1, 1, 1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990872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A,</a:t>
                      </a:r>
                      <a:r>
                        <a:rPr lang="en-US" altLang="ko-KR" sz="1800" baseline="0" dirty="0" smtClean="0"/>
                        <a:t> 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739619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0]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500719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B, 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1, 1</a:t>
                      </a:r>
                      <a:r>
                        <a:rPr lang="en-US" altLang="ko-KR" sz="1800" baseline="0" dirty="0" smtClean="0"/>
                        <a:t>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58235"/>
                  </a:ext>
                </a:extLst>
              </a:tr>
              <a:tr h="461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[0, 0,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41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21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1849853" cy="2823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Early </a:t>
            </a:r>
            <a:r>
              <a:rPr lang="en-US" altLang="ko-KR" dirty="0" smtClean="0">
                <a:solidFill>
                  <a:schemeClr val="tx1"/>
                </a:solidFill>
              </a:rPr>
              <a:t>Stopping </a:t>
            </a:r>
            <a:r>
              <a:rPr lang="ko-KR" altLang="en-US" dirty="0" smtClean="0">
                <a:solidFill>
                  <a:schemeClr val="tx1"/>
                </a:solidFill>
              </a:rPr>
              <a:t>실행 </a:t>
            </a:r>
            <a:r>
              <a:rPr lang="en-US" altLang="ko-KR" dirty="0" smtClean="0">
                <a:solidFill>
                  <a:srgbClr val="FF0000"/>
                </a:solidFill>
              </a:rPr>
              <a:t>(50k train -&gt; 30k train, 20k valid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Concatenation Dense #: </a:t>
            </a:r>
            <a:r>
              <a:rPr lang="ko-KR" altLang="en-US" b="0" dirty="0" smtClean="0">
                <a:solidFill>
                  <a:schemeClr val="tx1"/>
                </a:solidFill>
              </a:rPr>
              <a:t>각 요소들을 </a:t>
            </a:r>
            <a:r>
              <a:rPr lang="en-US" altLang="ko-KR" b="0" dirty="0" smtClean="0">
                <a:solidFill>
                  <a:schemeClr val="tx1"/>
                </a:solidFill>
              </a:rPr>
              <a:t>concatenate</a:t>
            </a:r>
            <a:r>
              <a:rPr lang="ko-KR" altLang="en-US" b="0" dirty="0" smtClean="0">
                <a:solidFill>
                  <a:schemeClr val="tx1"/>
                </a:solidFill>
              </a:rPr>
              <a:t>하는 지점에서 각 </a:t>
            </a:r>
            <a:r>
              <a:rPr lang="ko-KR" altLang="en-US" dirty="0" smtClean="0">
                <a:solidFill>
                  <a:srgbClr val="0000FF"/>
                </a:solidFill>
              </a:rPr>
              <a:t>요소 당</a:t>
            </a:r>
            <a:r>
              <a:rPr lang="ko-KR" altLang="en-US" b="0" dirty="0" smtClean="0">
                <a:solidFill>
                  <a:schemeClr val="tx1"/>
                </a:solidFill>
              </a:rPr>
              <a:t> 사용되는 </a:t>
            </a:r>
            <a:r>
              <a:rPr lang="en-US" altLang="ko-KR" dirty="0" smtClean="0">
                <a:solidFill>
                  <a:srgbClr val="0000FF"/>
                </a:solidFill>
              </a:rPr>
              <a:t>Dense Layer unit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8605"/>
              </p:ext>
            </p:extLst>
          </p:nvPr>
        </p:nvGraphicFramePr>
        <p:xfrm>
          <a:off x="1993950" y="6261314"/>
          <a:ext cx="8669868" cy="2440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9956">
                  <a:extLst>
                    <a:ext uri="{9D8B030D-6E8A-4147-A177-3AD203B41FA5}">
                      <a16:colId xmlns:a16="http://schemas.microsoft.com/office/drawing/2014/main" val="1834134818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1014979638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4196610057"/>
                    </a:ext>
                  </a:extLst>
                </a:gridCol>
              </a:tblGrid>
              <a:tr h="615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Concatenation Dense</a:t>
                      </a:r>
                      <a:r>
                        <a:rPr lang="en-US" altLang="ko-KR" sz="2400" baseline="0" dirty="0" smtClean="0"/>
                        <a:t> #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Correlation</a:t>
                      </a:r>
                      <a:r>
                        <a:rPr lang="en-US" altLang="ko-KR" sz="2400" baseline="0" dirty="0" smtClean="0"/>
                        <a:t> Coefficient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ROC-AUC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68481"/>
                  </a:ext>
                </a:extLst>
              </a:tr>
              <a:tr h="539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0.2715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0.7168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082555"/>
                  </a:ext>
                </a:extLst>
              </a:tr>
              <a:tr h="539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0.3304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0.7352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15690"/>
                  </a:ext>
                </a:extLst>
              </a:tr>
              <a:tr h="539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0.3271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0.7310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555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55" y="4536715"/>
            <a:ext cx="7245458" cy="141618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959286" y="4536715"/>
            <a:ext cx="865790" cy="40478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35250" y="4536715"/>
            <a:ext cx="865790" cy="40478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68206" y="4536715"/>
            <a:ext cx="865790" cy="40478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784808" y="4536715"/>
            <a:ext cx="865790" cy="40478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572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1258550" cy="589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Next to do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전체 </a:t>
            </a:r>
            <a:r>
              <a:rPr lang="ko-KR" altLang="en-US" dirty="0" smtClean="0">
                <a:solidFill>
                  <a:srgbClr val="0000FF"/>
                </a:solidFill>
              </a:rPr>
              <a:t>학습 데이터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chemeClr val="tx1"/>
                </a:solidFill>
              </a:rPr>
              <a:t>이용</a:t>
            </a:r>
            <a:r>
              <a:rPr lang="ko-KR" altLang="en-US" dirty="0" smtClean="0">
                <a:solidFill>
                  <a:schemeClr val="tx1"/>
                </a:solidFill>
              </a:rPr>
              <a:t>해서 트레이닝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상황에 따라 </a:t>
            </a:r>
            <a:r>
              <a:rPr lang="ko-KR" altLang="en-US" dirty="0" smtClean="0">
                <a:solidFill>
                  <a:srgbClr val="0000FF"/>
                </a:solidFill>
              </a:rPr>
              <a:t>모델 개선</a:t>
            </a:r>
            <a:r>
              <a:rPr lang="ko-KR" altLang="en-US" dirty="0" smtClean="0">
                <a:solidFill>
                  <a:schemeClr val="tx1"/>
                </a:solidFill>
              </a:rPr>
              <a:t>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경우에 따라 해당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Code</a:t>
            </a:r>
            <a:r>
              <a:rPr lang="ko-KR" altLang="en-US" dirty="0" smtClean="0">
                <a:solidFill>
                  <a:schemeClr val="tx1"/>
                </a:solidFill>
              </a:rPr>
              <a:t>에 나와 있는 모델로 바꿔서 진행 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03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Tabular Playground Series – Mar 2021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www.kaggle.com/c/tabular-playground-series-mar-2021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2021.04.01 ~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56" y="4663094"/>
            <a:ext cx="10604688" cy="29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6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511</Words>
  <Application>Microsoft Office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1st Anniversary of Our Project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 for the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2995</cp:revision>
  <cp:lastPrinted>2020-05-01T05:17:35Z</cp:lastPrinted>
  <dcterms:modified xsi:type="dcterms:W3CDTF">2021-04-02T03:43:14Z</dcterms:modified>
</cp:coreProperties>
</file>