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7" r:id="rId14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1171FF"/>
    <a:srgbClr val="FF8050"/>
    <a:srgbClr val="E5D5FF"/>
    <a:srgbClr val="D2B7FF"/>
    <a:srgbClr val="00A2FF"/>
    <a:srgbClr val="9933FF"/>
    <a:srgbClr val="FFFF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5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science/article/pii/S1110016820306098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21.03.17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178604" cy="1614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Problems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(P1.2): </a:t>
            </a:r>
            <a:r>
              <a:rPr lang="en-US" altLang="ko-KR" dirty="0" smtClean="0">
                <a:solidFill>
                  <a:srgbClr val="0000FF"/>
                </a:solidFill>
              </a:rPr>
              <a:t>convex problem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3550" y="2986152"/>
            <a:ext cx="5524887" cy="584539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4" y="2986152"/>
            <a:ext cx="5762273" cy="4839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994986" y="7996978"/>
                <a:ext cx="4850174" cy="648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𝑪𝒐𝒎𝒑𝒍𝒆𝒙𝒊𝒕𝒚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func>
                            <m:func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ko-KR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86" y="7996978"/>
                <a:ext cx="4850174" cy="648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63550" y="2986153"/>
            <a:ext cx="5649151" cy="63387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47244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178604" cy="1614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Simulation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가지의 서로 다른 </a:t>
            </a:r>
            <a:r>
              <a:rPr lang="en-US" altLang="ko-KR" dirty="0" smtClean="0">
                <a:solidFill>
                  <a:schemeClr val="tx1"/>
                </a:solidFill>
              </a:rPr>
              <a:t>throughput requirement</a:t>
            </a:r>
            <a:r>
              <a:rPr lang="ko-KR" altLang="en-US" dirty="0" smtClean="0">
                <a:solidFill>
                  <a:schemeClr val="tx1"/>
                </a:solidFill>
              </a:rPr>
              <a:t>에 다른 최적의 </a:t>
            </a:r>
            <a:r>
              <a:rPr lang="en-US" altLang="ko-KR" dirty="0" smtClean="0">
                <a:solidFill>
                  <a:schemeClr val="tx1"/>
                </a:solidFill>
              </a:rPr>
              <a:t>trajectory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739199" y="3262991"/>
            <a:ext cx="6692900" cy="54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1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178604" cy="1614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Simulation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UAV </a:t>
            </a:r>
            <a:r>
              <a:rPr lang="ko-KR" altLang="en-US" dirty="0" smtClean="0">
                <a:solidFill>
                  <a:schemeClr val="tx1"/>
                </a:solidFill>
              </a:rPr>
              <a:t>및 사용자의 에너지 및 정보 전송 스케줄링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3486" y="3181611"/>
            <a:ext cx="7269446" cy="56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4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</a:t>
            </a:r>
            <a:r>
              <a:rPr lang="en-US" altLang="ko-KR" dirty="0" smtClean="0"/>
              <a:t>: </a:t>
            </a:r>
            <a:r>
              <a:rPr lang="en-US" altLang="ko-KR" dirty="0" smtClean="0"/>
              <a:t>Trajectory design and resource allocation for UAV energy minimization in a rotary-wing UAV-enabled WPCN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405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Paper: Trajectory design and resource allocation for UAV energy minimization in a rotary-wing UAV-enabled </a:t>
            </a:r>
            <a:r>
              <a:rPr lang="en-US" altLang="ko-KR" dirty="0" smtClean="0">
                <a:solidFill>
                  <a:schemeClr val="tx1"/>
                </a:solidFill>
              </a:rPr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www.sciencedirect.com/science/article/pii/S1110016820306098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59095"/>
            <a:ext cx="5557133" cy="38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1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178604" cy="28919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System Model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Rotary-wing UAV-enabled WPCN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을 이용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K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명의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terrestrial user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UAV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이용하여 통신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각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user k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위치는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3D Cartesian coordinate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ko-KR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𝓚</m:t>
                    </m:r>
                    <m:r>
                      <a:rPr lang="ko-KR" alt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고정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됨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178604" cy="2891987"/>
              </a:xfrm>
              <a:prstGeom prst="rect">
                <a:avLst/>
              </a:prstGeom>
              <a:blipFill>
                <a:blip r:embed="rId2"/>
                <a:stretch>
                  <a:fillRect l="-1952" t="-3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41" y="3987420"/>
            <a:ext cx="4997885" cy="31649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58" y="7440329"/>
            <a:ext cx="9983157" cy="12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20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178604" cy="312998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System Model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UAV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horizontal position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은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일정한 시점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에서는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변화하지 않는다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𝒙</m:t>
                        </m:r>
                        <m:d>
                          <m:d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𝒕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𝒚</m:t>
                        </m:r>
                        <m:d>
                          <m:d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 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 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𝒕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∈[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𝟎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]</m:t>
                    </m:r>
                  </m:oMath>
                </a14:m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표현을 쉽게 하기 위해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𝜽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</a:rPr>
                  <a:t>를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n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개의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time slot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으로 구분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𝜽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[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sym typeface="Helvetica"/>
                      </a:rPr>
                      <m:t>]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은 각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time slot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duration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으로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K+1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개의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subslot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으로 나뉜다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178604" cy="3129981"/>
              </a:xfrm>
              <a:prstGeom prst="rect">
                <a:avLst/>
              </a:prstGeom>
              <a:blipFill>
                <a:blip r:embed="rId2"/>
                <a:stretch>
                  <a:fillRect l="-1952" t="-3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428100"/>
                  </p:ext>
                </p:extLst>
              </p:nvPr>
            </p:nvGraphicFramePr>
            <p:xfrm>
              <a:off x="673100" y="4697260"/>
              <a:ext cx="11676492" cy="22546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5057">
                      <a:extLst>
                        <a:ext uri="{9D8B030D-6E8A-4147-A177-3AD203B41FA5}">
                          <a16:colId xmlns:a16="http://schemas.microsoft.com/office/drawing/2014/main" val="2835106276"/>
                        </a:ext>
                      </a:extLst>
                    </a:gridCol>
                    <a:gridCol w="9021435">
                      <a:extLst>
                        <a:ext uri="{9D8B030D-6E8A-4147-A177-3AD203B41FA5}">
                          <a16:colId xmlns:a16="http://schemas.microsoft.com/office/drawing/2014/main" val="2645199613"/>
                        </a:ext>
                      </a:extLst>
                    </a:gridCol>
                  </a:tblGrid>
                  <a:tr h="112734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[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𝒏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UAV</a:t>
                          </a:r>
                          <a:r>
                            <a:rPr lang="ko-KR" altLang="en-US" sz="2400" dirty="0" smtClean="0"/>
                            <a:t>가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n-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th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 time slot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terrestrial user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에게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charge</a:t>
                          </a:r>
                          <a:r>
                            <a:rPr lang="ko-KR" altLang="en-US" sz="2400" dirty="0" smtClean="0"/>
                            <a:t>해 주는 작은 </a:t>
                          </a:r>
                          <a:r>
                            <a:rPr lang="en-US" altLang="ko-KR" sz="2400" dirty="0" smtClean="0"/>
                            <a:t>time duration (</a:t>
                          </a:r>
                          <a:r>
                            <a:rPr lang="en-US" altLang="ko-KR" sz="2400" dirty="0" err="1" smtClean="0"/>
                            <a:t>subslot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6801452"/>
                      </a:ext>
                    </a:extLst>
                  </a:tr>
                  <a:tr h="112734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altLang="ko-KR" sz="2400" b="1" i="0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, 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𝒌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∈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𝓚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User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k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로부터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로 정보가 전달</a:t>
                          </a:r>
                          <a:r>
                            <a:rPr lang="ko-KR" altLang="en-US" sz="2400" baseline="0" dirty="0" smtClean="0"/>
                            <a:t>되는 작은 </a:t>
                          </a:r>
                          <a:r>
                            <a:rPr lang="en-US" altLang="ko-KR" sz="2400" baseline="0" dirty="0" smtClean="0"/>
                            <a:t>time duration (</a:t>
                          </a:r>
                          <a:r>
                            <a:rPr lang="en-US" altLang="ko-KR" sz="2400" baseline="0" dirty="0" err="1" smtClean="0"/>
                            <a:t>subslot</a:t>
                          </a:r>
                          <a:r>
                            <a:rPr lang="en-US" altLang="ko-KR" sz="2400" baseline="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0492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428100"/>
                  </p:ext>
                </p:extLst>
              </p:nvPr>
            </p:nvGraphicFramePr>
            <p:xfrm>
              <a:off x="673100" y="4697260"/>
              <a:ext cx="11676492" cy="22546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5057">
                      <a:extLst>
                        <a:ext uri="{9D8B030D-6E8A-4147-A177-3AD203B41FA5}">
                          <a16:colId xmlns:a16="http://schemas.microsoft.com/office/drawing/2014/main" val="2835106276"/>
                        </a:ext>
                      </a:extLst>
                    </a:gridCol>
                    <a:gridCol w="9021435">
                      <a:extLst>
                        <a:ext uri="{9D8B030D-6E8A-4147-A177-3AD203B41FA5}">
                          <a16:colId xmlns:a16="http://schemas.microsoft.com/office/drawing/2014/main" val="2645199613"/>
                        </a:ext>
                      </a:extLst>
                    </a:gridCol>
                  </a:tblGrid>
                  <a:tr h="11273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9" t="-538" r="-339908" b="-100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UAV</a:t>
                          </a:r>
                          <a:r>
                            <a:rPr lang="ko-KR" altLang="en-US" sz="2400" dirty="0" smtClean="0"/>
                            <a:t>가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n-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th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 time slot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terrestrial user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에게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charge</a:t>
                          </a:r>
                          <a:r>
                            <a:rPr lang="ko-KR" altLang="en-US" sz="2400" dirty="0" smtClean="0"/>
                            <a:t>해 주는 작은 </a:t>
                          </a:r>
                          <a:r>
                            <a:rPr lang="en-US" altLang="ko-KR" sz="2400" dirty="0" smtClean="0"/>
                            <a:t>time duration (</a:t>
                          </a:r>
                          <a:r>
                            <a:rPr lang="en-US" altLang="ko-KR" sz="2400" dirty="0" err="1" smtClean="0"/>
                            <a:t>subslot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6801452"/>
                      </a:ext>
                    </a:extLst>
                  </a:tr>
                  <a:tr h="11273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9" t="-101081" r="-339908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User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k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로부터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UAV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로 정보가 전달</a:t>
                          </a:r>
                          <a:r>
                            <a:rPr lang="ko-KR" altLang="en-US" sz="2400" baseline="0" dirty="0" smtClean="0"/>
                            <a:t>되는 작은 </a:t>
                          </a:r>
                          <a:r>
                            <a:rPr lang="en-US" altLang="ko-KR" sz="2400" baseline="0" dirty="0" smtClean="0"/>
                            <a:t>time duration (</a:t>
                          </a:r>
                          <a:r>
                            <a:rPr lang="en-US" altLang="ko-KR" sz="2400" baseline="0" dirty="0" err="1" smtClean="0"/>
                            <a:t>subslot</a:t>
                          </a:r>
                          <a:r>
                            <a:rPr lang="en-US" altLang="ko-KR" sz="2400" baseline="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0492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792202" y="7257950"/>
                <a:ext cx="5420395" cy="11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nary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ko-KR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𝓝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202" y="7257950"/>
                <a:ext cx="5420395" cy="1138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0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178604" cy="37813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UAV path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N-1</a:t>
            </a:r>
            <a:r>
              <a:rPr lang="ko-KR" altLang="en-US" dirty="0" smtClean="0">
                <a:solidFill>
                  <a:srgbClr val="0000FF"/>
                </a:solidFill>
              </a:rPr>
              <a:t>개의 충분히 작은 </a:t>
            </a:r>
            <a:r>
              <a:rPr lang="en-US" altLang="ko-KR" dirty="0" smtClean="0">
                <a:solidFill>
                  <a:srgbClr val="0000FF"/>
                </a:solidFill>
              </a:rPr>
              <a:t>segment</a:t>
            </a:r>
            <a:r>
              <a:rPr lang="ko-KR" altLang="en-US" dirty="0" smtClean="0">
                <a:solidFill>
                  <a:schemeClr val="tx1"/>
                </a:solidFill>
              </a:rPr>
              <a:t>로 나누며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이것은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waypoint</a:t>
            </a:r>
            <a:r>
              <a:rPr lang="ko-KR" altLang="en-US" dirty="0" smtClean="0">
                <a:solidFill>
                  <a:schemeClr val="tx1"/>
                </a:solidFill>
              </a:rPr>
              <a:t>로 표현됨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Time slot n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User k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UAV </a:t>
            </a:r>
            <a:r>
              <a:rPr lang="ko-KR" altLang="en-US" dirty="0" smtClean="0">
                <a:solidFill>
                  <a:srgbClr val="0000FF"/>
                </a:solidFill>
              </a:rPr>
              <a:t>사이의 거리</a:t>
            </a:r>
            <a:r>
              <a:rPr lang="ko-KR" altLang="en-US" dirty="0" smtClean="0">
                <a:solidFill>
                  <a:schemeClr val="tx1"/>
                </a:solidFill>
              </a:rPr>
              <a:t>는 다음과 같음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09818" y="3663625"/>
                <a:ext cx="7385163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ko-KR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𝒊𝒏𝒊𝒕𝒊𝒂𝒍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𝒑𝒐𝒊𝒏𝒕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𝒇𝒊𝒏𝒂𝒍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𝒑𝒐𝒊𝒏𝒕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18" y="3663625"/>
                <a:ext cx="7385163" cy="476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66576" y="5697390"/>
                <a:ext cx="5071645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76" y="5697390"/>
                <a:ext cx="5071645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07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178604" cy="53220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Rotary-wing UAV</a:t>
            </a:r>
            <a:r>
              <a:rPr lang="ko-KR" altLang="en-US" dirty="0" smtClean="0">
                <a:solidFill>
                  <a:schemeClr val="tx1"/>
                </a:solidFill>
              </a:rPr>
              <a:t>의 전체 에너지 소비량은 다음과 같음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(communication energy) + (propulsion energy)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dirty="0" smtClean="0">
                <a:solidFill>
                  <a:schemeClr val="tx1"/>
                </a:solidFill>
              </a:rPr>
              <a:t>total energy consumption</a:t>
            </a:r>
            <a:r>
              <a:rPr lang="ko-KR" altLang="en-US" dirty="0" smtClean="0">
                <a:solidFill>
                  <a:schemeClr val="tx1"/>
                </a:solidFill>
              </a:rPr>
              <a:t>은 다음과 같음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[n]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에서의 </a:t>
            </a:r>
            <a:r>
              <a:rPr lang="en-US" altLang="ko-KR" dirty="0" smtClean="0">
                <a:solidFill>
                  <a:schemeClr val="tx1"/>
                </a:solidFill>
              </a:rPr>
              <a:t>rotary-wing UAV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line segment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flight length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1" y="3341318"/>
            <a:ext cx="10786585" cy="1824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40" y="6758261"/>
            <a:ext cx="7741085" cy="22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08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178604" cy="35683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Problems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(P1): UAV energy minimization problem </a:t>
            </a:r>
            <a:r>
              <a:rPr lang="en-US" altLang="ko-KR" dirty="0" smtClean="0">
                <a:solidFill>
                  <a:srgbClr val="FF0000"/>
                </a:solidFill>
              </a:rPr>
              <a:t>(non-convex)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Constraint (1)</a:t>
            </a:r>
            <a:r>
              <a:rPr lang="ko-KR" altLang="en-US" b="1" dirty="0" smtClean="0">
                <a:solidFill>
                  <a:srgbClr val="0000FF"/>
                </a:solidFill>
              </a:rPr>
              <a:t>과 </a:t>
            </a:r>
            <a:r>
              <a:rPr lang="en-US" altLang="ko-KR" b="1" dirty="0" smtClean="0">
                <a:solidFill>
                  <a:srgbClr val="0000FF"/>
                </a:solidFill>
              </a:rPr>
              <a:t>(10c)-(10f)</a:t>
            </a:r>
            <a:r>
              <a:rPr lang="ko-KR" altLang="en-US" dirty="0" smtClean="0">
                <a:solidFill>
                  <a:srgbClr val="0000FF"/>
                </a:solidFill>
              </a:rPr>
              <a:t>가 모두 </a:t>
            </a:r>
            <a:r>
              <a:rPr lang="en-US" altLang="ko-KR" dirty="0" smtClean="0">
                <a:solidFill>
                  <a:srgbClr val="0000FF"/>
                </a:solidFill>
              </a:rPr>
              <a:t>convex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Constraint (7)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(10b)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non-convex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7977" y="5023285"/>
            <a:ext cx="7335103" cy="320374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365304" y="4725387"/>
            <a:ext cx="1390389" cy="1224477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8311766" y="4001060"/>
            <a:ext cx="330539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Minimum throughput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requirement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" name="Straight Arrow Connector 13"/>
          <p:cNvCxnSpPr>
            <a:endCxn id="17" idx="1"/>
          </p:cNvCxnSpPr>
          <p:nvPr/>
        </p:nvCxnSpPr>
        <p:spPr>
          <a:xfrm flipV="1">
            <a:off x="7365304" y="5696616"/>
            <a:ext cx="1845808" cy="68692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11112" y="5275988"/>
            <a:ext cx="225542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Flight distance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constraint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" name="Straight Arrow Connector 18"/>
          <p:cNvCxnSpPr>
            <a:endCxn id="23" idx="1"/>
          </p:cNvCxnSpPr>
          <p:nvPr/>
        </p:nvCxnSpPr>
        <p:spPr>
          <a:xfrm>
            <a:off x="7365304" y="6748376"/>
            <a:ext cx="1373414" cy="147143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8738718" y="6474891"/>
            <a:ext cx="39530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Because Rotary-wing UAV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flies back to start point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365304" y="7569452"/>
            <a:ext cx="1277655" cy="391648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8755693" y="7731403"/>
            <a:ext cx="309379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Max transmit power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constraint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4504" y="5023285"/>
            <a:ext cx="6400800" cy="82637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9789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178604" cy="35683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Problems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(P1.1): </a:t>
            </a:r>
            <a:r>
              <a:rPr lang="en-US" altLang="ko-KR" dirty="0" smtClean="0">
                <a:solidFill>
                  <a:srgbClr val="FF0000"/>
                </a:solidFill>
              </a:rPr>
              <a:t>(17b)-(17f)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non-convex</a:t>
            </a:r>
            <a:r>
              <a:rPr lang="ko-KR" altLang="en-US" dirty="0" smtClean="0">
                <a:solidFill>
                  <a:schemeClr val="tx1"/>
                </a:solidFill>
              </a:rPr>
              <a:t>이므로 전체 </a:t>
            </a:r>
            <a:r>
              <a:rPr lang="en-US" altLang="ko-KR" dirty="0" smtClean="0">
                <a:solidFill>
                  <a:schemeClr val="tx1"/>
                </a:solidFill>
              </a:rPr>
              <a:t>problem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non-convex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87746" y="3457184"/>
            <a:ext cx="4682276" cy="53349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86100" y="3457184"/>
            <a:ext cx="5085567" cy="66387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421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324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3103</cp:revision>
  <cp:lastPrinted>2020-09-22T02:33:58Z</cp:lastPrinted>
  <dcterms:modified xsi:type="dcterms:W3CDTF">2021-03-17T07:06:58Z</dcterms:modified>
</cp:coreProperties>
</file>