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447" r:id="rId4"/>
    <p:sldId id="448" r:id="rId5"/>
    <p:sldId id="453" r:id="rId6"/>
    <p:sldId id="454" r:id="rId7"/>
    <p:sldId id="445" r:id="rId8"/>
    <p:sldId id="450" r:id="rId9"/>
    <p:sldId id="455" r:id="rId10"/>
    <p:sldId id="456" r:id="rId11"/>
    <p:sldId id="457" r:id="rId12"/>
    <p:sldId id="339" r:id="rId13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00FF"/>
    <a:srgbClr val="00A2FF"/>
    <a:srgbClr val="00C000"/>
    <a:srgbClr val="B601FF"/>
    <a:srgbClr val="FFFF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donorschoose-application-screen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pakdd-cup-2014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21.07.23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866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EDA </a:t>
            </a:r>
            <a:r>
              <a:rPr lang="ko-KR" altLang="en-US" dirty="0" smtClean="0">
                <a:sym typeface="Helvetica"/>
              </a:rPr>
              <a:t>진행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(saleTrain.csv)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전체</a:t>
            </a:r>
            <a:r>
              <a:rPr lang="en-US" altLang="ko-KR" dirty="0" smtClean="0">
                <a:sym typeface="Helvetica"/>
              </a:rPr>
              <a:t>, M1~M9, P01~P31 </a:t>
            </a:r>
            <a:r>
              <a:rPr lang="ko-KR" altLang="en-US" dirty="0" smtClean="0">
                <a:sym typeface="Helvetica"/>
              </a:rPr>
              <a:t>각각에 대해 </a:t>
            </a:r>
            <a:r>
              <a:rPr lang="en-US" altLang="ko-KR" dirty="0" smtClean="0">
                <a:sym typeface="Helvetica"/>
              </a:rPr>
              <a:t>EDA </a:t>
            </a:r>
            <a:r>
              <a:rPr lang="ko-KR" altLang="en-US" dirty="0" smtClean="0">
                <a:sym typeface="Helvetica"/>
              </a:rPr>
              <a:t>진행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단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, Jan 2005 ~)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36" y="5661153"/>
            <a:ext cx="3942086" cy="2956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22" y="5661153"/>
            <a:ext cx="3942086" cy="29565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5661155"/>
            <a:ext cx="3942086" cy="29565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6004" y="5266265"/>
            <a:ext cx="23371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sale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분포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7190" y="5287670"/>
            <a:ext cx="32989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P01</a:t>
            </a:r>
            <a:r>
              <a:rPr lang="ko-KR" altLang="en-US" dirty="0" smtClean="0"/>
              <a:t>에 대한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sale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분포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4540" y="5298844"/>
            <a:ext cx="32284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M1</a:t>
            </a:r>
            <a:r>
              <a:rPr lang="ko-KR" altLang="en-US" dirty="0" smtClean="0"/>
              <a:t>에 대한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sale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분포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0634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866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repairTrain.csv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dirty="0" smtClean="0">
                <a:sym typeface="Helvetica"/>
              </a:rPr>
              <a:t>EDA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분석 결과에 따른 </a:t>
            </a:r>
            <a:r>
              <a:rPr lang="en-US" altLang="ko-KR" dirty="0" smtClean="0">
                <a:sym typeface="Helvetica"/>
              </a:rPr>
              <a:t>prediction </a:t>
            </a:r>
            <a:r>
              <a:rPr lang="ko-KR" altLang="en-US" dirty="0" smtClean="0">
                <a:sym typeface="Helvetica"/>
              </a:rPr>
              <a:t>진행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현재 진행 중이므로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상세한 내용은 이후에 공개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43" y="5502227"/>
            <a:ext cx="4454307" cy="33407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3" y="5502227"/>
            <a:ext cx="4454307" cy="3340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840" y="5266265"/>
            <a:ext cx="57179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saleMonth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of months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EDA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결과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9194" y="5214507"/>
            <a:ext cx="25423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(prediction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결과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직각 삼각형 4"/>
          <p:cNvSpPr/>
          <p:nvPr/>
        </p:nvSpPr>
        <p:spPr>
          <a:xfrm rot="10800000">
            <a:off x="9144000" y="6465226"/>
            <a:ext cx="2070339" cy="1414732"/>
          </a:xfrm>
          <a:prstGeom prst="rtTriangl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각 삼각형 16"/>
          <p:cNvSpPr/>
          <p:nvPr/>
        </p:nvSpPr>
        <p:spPr>
          <a:xfrm rot="10800000">
            <a:off x="3584566" y="6465227"/>
            <a:ext cx="2070339" cy="1414732"/>
          </a:xfrm>
          <a:prstGeom prst="rtTriangl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61380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DonorsChoose.org Application 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63" y="4358615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9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574738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진행 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K-fold method </a:t>
            </a:r>
            <a:r>
              <a:rPr lang="ko-KR" altLang="en-US" dirty="0" smtClean="0">
                <a:solidFill>
                  <a:schemeClr val="tx1"/>
                </a:solidFill>
              </a:rPr>
              <a:t>적용 </a:t>
            </a:r>
            <a:r>
              <a:rPr lang="en-US" altLang="ko-KR" dirty="0" smtClean="0">
                <a:solidFill>
                  <a:schemeClr val="tx1"/>
                </a:solidFill>
              </a:rPr>
              <a:t>(with k=5)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총 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ko-KR" altLang="en-US" dirty="0" smtClean="0">
                <a:solidFill>
                  <a:srgbClr val="0000FF"/>
                </a:solidFill>
              </a:rPr>
              <a:t>개의 모델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모델이 이용하는 입력 데이터는 </a:t>
            </a:r>
            <a:r>
              <a:rPr lang="en-US" altLang="ko-KR" dirty="0" smtClean="0">
                <a:solidFill>
                  <a:srgbClr val="0000FF"/>
                </a:solidFill>
              </a:rPr>
              <a:t>[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텍스트</a:t>
            </a:r>
            <a:r>
              <a:rPr lang="en-US" altLang="ko-KR" dirty="0" smtClean="0">
                <a:solidFill>
                  <a:srgbClr val="0000FF"/>
                </a:solidFill>
              </a:rPr>
              <a:t>1], [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텍스트</a:t>
            </a:r>
            <a:r>
              <a:rPr lang="en-US" altLang="ko-KR" dirty="0" smtClean="0">
                <a:solidFill>
                  <a:srgbClr val="0000FF"/>
                </a:solidFill>
              </a:rPr>
              <a:t>2], …, [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텍스트</a:t>
            </a:r>
            <a:r>
              <a:rPr lang="en-US" altLang="ko-KR" dirty="0" smtClean="0">
                <a:solidFill>
                  <a:srgbClr val="0000FF"/>
                </a:solidFill>
              </a:rPr>
              <a:t>6]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698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204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진행 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모델이 이용하는 데이터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80" y="3905979"/>
            <a:ext cx="6667890" cy="50232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8080" y="3905979"/>
            <a:ext cx="6236569" cy="2926142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1441" y="6288781"/>
            <a:ext cx="939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정보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8080" y="7375071"/>
            <a:ext cx="6547120" cy="155413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4391" y="8385868"/>
            <a:ext cx="22794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각각의 텍스트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73203"/>
              </p:ext>
            </p:extLst>
          </p:nvPr>
        </p:nvGraphicFramePr>
        <p:xfrm>
          <a:off x="7758445" y="4417240"/>
          <a:ext cx="4600290" cy="3743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844">
                  <a:extLst>
                    <a:ext uri="{9D8B030D-6E8A-4147-A177-3AD203B41FA5}">
                      <a16:colId xmlns:a16="http://schemas.microsoft.com/office/drawing/2014/main" val="2058102899"/>
                    </a:ext>
                  </a:extLst>
                </a:gridCol>
                <a:gridCol w="3069446">
                  <a:extLst>
                    <a:ext uri="{9D8B030D-6E8A-4147-A177-3AD203B41FA5}">
                      <a16:colId xmlns:a16="http://schemas.microsoft.com/office/drawing/2014/main" val="3776616346"/>
                    </a:ext>
                  </a:extLst>
                </a:gridCol>
              </a:tblGrid>
              <a:tr h="62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title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067146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essay1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525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2088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039348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essay4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41133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summary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0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77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0924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진행 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현재까지 나온 것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Model 1, model 2 : accuracy </a:t>
            </a:r>
            <a:r>
              <a:rPr lang="ko-KR" altLang="en-US" b="1" dirty="0" smtClean="0">
                <a:solidFill>
                  <a:schemeClr val="tx1"/>
                </a:solidFill>
              </a:rPr>
              <a:t>약 </a:t>
            </a:r>
            <a:r>
              <a:rPr lang="en-US" altLang="ko-KR" b="1" dirty="0" smtClean="0">
                <a:solidFill>
                  <a:schemeClr val="tx1"/>
                </a:solidFill>
              </a:rPr>
              <a:t>60%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Model 3 : accuracy </a:t>
            </a:r>
            <a:r>
              <a:rPr lang="ko-KR" altLang="en-US" b="1" dirty="0" smtClean="0">
                <a:solidFill>
                  <a:schemeClr val="tx1"/>
                </a:solidFill>
              </a:rPr>
              <a:t>약 </a:t>
            </a:r>
            <a:r>
              <a:rPr lang="en-US" altLang="ko-KR" b="1" dirty="0" smtClean="0">
                <a:solidFill>
                  <a:schemeClr val="tx1"/>
                </a:solidFill>
              </a:rPr>
              <a:t>70%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Model 4, model 5 : accuracy </a:t>
            </a:r>
            <a:r>
              <a:rPr lang="en-US" altLang="ko-KR" b="1" dirty="0" smtClean="0">
                <a:solidFill>
                  <a:schemeClr val="tx1"/>
                </a:solidFill>
              </a:rPr>
              <a:t>50% </a:t>
            </a:r>
            <a:r>
              <a:rPr lang="ko-KR" altLang="en-US" b="1" dirty="0" smtClean="0">
                <a:solidFill>
                  <a:schemeClr val="tx1"/>
                </a:solidFill>
              </a:rPr>
              <a:t>미만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향후 </a:t>
            </a:r>
            <a:r>
              <a:rPr lang="en-US" altLang="ko-KR" b="1" dirty="0" smtClean="0">
                <a:solidFill>
                  <a:srgbClr val="0000FF"/>
                </a:solidFill>
              </a:rPr>
              <a:t>weight</a:t>
            </a:r>
            <a:r>
              <a:rPr lang="ko-KR" altLang="en-US" b="1" dirty="0" smtClean="0">
                <a:solidFill>
                  <a:srgbClr val="0000FF"/>
                </a:solidFill>
              </a:rPr>
              <a:t>를 조절</a:t>
            </a:r>
            <a:r>
              <a:rPr lang="ko-KR" altLang="en-US" b="1" dirty="0" smtClean="0">
                <a:solidFill>
                  <a:schemeClr val="tx1"/>
                </a:solidFill>
              </a:rPr>
              <a:t>하면서 </a:t>
            </a:r>
            <a:r>
              <a:rPr lang="ko-KR" altLang="en-US" dirty="0" smtClean="0">
                <a:solidFill>
                  <a:srgbClr val="0000FF"/>
                </a:solidFill>
              </a:rPr>
              <a:t>최종적으로 가장 좋은 </a:t>
            </a:r>
            <a:r>
              <a:rPr lang="en-US" altLang="ko-KR" dirty="0" smtClean="0">
                <a:solidFill>
                  <a:srgbClr val="0000FF"/>
                </a:solidFill>
              </a:rPr>
              <a:t>weight </a:t>
            </a:r>
            <a:r>
              <a:rPr lang="ko-KR" altLang="en-US" dirty="0" smtClean="0">
                <a:solidFill>
                  <a:srgbClr val="0000FF"/>
                </a:solidFill>
              </a:rPr>
              <a:t>조합</a:t>
            </a:r>
            <a:r>
              <a:rPr lang="ko-KR" altLang="en-US" dirty="0" smtClean="0">
                <a:solidFill>
                  <a:schemeClr val="tx1"/>
                </a:solidFill>
              </a:rPr>
              <a:t>을 찾을 예정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LightGBM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결과에도 </a:t>
            </a:r>
            <a:r>
              <a:rPr lang="en-US" altLang="ko-KR" dirty="0" smtClean="0">
                <a:solidFill>
                  <a:srgbClr val="FF0000"/>
                </a:solidFill>
              </a:rPr>
              <a:t>weight </a:t>
            </a:r>
            <a:r>
              <a:rPr lang="ko-KR" altLang="en-US" dirty="0" smtClean="0">
                <a:solidFill>
                  <a:srgbClr val="FF0000"/>
                </a:solidFill>
              </a:rPr>
              <a:t>적용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Epoch</a:t>
            </a:r>
            <a:r>
              <a:rPr lang="ko-KR" altLang="en-US" b="1" dirty="0" smtClean="0">
                <a:solidFill>
                  <a:schemeClr val="tx1"/>
                </a:solidFill>
              </a:rPr>
              <a:t>를 테스트 진행 상황에 따라 유동적으로 결정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Accuracy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0.5 </a:t>
            </a:r>
            <a:r>
              <a:rPr lang="ko-KR" altLang="en-US" dirty="0" smtClean="0">
                <a:solidFill>
                  <a:schemeClr val="tx1"/>
                </a:solidFill>
              </a:rPr>
              <a:t>미만인 모델은 배제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071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24348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www.kaggle.com/c/pakdd-cup-2014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4" y="4802217"/>
            <a:ext cx="11373005" cy="30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99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58509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EDA </a:t>
            </a:r>
            <a:r>
              <a:rPr lang="ko-KR" altLang="en-US" dirty="0" smtClean="0">
                <a:sym typeface="Helvetica"/>
              </a:rPr>
              <a:t>진행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Sale month :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2003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3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월</a:t>
            </a:r>
            <a:r>
              <a:rPr lang="en-US" altLang="ko-KR" dirty="0" smtClean="0">
                <a:sym typeface="Helvetica"/>
              </a:rPr>
              <a:t>(</a:t>
            </a:r>
            <a:r>
              <a:rPr lang="ko-KR" altLang="en-US" dirty="0" smtClean="0">
                <a:sym typeface="Helvetica"/>
              </a:rPr>
              <a:t>데이터 시작</a:t>
            </a:r>
            <a:r>
              <a:rPr lang="en-US" altLang="ko-KR" dirty="0" smtClean="0">
                <a:sym typeface="Helvetica"/>
              </a:rPr>
              <a:t>)</a:t>
            </a:r>
            <a:r>
              <a:rPr lang="ko-KR" altLang="en-US" dirty="0" smtClean="0">
                <a:sym typeface="Helvetica"/>
              </a:rPr>
              <a:t>을 </a:t>
            </a:r>
            <a:r>
              <a:rPr lang="en-US" altLang="ko-KR" dirty="0" smtClean="0">
                <a:sym typeface="Helvetica"/>
              </a:rPr>
              <a:t>0</a:t>
            </a:r>
            <a:r>
              <a:rPr lang="ko-KR" altLang="en-US" dirty="0" smtClean="0">
                <a:sym typeface="Helvetica"/>
              </a:rPr>
              <a:t>으로 하여 한 달이 증가할 때마다 </a:t>
            </a:r>
            <a:r>
              <a:rPr lang="en-US" altLang="ko-KR" dirty="0" smtClean="0">
                <a:sym typeface="Helvetica"/>
              </a:rPr>
              <a:t>1</a:t>
            </a:r>
            <a:r>
              <a:rPr lang="ko-KR" altLang="en-US" dirty="0" smtClean="0">
                <a:sym typeface="Helvetica"/>
              </a:rPr>
              <a:t>씩 증가하는 값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Repair month : Sale month</a:t>
            </a:r>
            <a:r>
              <a:rPr lang="ko-KR" altLang="en-US" dirty="0" smtClean="0">
                <a:sym typeface="Helvetica"/>
              </a:rPr>
              <a:t>와 같지만 </a:t>
            </a:r>
            <a:r>
              <a:rPr lang="en-US" altLang="ko-KR" dirty="0" smtClean="0">
                <a:sym typeface="Helvetica"/>
              </a:rPr>
              <a:t>repair </a:t>
            </a:r>
            <a:r>
              <a:rPr lang="ko-KR" altLang="en-US" dirty="0" smtClean="0">
                <a:sym typeface="Helvetica"/>
              </a:rPr>
              <a:t>데이터는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2005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2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월</a:t>
            </a:r>
            <a:r>
              <a:rPr lang="ko-KR" altLang="en-US" dirty="0" smtClean="0">
                <a:sym typeface="Helvetica"/>
              </a:rPr>
              <a:t>부터 있음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ym typeface="Helvetica"/>
              </a:rPr>
              <a:t>Dif</a:t>
            </a:r>
            <a:r>
              <a:rPr lang="en-US" altLang="ko-KR" dirty="0" smtClean="0">
                <a:sym typeface="Helvetica"/>
              </a:rPr>
              <a:t> of months : repair month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ko-KR" altLang="en-US" b="1" dirty="0" smtClean="0">
                <a:sym typeface="Helvetica"/>
              </a:rPr>
              <a:t>실제 </a:t>
            </a:r>
            <a:r>
              <a:rPr lang="en-US" altLang="ko-KR" b="1" dirty="0" smtClean="0">
                <a:sym typeface="Helvetica"/>
              </a:rPr>
              <a:t>year/month</a:t>
            </a:r>
            <a:r>
              <a:rPr lang="ko-KR" altLang="en-US" dirty="0" smtClean="0">
                <a:sym typeface="Helvetica"/>
              </a:rPr>
              <a:t>에서 </a:t>
            </a:r>
            <a:r>
              <a:rPr lang="en-US" altLang="ko-KR" dirty="0" smtClean="0">
                <a:sym typeface="Helvetica"/>
              </a:rPr>
              <a:t>sale month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ko-KR" altLang="en-US" b="1" dirty="0" smtClean="0">
                <a:sym typeface="Helvetica"/>
              </a:rPr>
              <a:t>실제 </a:t>
            </a:r>
            <a:r>
              <a:rPr lang="en-US" altLang="ko-KR" b="1" dirty="0" smtClean="0">
                <a:sym typeface="Helvetica"/>
              </a:rPr>
              <a:t>year/month</a:t>
            </a:r>
            <a:r>
              <a:rPr lang="ko-KR" altLang="en-US" dirty="0" smtClean="0">
                <a:sym typeface="Helvetica"/>
              </a:rPr>
              <a:t>를 뺀 값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예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: sale month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2003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년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월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, repair month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2005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년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월인 경우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23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개월 차이이므로 값은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23)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68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866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EDA </a:t>
            </a:r>
            <a:r>
              <a:rPr lang="ko-KR" altLang="en-US" dirty="0" smtClean="0">
                <a:sym typeface="Helvetica"/>
              </a:rPr>
              <a:t>진행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(repairTrain.csv)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전체</a:t>
            </a:r>
            <a:r>
              <a:rPr lang="en-US" altLang="ko-KR" dirty="0" smtClean="0">
                <a:sym typeface="Helvetica"/>
              </a:rPr>
              <a:t>, M1~M9, P01~P31 </a:t>
            </a:r>
            <a:r>
              <a:rPr lang="ko-KR" altLang="en-US" dirty="0" smtClean="0">
                <a:sym typeface="Helvetica"/>
              </a:rPr>
              <a:t>각각에 대해 </a:t>
            </a:r>
            <a:r>
              <a:rPr lang="en-US" altLang="ko-KR" dirty="0" smtClean="0">
                <a:sym typeface="Helvetica"/>
              </a:rPr>
              <a:t>EDA </a:t>
            </a:r>
            <a:r>
              <a:rPr lang="ko-KR" altLang="en-US" dirty="0" smtClean="0">
                <a:sym typeface="Helvetica"/>
              </a:rPr>
              <a:t>진행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2" y="6015329"/>
            <a:ext cx="3873075" cy="2904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27" y="6011889"/>
            <a:ext cx="3873075" cy="29048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94" y="6008449"/>
            <a:ext cx="3873075" cy="2904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422" y="5358739"/>
            <a:ext cx="297357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saleMonth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따른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9900FF"/>
                </a:solidFill>
              </a:rPr>
              <a:t>repairMonth</a:t>
            </a:r>
            <a:r>
              <a:rPr lang="ko-KR" altLang="en-US" dirty="0" smtClean="0"/>
              <a:t>의 분포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7759" y="5407203"/>
            <a:ext cx="319959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9900FF"/>
                </a:solidFill>
              </a:rPr>
              <a:t>repairMonth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따른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FF0000"/>
                </a:solidFill>
              </a:rPr>
              <a:t>Dif</a:t>
            </a:r>
            <a:r>
              <a:rPr lang="en-US" altLang="ko-KR" dirty="0" smtClean="0">
                <a:solidFill>
                  <a:srgbClr val="FF0000"/>
                </a:solidFill>
              </a:rPr>
              <a:t> of months</a:t>
            </a:r>
            <a:r>
              <a:rPr lang="ko-KR" altLang="en-US" dirty="0" smtClean="0"/>
              <a:t>의 분포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21242" y="5407203"/>
            <a:ext cx="319959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saleMonth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따른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FF0000"/>
                </a:solidFill>
              </a:rPr>
              <a:t>Dif</a:t>
            </a:r>
            <a:r>
              <a:rPr lang="en-US" altLang="ko-KR" dirty="0" smtClean="0">
                <a:solidFill>
                  <a:srgbClr val="FF0000"/>
                </a:solidFill>
              </a:rPr>
              <a:t> of months</a:t>
            </a:r>
            <a:r>
              <a:rPr lang="ko-KR" altLang="en-US" dirty="0" smtClean="0"/>
              <a:t>의 분포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58100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473</Words>
  <Application>Microsoft Office PowerPoint</Application>
  <PresentationFormat>사용자 지정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3796</cp:revision>
  <cp:lastPrinted>2020-05-01T05:17:35Z</cp:lastPrinted>
  <dcterms:modified xsi:type="dcterms:W3CDTF">2021-07-23T02:59:06Z</dcterms:modified>
</cp:coreProperties>
</file>