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89" r:id="rId4"/>
    <p:sldId id="299" r:id="rId5"/>
    <p:sldId id="309" r:id="rId6"/>
    <p:sldId id="310" r:id="rId7"/>
    <p:sldId id="311" r:id="rId8"/>
    <p:sldId id="312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21.10.01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Accepted: </a:t>
            </a:r>
            <a:r>
              <a:rPr lang="en-US" altLang="ko-KR" dirty="0"/>
              <a:t>Deep Learning-Based Optimal Placement of a Mobile HAP for Common Throughput Maximization in Wireless Powered Communication </a:t>
            </a:r>
            <a:r>
              <a:rPr lang="en-US" altLang="ko-KR" dirty="0" smtClean="0"/>
              <a:t>Networks</a:t>
            </a:r>
          </a:p>
          <a:p>
            <a:pPr latinLnBrk="1"/>
            <a:r>
              <a:rPr lang="en-US" altLang="ko-KR" dirty="0"/>
              <a:t>Implementation: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833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Deep Learning-Based Optimal Placement of a Mobile HAP for Common Throughput Maximization in Wireless Powered 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ACCEPTED: </a:t>
            </a:r>
            <a:r>
              <a:rPr lang="en-US" altLang="ko-KR" dirty="0" smtClean="0">
                <a:solidFill>
                  <a:srgbClr val="FF0000"/>
                </a:solidFill>
              </a:rPr>
              <a:t>EURASIP Journal on Wireless Communications and Networking</a:t>
            </a:r>
            <a:r>
              <a:rPr lang="en-US" altLang="ko-KR" dirty="0" smtClean="0">
                <a:solidFill>
                  <a:schemeClr val="tx1"/>
                </a:solidFill>
              </a:rPr>
              <a:t> on </a:t>
            </a:r>
            <a:r>
              <a:rPr lang="en-US" altLang="ko-KR" dirty="0" smtClean="0">
                <a:solidFill>
                  <a:srgbClr val="FF0000"/>
                </a:solidFill>
              </a:rPr>
              <a:t>September 13, </a:t>
            </a:r>
            <a:r>
              <a:rPr lang="en-US" altLang="ko-KR" dirty="0" smtClean="0">
                <a:solidFill>
                  <a:srgbClr val="FF0000"/>
                </a:solidFill>
              </a:rPr>
              <a:t>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FINAL PROOFING FINISHED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6984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</a:t>
            </a:r>
            <a:r>
              <a:rPr lang="en-US" altLang="ko-KR" dirty="0" smtClean="0">
                <a:solidFill>
                  <a:srgbClr val="FF0000"/>
                </a:solidFill>
              </a:rPr>
              <a:t>{Q, a, R} </a:t>
            </a:r>
            <a:r>
              <a:rPr lang="en-US" altLang="ko-KR" dirty="0" smtClean="0">
                <a:solidFill>
                  <a:srgbClr val="0000FF"/>
                </a:solidFill>
              </a:rPr>
              <a:t>(a: communication count, R: average throughput)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cluster</a:t>
            </a:r>
            <a:r>
              <a:rPr lang="ko-KR" altLang="en-US" dirty="0" smtClean="0">
                <a:solidFill>
                  <a:schemeClr val="tx1"/>
                </a:solidFill>
              </a:rPr>
              <a:t>마다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개수가 다를 때</a:t>
            </a:r>
            <a:r>
              <a:rPr lang="en-US" altLang="ko-KR" dirty="0" smtClean="0">
                <a:solidFill>
                  <a:schemeClr val="tx1"/>
                </a:solidFill>
              </a:rPr>
              <a:t>, a, R</a:t>
            </a:r>
            <a:r>
              <a:rPr lang="ko-KR" altLang="en-US" dirty="0" smtClean="0">
                <a:solidFill>
                  <a:schemeClr val="tx1"/>
                </a:solidFill>
              </a:rPr>
              <a:t>의 일부 데이터가 비는 문제를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 채우는 방법</a:t>
            </a: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40" y="4596632"/>
            <a:ext cx="8205843" cy="217288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43932"/>
              </p:ext>
            </p:extLst>
          </p:nvPr>
        </p:nvGraphicFramePr>
        <p:xfrm>
          <a:off x="969287" y="6958705"/>
          <a:ext cx="11044041" cy="187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010">
                  <a:extLst>
                    <a:ext uri="{9D8B030D-6E8A-4147-A177-3AD203B41FA5}">
                      <a16:colId xmlns:a16="http://schemas.microsoft.com/office/drawing/2014/main" val="4045058279"/>
                    </a:ext>
                  </a:extLst>
                </a:gridCol>
                <a:gridCol w="2134475">
                  <a:extLst>
                    <a:ext uri="{9D8B030D-6E8A-4147-A177-3AD203B41FA5}">
                      <a16:colId xmlns:a16="http://schemas.microsoft.com/office/drawing/2014/main" val="3448363636"/>
                    </a:ext>
                  </a:extLst>
                </a:gridCol>
                <a:gridCol w="3074278">
                  <a:extLst>
                    <a:ext uri="{9D8B030D-6E8A-4147-A177-3AD203B41FA5}">
                      <a16:colId xmlns:a16="http://schemas.microsoft.com/office/drawing/2014/main" val="2288859427"/>
                    </a:ext>
                  </a:extLst>
                </a:gridCol>
                <a:gridCol w="3074278">
                  <a:extLst>
                    <a:ext uri="{9D8B030D-6E8A-4147-A177-3AD203B41FA5}">
                      <a16:colId xmlns:a16="http://schemas.microsoft.com/office/drawing/2014/main" val="413424698"/>
                    </a:ext>
                  </a:extLst>
                </a:gridCol>
              </a:tblGrid>
              <a:tr h="62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Cluster</a:t>
                      </a:r>
                      <a:r>
                        <a:rPr lang="en-US" altLang="ko-KR" sz="2400" baseline="0" dirty="0" smtClean="0"/>
                        <a:t> No.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Device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개수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74019"/>
                  </a:ext>
                </a:extLst>
              </a:tr>
              <a:tr h="62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{0, 0, 1, 0}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{0.1,</a:t>
                      </a:r>
                      <a:r>
                        <a:rPr lang="en-US" altLang="ko-KR" sz="2400" baseline="0" dirty="0" smtClean="0"/>
                        <a:t> 0.2, 0.3, 0.1}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879507"/>
                  </a:ext>
                </a:extLst>
              </a:tr>
              <a:tr h="62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{1, 0,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-1, -1</a:t>
                      </a:r>
                      <a:r>
                        <a:rPr lang="en-US" altLang="ko-KR" sz="2400" dirty="0" smtClean="0"/>
                        <a:t>}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{0.5,</a:t>
                      </a:r>
                      <a:r>
                        <a:rPr lang="en-US" altLang="ko-KR" sz="2400" baseline="0" dirty="0" smtClean="0"/>
                        <a:t> 0.2,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-1, -1</a:t>
                      </a:r>
                      <a:r>
                        <a:rPr lang="en-US" altLang="ko-KR" sz="2400" baseline="0" dirty="0" smtClean="0"/>
                        <a:t>}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8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6984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기록되는 </a:t>
            </a:r>
            <a:r>
              <a:rPr lang="ko-KR" altLang="en-US" dirty="0" smtClean="0">
                <a:solidFill>
                  <a:srgbClr val="FF0000"/>
                </a:solidFill>
              </a:rPr>
              <a:t>값이 중복되는데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이를 제거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Device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단위로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기록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개선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cluster (=UAV) </a:t>
            </a:r>
            <a:r>
              <a:rPr lang="ko-KR" altLang="en-US" dirty="0" smtClean="0">
                <a:solidFill>
                  <a:schemeClr val="tx1"/>
                </a:solidFill>
              </a:rPr>
              <a:t>단위로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기록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38" y="4814394"/>
            <a:ext cx="7846724" cy="22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1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6468679" cy="71510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getPLoS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PLoS</a:t>
            </a:r>
            <a:r>
              <a:rPr lang="ko-KR" altLang="en-US" dirty="0" smtClean="0">
                <a:solidFill>
                  <a:schemeClr val="tx1"/>
                </a:solidFill>
              </a:rPr>
              <a:t>를 구하는 부분의 수식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thetaVal</a:t>
            </a:r>
            <a:r>
              <a:rPr lang="ko-KR" altLang="en-US" b="1" dirty="0" smtClean="0">
                <a:solidFill>
                  <a:srgbClr val="0000FF"/>
                </a:solidFill>
              </a:rPr>
              <a:t>은 </a:t>
            </a:r>
            <a:r>
              <a:rPr lang="en-US" altLang="ko-KR" b="1" dirty="0" smtClean="0">
                <a:solidFill>
                  <a:srgbClr val="0000FF"/>
                </a:solidFill>
              </a:rPr>
              <a:t>sin </a:t>
            </a:r>
            <a:r>
              <a:rPr lang="ko-KR" altLang="en-US" b="1" dirty="0" smtClean="0">
                <a:solidFill>
                  <a:srgbClr val="0000FF"/>
                </a:solidFill>
              </a:rPr>
              <a:t>함수의 역함수 </a:t>
            </a:r>
            <a:r>
              <a:rPr lang="ko-KR" altLang="en-US" dirty="0" smtClean="0">
                <a:solidFill>
                  <a:schemeClr val="tx1"/>
                </a:solidFill>
              </a:rPr>
              <a:t>값인데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값이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2pi</a:t>
            </a:r>
            <a:r>
              <a:rPr lang="ko-KR" altLang="en-US" dirty="0" smtClean="0">
                <a:solidFill>
                  <a:schemeClr val="tx1"/>
                </a:solidFill>
              </a:rPr>
              <a:t>만큼 더하여 </a:t>
            </a:r>
            <a:r>
              <a:rPr lang="en-US" altLang="ko-KR" b="1" dirty="0" smtClean="0">
                <a:solidFill>
                  <a:srgbClr val="0000FF"/>
                </a:solidFill>
              </a:rPr>
              <a:t>180 / pi *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thetaVal</a:t>
            </a:r>
            <a:r>
              <a:rPr lang="en-US" altLang="ko-KR" b="1" dirty="0" smtClean="0">
                <a:solidFill>
                  <a:srgbClr val="0000FF"/>
                </a:solidFill>
              </a:rPr>
              <a:t> – S_ </a:t>
            </a:r>
            <a:r>
              <a:rPr lang="ko-KR" altLang="en-US" b="1" dirty="0" smtClean="0">
                <a:solidFill>
                  <a:srgbClr val="0000FF"/>
                </a:solidFill>
              </a:rPr>
              <a:t>값이 음수가 되는 것을 방지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이렇게 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PLoS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값이 복소수가 되는 것을 방지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79" y="2948150"/>
            <a:ext cx="5547308" cy="48715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86800" y="6243145"/>
            <a:ext cx="4081117" cy="118241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7312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0220872" cy="2200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Beyond border</a:t>
            </a:r>
            <a:r>
              <a:rPr lang="ko-KR" altLang="en-US" dirty="0" smtClean="0">
                <a:solidFill>
                  <a:schemeClr val="tx1"/>
                </a:solidFill>
              </a:rPr>
              <a:t>인지를 판단하는 함수의 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항상 </a:t>
            </a:r>
            <a:r>
              <a:rPr lang="en-US" altLang="ko-KR" dirty="0" smtClean="0">
                <a:solidFill>
                  <a:schemeClr val="tx1"/>
                </a:solidFill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</a:rPr>
              <a:t>를 반환하는 오류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Beyond border</a:t>
            </a:r>
            <a:r>
              <a:rPr lang="ko-KR" altLang="en-US" b="1" dirty="0" smtClean="0">
                <a:solidFill>
                  <a:srgbClr val="0000FF"/>
                </a:solidFill>
              </a:rPr>
              <a:t>가 아닌 경우 </a:t>
            </a:r>
            <a:r>
              <a:rPr lang="en-US" altLang="ko-KR" b="1" dirty="0" smtClean="0">
                <a:solidFill>
                  <a:srgbClr val="0000FF"/>
                </a:solidFill>
              </a:rPr>
              <a:t>False</a:t>
            </a:r>
            <a:r>
              <a:rPr lang="ko-KR" altLang="en-US" b="1" dirty="0" smtClean="0">
                <a:solidFill>
                  <a:srgbClr val="0000FF"/>
                </a:solidFill>
              </a:rPr>
              <a:t>를 반환</a:t>
            </a:r>
            <a:r>
              <a:rPr lang="ko-KR" altLang="en-US" dirty="0" smtClean="0">
                <a:solidFill>
                  <a:schemeClr val="tx1"/>
                </a:solidFill>
              </a:rPr>
              <a:t>하도록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1" y="3849338"/>
            <a:ext cx="8103366" cy="49247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67154" y="7211053"/>
            <a:ext cx="4587660" cy="15315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7832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68042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</a:t>
            </a:r>
            <a:r>
              <a:rPr lang="en-US" altLang="ko-KR" dirty="0" smtClean="0">
                <a:solidFill>
                  <a:schemeClr val="tx1"/>
                </a:solidFill>
              </a:rPr>
              <a:t>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Time</a:t>
            </a:r>
            <a:r>
              <a:rPr lang="ko-KR" altLang="en-US" dirty="0" smtClean="0">
                <a:solidFill>
                  <a:schemeClr val="tx1"/>
                </a:solidFill>
              </a:rPr>
              <a:t>에 따라 </a:t>
            </a:r>
            <a:r>
              <a:rPr lang="en-US" altLang="ko-KR" dirty="0" smtClean="0">
                <a:solidFill>
                  <a:srgbClr val="FF0000"/>
                </a:solidFill>
              </a:rPr>
              <a:t>UAV</a:t>
            </a:r>
            <a:r>
              <a:rPr lang="ko-KR" altLang="en-US" dirty="0" smtClean="0">
                <a:solidFill>
                  <a:srgbClr val="FF0000"/>
                </a:solidFill>
              </a:rPr>
              <a:t>가 이동하는 것이 반영되지 않는 오류 </a:t>
            </a:r>
            <a:r>
              <a:rPr lang="ko-KR" altLang="en-US" dirty="0" smtClean="0">
                <a:solidFill>
                  <a:schemeClr val="tx1"/>
                </a:solidFill>
              </a:rPr>
              <a:t>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현재 설정대로 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08" y="3040058"/>
            <a:ext cx="6988449" cy="19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323</Words>
  <Application>Microsoft Office PowerPoint</Application>
  <PresentationFormat>사용자 지정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3944</cp:revision>
  <cp:lastPrinted>2020-09-22T02:33:58Z</cp:lastPrinted>
  <dcterms:modified xsi:type="dcterms:W3CDTF">2021-09-30T09:32:58Z</dcterms:modified>
</cp:coreProperties>
</file>