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66" r:id="rId3"/>
    <p:sldId id="257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67" r:id="rId14"/>
  </p:sldIdLst>
  <p:sldSz cx="13004800" cy="9753600"/>
  <p:notesSz cx="6797675" cy="9926638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skim" initials="h" lastIdx="0" clrIdx="0">
    <p:extLst>
      <p:ext uri="{19B8F6BF-5375-455C-9EA6-DF929625EA0E}">
        <p15:presenceInfo xmlns:p15="http://schemas.microsoft.com/office/powerpoint/2012/main" userId="0b2488c3044eef0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171FF"/>
    <a:srgbClr val="FF8050"/>
    <a:srgbClr val="E5D5FF"/>
    <a:srgbClr val="D2B7FF"/>
    <a:srgbClr val="00A2FF"/>
    <a:srgbClr val="9933FF"/>
    <a:srgbClr val="FFFF00"/>
    <a:srgbClr val="CCFF33"/>
    <a:srgbClr val="B3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884" autoAdjust="0"/>
    <p:restoredTop sz="94660"/>
  </p:normalViewPr>
  <p:slideViewPr>
    <p:cSldViewPr snapToGrid="0">
      <p:cViewPr varScale="1">
        <p:scale>
          <a:sx n="46" d="100"/>
          <a:sy n="46" d="100"/>
        </p:scale>
        <p:origin x="36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06357" y="4715153"/>
            <a:ext cx="4984962" cy="44669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WPCN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ieeexplore.ieee.org/stamp/stamp.jsp?arnumber=9351835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21.04.28</a:t>
            </a:r>
            <a:endParaRPr lang="en-US" dirty="0" smtClean="0"/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0"/>
            <a:ext cx="12204700" cy="290773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smtClean="0">
                <a:solidFill>
                  <a:schemeClr val="tx1"/>
                </a:solidFill>
              </a:rPr>
              <a:t>Paper: </a:t>
            </a:r>
            <a:r>
              <a:rPr lang="en-US" altLang="ko-KR" dirty="0">
                <a:sym typeface="Helvetica"/>
              </a:rPr>
              <a:t>Understanding UAV-Based WPCN-Aided Capabilities </a:t>
            </a:r>
            <a:r>
              <a:rPr lang="en-US" altLang="ko-KR" dirty="0" smtClean="0">
                <a:sym typeface="Helvetica"/>
              </a:rPr>
              <a:t>for </a:t>
            </a:r>
            <a:r>
              <a:rPr lang="en-US" altLang="ko-KR" dirty="0">
                <a:sym typeface="Helvetica"/>
              </a:rPr>
              <a:t>Offshore Monitoring </a:t>
            </a:r>
            <a:r>
              <a:rPr lang="en-US" altLang="ko-KR" dirty="0" smtClean="0">
                <a:sym typeface="Helvetica"/>
              </a:rPr>
              <a:t>Applications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Distribution of UAV stop-points 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(applications)</a:t>
            </a:r>
            <a:endParaRPr lang="ko-KR" altLang="ko-KR" dirty="0">
              <a:solidFill>
                <a:srgbClr val="0000FF"/>
              </a:solidFill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191724"/>
              </p:ext>
            </p:extLst>
          </p:nvPr>
        </p:nvGraphicFramePr>
        <p:xfrm>
          <a:off x="1128375" y="3814718"/>
          <a:ext cx="10634134" cy="45830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1625">
                  <a:extLst>
                    <a:ext uri="{9D8B030D-6E8A-4147-A177-3AD203B41FA5}">
                      <a16:colId xmlns:a16="http://schemas.microsoft.com/office/drawing/2014/main" val="2572873584"/>
                    </a:ext>
                  </a:extLst>
                </a:gridCol>
                <a:gridCol w="7952509">
                  <a:extLst>
                    <a:ext uri="{9D8B030D-6E8A-4147-A177-3AD203B41FA5}">
                      <a16:colId xmlns:a16="http://schemas.microsoft.com/office/drawing/2014/main" val="2869901579"/>
                    </a:ext>
                  </a:extLst>
                </a:gridCol>
              </a:tblGrid>
              <a:tr h="11314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Case</a:t>
                      </a:r>
                      <a:r>
                        <a:rPr lang="en-US" altLang="ko-KR" sz="2400" baseline="0" dirty="0" smtClean="0"/>
                        <a:t> P1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u="sng" dirty="0" smtClean="0"/>
                        <a:t>UAV</a:t>
                      </a:r>
                      <a:r>
                        <a:rPr lang="ko-KR" altLang="en-US" sz="2400" b="1" u="sng" dirty="0" smtClean="0"/>
                        <a:t>가 </a:t>
                      </a:r>
                      <a:r>
                        <a:rPr lang="en-US" altLang="ko-KR" sz="2400" b="1" u="sng" dirty="0" smtClean="0"/>
                        <a:t>sensor</a:t>
                      </a:r>
                      <a:r>
                        <a:rPr lang="ko-KR" altLang="en-US" sz="2400" b="1" u="sng" dirty="0" smtClean="0"/>
                        <a:t>를 배치하면 각각의 </a:t>
                      </a:r>
                      <a:r>
                        <a:rPr lang="en-US" altLang="ko-KR" sz="2400" b="1" u="sng" dirty="0" smtClean="0"/>
                        <a:t>battery-less sensor</a:t>
                      </a:r>
                      <a:r>
                        <a:rPr lang="ko-KR" altLang="en-US" sz="2400" b="1" u="sng" dirty="0" smtClean="0"/>
                        <a:t>의 위치</a:t>
                      </a:r>
                      <a:r>
                        <a:rPr lang="ko-KR" altLang="en-US" sz="2400" dirty="0" smtClean="0"/>
                        <a:t>를 알 수 있고</a:t>
                      </a:r>
                      <a:r>
                        <a:rPr lang="en-US" altLang="ko-KR" sz="2400" dirty="0" smtClean="0"/>
                        <a:t>, </a:t>
                      </a:r>
                      <a:r>
                        <a:rPr lang="ko-KR" altLang="en-US" sz="2400" dirty="0" smtClean="0"/>
                        <a:t>이 데이터를 통해 </a:t>
                      </a:r>
                      <a:r>
                        <a:rPr lang="ko-KR" altLang="en-US" sz="2400" b="1" dirty="0" smtClean="0">
                          <a:solidFill>
                            <a:srgbClr val="0000FF"/>
                          </a:solidFill>
                        </a:rPr>
                        <a:t>경로를 더 효율적으로 설정</a:t>
                      </a:r>
                      <a:endParaRPr lang="ko-KR" alt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3715032"/>
                  </a:ext>
                </a:extLst>
              </a:tr>
              <a:tr h="11314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Case P2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UAV</a:t>
                      </a:r>
                      <a:r>
                        <a:rPr lang="ko-KR" altLang="en-US" sz="2400" dirty="0" smtClean="0"/>
                        <a:t>가 센서의 위치를 기술적 수단 없음 </a:t>
                      </a:r>
                      <a:r>
                        <a:rPr lang="en-US" altLang="ko-KR" sz="2400" dirty="0" smtClean="0"/>
                        <a:t>/ sensor</a:t>
                      </a:r>
                      <a:r>
                        <a:rPr lang="ko-KR" altLang="en-US" sz="2400" dirty="0" smtClean="0"/>
                        <a:t>의 위치가 언제 바뀔지 모르기 때문에 </a:t>
                      </a:r>
                      <a:r>
                        <a:rPr lang="ko-KR" altLang="en-US" sz="2400" b="1" u="sng" dirty="0" smtClean="0"/>
                        <a:t>트래킹 불가능</a:t>
                      </a:r>
                      <a:endParaRPr lang="ko-KR" altLang="en-US" sz="2400" b="1" u="sn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628650"/>
                  </a:ext>
                </a:extLst>
              </a:tr>
              <a:tr h="11314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Case S1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Sensor</a:t>
                      </a:r>
                      <a:r>
                        <a:rPr lang="ko-KR" altLang="en-US" sz="2400" dirty="0" smtClean="0"/>
                        <a:t>에 대한 </a:t>
                      </a:r>
                      <a:r>
                        <a:rPr lang="ko-KR" altLang="en-US" sz="2400" b="1" u="sng" dirty="0" smtClean="0"/>
                        <a:t>더 많은 </a:t>
                      </a:r>
                      <a:r>
                        <a:rPr lang="en-US" altLang="ko-KR" sz="2400" b="1" u="sng" dirty="0" smtClean="0"/>
                        <a:t>uniform distribution</a:t>
                      </a:r>
                      <a:r>
                        <a:rPr lang="ko-KR" altLang="en-US" sz="2400" b="1" u="sng" dirty="0" smtClean="0"/>
                        <a:t>은 </a:t>
                      </a:r>
                      <a:r>
                        <a:rPr lang="en-US" altLang="ko-KR" sz="2400" b="1" u="sng" dirty="0" smtClean="0"/>
                        <a:t>deployment</a:t>
                      </a:r>
                      <a:r>
                        <a:rPr lang="en-US" altLang="ko-KR" sz="2400" b="1" u="sng" baseline="0" dirty="0" smtClean="0"/>
                        <a:t> cost</a:t>
                      </a:r>
                      <a:r>
                        <a:rPr lang="ko-KR" altLang="en-US" sz="2400" b="1" u="sng" baseline="0" dirty="0" smtClean="0"/>
                        <a:t>를 감소</a:t>
                      </a:r>
                      <a:r>
                        <a:rPr lang="ko-KR" altLang="en-US" sz="2400" baseline="0" dirty="0" smtClean="0"/>
                        <a:t>시킴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4311241"/>
                  </a:ext>
                </a:extLst>
              </a:tr>
              <a:tr h="11314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Case S2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u="sng" dirty="0" smtClean="0"/>
                        <a:t>Sensor clustering</a:t>
                      </a:r>
                      <a:r>
                        <a:rPr lang="ko-KR" altLang="en-US" sz="2400" dirty="0" smtClean="0"/>
                        <a:t>은 영역 내에서 모니터링하는 것의 </a:t>
                      </a:r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</a:rPr>
                        <a:t>reliability</a:t>
                      </a:r>
                      <a:r>
                        <a:rPr lang="ko-KR" altLang="en-US" sz="2400" b="1" dirty="0" smtClean="0">
                          <a:solidFill>
                            <a:srgbClr val="0000FF"/>
                          </a:solidFill>
                        </a:rPr>
                        <a:t>와 </a:t>
                      </a:r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</a:rPr>
                        <a:t>efficiency</a:t>
                      </a:r>
                      <a:r>
                        <a:rPr lang="ko-KR" altLang="en-US" sz="2400" dirty="0" smtClean="0"/>
                        <a:t>를 증가시킴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9430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7308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0"/>
            <a:ext cx="12204700" cy="290773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smtClean="0">
                <a:solidFill>
                  <a:schemeClr val="tx1"/>
                </a:solidFill>
              </a:rPr>
              <a:t>Paper: </a:t>
            </a:r>
            <a:r>
              <a:rPr lang="en-US" altLang="ko-KR" dirty="0">
                <a:sym typeface="Helvetica"/>
              </a:rPr>
              <a:t>Understanding UAV-Based WPCN-Aided Capabilities </a:t>
            </a:r>
            <a:r>
              <a:rPr lang="en-US" altLang="ko-KR" dirty="0" smtClean="0">
                <a:sym typeface="Helvetica"/>
              </a:rPr>
              <a:t>for </a:t>
            </a:r>
            <a:r>
              <a:rPr lang="en-US" altLang="ko-KR" dirty="0">
                <a:sym typeface="Helvetica"/>
              </a:rPr>
              <a:t>Offshore Monitoring </a:t>
            </a:r>
            <a:r>
              <a:rPr lang="en-US" altLang="ko-KR" dirty="0" smtClean="0">
                <a:sym typeface="Helvetica"/>
              </a:rPr>
              <a:t>Applications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Essential Findings and Observations</a:t>
            </a:r>
            <a:endParaRPr lang="ko-KR" altLang="ko-KR" dirty="0">
              <a:solidFill>
                <a:srgbClr val="0000FF"/>
              </a:solidFill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27588"/>
              </p:ext>
            </p:extLst>
          </p:nvPr>
        </p:nvGraphicFramePr>
        <p:xfrm>
          <a:off x="673100" y="3814718"/>
          <a:ext cx="11283373" cy="41831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7082">
                  <a:extLst>
                    <a:ext uri="{9D8B030D-6E8A-4147-A177-3AD203B41FA5}">
                      <a16:colId xmlns:a16="http://schemas.microsoft.com/office/drawing/2014/main" val="2572873584"/>
                    </a:ext>
                  </a:extLst>
                </a:gridCol>
                <a:gridCol w="9116291">
                  <a:extLst>
                    <a:ext uri="{9D8B030D-6E8A-4147-A177-3AD203B41FA5}">
                      <a16:colId xmlns:a16="http://schemas.microsoft.com/office/drawing/2014/main" val="2869901579"/>
                    </a:ext>
                  </a:extLst>
                </a:gridCol>
              </a:tblGrid>
              <a:tr h="11314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Feasibility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u="sng" dirty="0" smtClean="0">
                          <a:solidFill>
                            <a:schemeClr val="tx1"/>
                          </a:solidFill>
                        </a:rPr>
                        <a:t>Target</a:t>
                      </a:r>
                      <a:r>
                        <a:rPr lang="en-US" altLang="ko-KR" sz="2400" b="1" u="sng" baseline="0" dirty="0" smtClean="0">
                          <a:solidFill>
                            <a:schemeClr val="tx1"/>
                          </a:solidFill>
                        </a:rPr>
                        <a:t> setup</a:t>
                      </a:r>
                      <a:r>
                        <a:rPr lang="ko-KR" altLang="en-US" sz="2400" b="1" u="sng" baseline="0" dirty="0" smtClean="0">
                          <a:solidFill>
                            <a:schemeClr val="tx1"/>
                          </a:solidFill>
                        </a:rPr>
                        <a:t>과 연관된 기술적 한계에 대한 </a:t>
                      </a:r>
                      <a:r>
                        <a:rPr lang="en-US" altLang="ko-KR" sz="2400" b="1" u="sng" baseline="0" dirty="0" smtClean="0">
                          <a:solidFill>
                            <a:schemeClr val="tx1"/>
                          </a:solidFill>
                        </a:rPr>
                        <a:t>feasibility</a:t>
                      </a:r>
                      <a:r>
                        <a:rPr lang="ko-KR" altLang="en-US" sz="2400" b="1" u="sng" baseline="0" dirty="0" smtClean="0">
                          <a:solidFill>
                            <a:schemeClr val="tx1"/>
                          </a:solidFill>
                        </a:rPr>
                        <a:t>에 초점</a:t>
                      </a:r>
                      <a:endParaRPr lang="en-US" altLang="ko-KR" sz="2400" b="1" u="sng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2400" b="0" dirty="0" smtClean="0">
                          <a:solidFill>
                            <a:schemeClr val="tx1"/>
                          </a:solidFill>
                        </a:rPr>
                        <a:t>주어진 환경에서 드론의 </a:t>
                      </a:r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</a:rPr>
                        <a:t>mission</a:t>
                      </a:r>
                      <a:r>
                        <a:rPr lang="ko-KR" altLang="en-US" sz="2400" b="0" dirty="0" smtClean="0">
                          <a:solidFill>
                            <a:schemeClr val="tx1"/>
                          </a:solidFill>
                        </a:rPr>
                        <a:t>의 </a:t>
                      </a:r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</a:rPr>
                        <a:t>maximum duration</a:t>
                      </a:r>
                      <a:r>
                        <a:rPr lang="ko-KR" altLang="en-US" sz="2400" b="0" dirty="0" smtClean="0">
                          <a:solidFill>
                            <a:schemeClr val="tx1"/>
                          </a:solidFill>
                        </a:rPr>
                        <a:t>은 약 </a:t>
                      </a:r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r>
                        <a:rPr lang="ko-KR" altLang="en-US" sz="2400" b="0" dirty="0" smtClean="0">
                          <a:solidFill>
                            <a:schemeClr val="tx1"/>
                          </a:solidFill>
                        </a:rPr>
                        <a:t>분</a:t>
                      </a:r>
                      <a:endParaRPr lang="en-US" altLang="ko-KR" sz="2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2400" b="0" dirty="0" smtClean="0">
                          <a:solidFill>
                            <a:schemeClr val="tx1"/>
                          </a:solidFill>
                        </a:rPr>
                        <a:t>각 </a:t>
                      </a:r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</a:rPr>
                        <a:t>UAV stop point</a:t>
                      </a:r>
                      <a:r>
                        <a:rPr lang="ko-KR" altLang="en-US" sz="2400" b="1" dirty="0" smtClean="0">
                          <a:solidFill>
                            <a:srgbClr val="0000FF"/>
                          </a:solidFill>
                        </a:rPr>
                        <a:t>에서 소비되는 시간을 고려</a:t>
                      </a:r>
                      <a:r>
                        <a:rPr lang="ko-KR" altLang="en-US" sz="2400" b="0" dirty="0" smtClean="0">
                          <a:solidFill>
                            <a:schemeClr val="tx1"/>
                          </a:solidFill>
                        </a:rPr>
                        <a:t>해서 </a:t>
                      </a:r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</a:rPr>
                        <a:t>UAV</a:t>
                      </a:r>
                      <a:r>
                        <a:rPr lang="ko-KR" altLang="en-US" sz="2400" b="1" dirty="0" smtClean="0">
                          <a:solidFill>
                            <a:srgbClr val="0000FF"/>
                          </a:solidFill>
                        </a:rPr>
                        <a:t>가 방문할 수 있는 지점의 개수가 결정</a:t>
                      </a:r>
                      <a:r>
                        <a:rPr lang="ko-KR" altLang="en-US" sz="2400" b="0" dirty="0" smtClean="0">
                          <a:solidFill>
                            <a:schemeClr val="tx1"/>
                          </a:solidFill>
                        </a:rPr>
                        <a:t>됨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3715032"/>
                  </a:ext>
                </a:extLst>
              </a:tr>
              <a:tr h="11314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Dependability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u="sng" dirty="0" smtClean="0"/>
                        <a:t>드론이 모든 </a:t>
                      </a:r>
                      <a:r>
                        <a:rPr lang="en-US" altLang="ko-KR" sz="2400" b="1" u="sng" dirty="0" smtClean="0"/>
                        <a:t>sensor</a:t>
                      </a:r>
                      <a:r>
                        <a:rPr lang="ko-KR" altLang="en-US" sz="2400" b="1" u="sng" dirty="0" smtClean="0"/>
                        <a:t>를 방문</a:t>
                      </a:r>
                      <a:r>
                        <a:rPr lang="ko-KR" altLang="en-US" sz="2400" b="0" u="none" dirty="0" smtClean="0"/>
                        <a:t>할 수 있는지</a:t>
                      </a:r>
                      <a:r>
                        <a:rPr lang="en-US" altLang="ko-KR" sz="2400" b="0" u="none" dirty="0" smtClean="0"/>
                        <a:t>, </a:t>
                      </a:r>
                      <a:r>
                        <a:rPr lang="en-US" altLang="ko-KR" sz="2400" b="1" u="sng" dirty="0" smtClean="0"/>
                        <a:t>UAV</a:t>
                      </a:r>
                      <a:r>
                        <a:rPr lang="ko-KR" altLang="en-US" sz="2400" b="1" u="sng" dirty="0" smtClean="0"/>
                        <a:t>가 각 </a:t>
                      </a:r>
                      <a:r>
                        <a:rPr lang="en-US" altLang="ko-KR" sz="2400" b="1" u="sng" dirty="0" smtClean="0"/>
                        <a:t>sensor</a:t>
                      </a:r>
                      <a:r>
                        <a:rPr lang="ko-KR" altLang="en-US" sz="2400" b="1" u="sng" dirty="0" smtClean="0"/>
                        <a:t>에서 얼마나 많은 </a:t>
                      </a:r>
                      <a:r>
                        <a:rPr lang="en-US" altLang="ko-KR" sz="2400" b="1" u="sng" dirty="0" smtClean="0"/>
                        <a:t>measurement</a:t>
                      </a:r>
                      <a:r>
                        <a:rPr lang="ko-KR" altLang="en-US" sz="2400" b="1" u="sng" dirty="0" smtClean="0"/>
                        <a:t>를 수집</a:t>
                      </a:r>
                      <a:r>
                        <a:rPr lang="ko-KR" altLang="en-US" sz="2400" b="0" u="none" dirty="0" smtClean="0"/>
                        <a:t>할 수 있는지</a:t>
                      </a:r>
                      <a:endParaRPr lang="ko-KR" altLang="en-US" sz="2400" b="0" u="non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628650"/>
                  </a:ext>
                </a:extLst>
              </a:tr>
              <a:tr h="11314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Efficiency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UAV</a:t>
                      </a:r>
                      <a:r>
                        <a:rPr lang="ko-KR" altLang="en-US" sz="2400" dirty="0" smtClean="0"/>
                        <a:t>가 소비하는 </a:t>
                      </a:r>
                      <a:r>
                        <a:rPr lang="ko-KR" altLang="en-US" sz="2400" b="1" u="sng" dirty="0" smtClean="0"/>
                        <a:t>단위 에너지당 센서에 의해 전송된 패킷</a:t>
                      </a:r>
                      <a:r>
                        <a:rPr lang="ko-KR" altLang="en-US" sz="2400" dirty="0" smtClean="0"/>
                        <a:t>의 개수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4311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00461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0"/>
            <a:ext cx="12204700" cy="290773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smtClean="0">
                <a:solidFill>
                  <a:schemeClr val="tx1"/>
                </a:solidFill>
              </a:rPr>
              <a:t>Paper: </a:t>
            </a:r>
            <a:r>
              <a:rPr lang="en-US" altLang="ko-KR" dirty="0">
                <a:sym typeface="Helvetica"/>
              </a:rPr>
              <a:t>Understanding UAV-Based WPCN-Aided Capabilities </a:t>
            </a:r>
            <a:r>
              <a:rPr lang="en-US" altLang="ko-KR" dirty="0" smtClean="0">
                <a:sym typeface="Helvetica"/>
              </a:rPr>
              <a:t>for </a:t>
            </a:r>
            <a:r>
              <a:rPr lang="en-US" altLang="ko-KR" dirty="0">
                <a:sym typeface="Helvetica"/>
              </a:rPr>
              <a:t>Offshore Monitoring </a:t>
            </a:r>
            <a:r>
              <a:rPr lang="en-US" altLang="ko-KR" dirty="0" smtClean="0">
                <a:sym typeface="Helvetica"/>
              </a:rPr>
              <a:t>Applications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Essential Findings and Observations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P1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과 </a:t>
            </a: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P2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를 비교할 때</a:t>
            </a: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, </a:t>
            </a:r>
            <a:r>
              <a:rPr lang="en-US" altLang="ko-KR" b="1" dirty="0" smtClean="0">
                <a:solidFill>
                  <a:srgbClr val="0000FF"/>
                </a:solidFill>
                <a:sym typeface="Helvetica"/>
              </a:rPr>
              <a:t>sensor location</a:t>
            </a:r>
            <a:r>
              <a:rPr lang="ko-KR" altLang="en-US" b="1" dirty="0" smtClean="0">
                <a:solidFill>
                  <a:srgbClr val="0000FF"/>
                </a:solidFill>
                <a:sym typeface="Helvetica"/>
              </a:rPr>
              <a:t>에 대한 지식은 단위 에너지당 패킷의 개수를 약 </a:t>
            </a:r>
            <a:r>
              <a:rPr lang="en-US" altLang="ko-KR" b="1" dirty="0" smtClean="0">
                <a:solidFill>
                  <a:srgbClr val="0000FF"/>
                </a:solidFill>
                <a:sym typeface="Helvetica"/>
              </a:rPr>
              <a:t>30% </a:t>
            </a:r>
            <a:r>
              <a:rPr lang="ko-KR" altLang="en-US" b="1" dirty="0" smtClean="0">
                <a:solidFill>
                  <a:srgbClr val="0000FF"/>
                </a:solidFill>
                <a:sym typeface="Helvetica"/>
              </a:rPr>
              <a:t>증가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시킴</a:t>
            </a:r>
            <a:endParaRPr lang="ko-KR" altLang="ko-KR" dirty="0">
              <a:solidFill>
                <a:schemeClr val="tx1"/>
              </a:solidFill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313" y="4475018"/>
            <a:ext cx="5202959" cy="44191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485" y="4317551"/>
            <a:ext cx="5107709" cy="465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9240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https://github.com/WannaBeSuperteur/2020/tree/master/WPCN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960380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WPCN: Paper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231900" y="4622799"/>
            <a:ext cx="9823450" cy="3848101"/>
          </a:xfrm>
        </p:spPr>
        <p:txBody>
          <a:bodyPr>
            <a:normAutofit/>
          </a:bodyPr>
          <a:lstStyle/>
          <a:p>
            <a:pPr marL="457200" indent="-457200" latinLnBrk="1">
              <a:buFontTx/>
              <a:buChar char="-"/>
            </a:pPr>
            <a:r>
              <a:rPr lang="en-US" altLang="ko-KR" dirty="0" smtClean="0"/>
              <a:t>Paper</a:t>
            </a:r>
            <a:r>
              <a:rPr lang="en-US" altLang="ko-KR" dirty="0"/>
              <a:t>: Understanding UAV-Based WPCN-Aided Capabilities for Offshore Monitoring Applications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6486958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주간</a:t>
            </a:r>
            <a:r>
              <a:rPr dirty="0"/>
              <a:t> </a:t>
            </a:r>
            <a:r>
              <a:rPr dirty="0" err="1"/>
              <a:t>진행</a:t>
            </a:r>
            <a:r>
              <a:rPr dirty="0"/>
              <a:t> </a:t>
            </a:r>
            <a:r>
              <a:rPr dirty="0" err="1"/>
              <a:t>사항</a:t>
            </a:r>
            <a:endParaRPr dirty="0"/>
          </a:p>
          <a:p>
            <a:pPr lvl="1" latinLnBrk="1"/>
            <a:r>
              <a:rPr lang="ko-KR" altLang="en-US" dirty="0" smtClean="0">
                <a:solidFill>
                  <a:schemeClr val="tx1"/>
                </a:solidFill>
              </a:rPr>
              <a:t>논문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읽기 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완료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 latinLnBrk="1"/>
            <a:r>
              <a:rPr lang="en-US" altLang="ko-KR" dirty="0"/>
              <a:t>Understanding UAV-Based WPCN-Aided Capabilities for Offshore Monitoring </a:t>
            </a:r>
            <a:r>
              <a:rPr lang="en-US" altLang="ko-KR" dirty="0" smtClean="0"/>
              <a:t>Applications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0"/>
            <a:ext cx="12204700" cy="198996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smtClean="0">
                <a:solidFill>
                  <a:schemeClr val="tx1"/>
                </a:solidFill>
              </a:rPr>
              <a:t>Paper: </a:t>
            </a:r>
            <a:r>
              <a:rPr lang="en-US" altLang="ko-KR" dirty="0">
                <a:sym typeface="Helvetica"/>
              </a:rPr>
              <a:t>Understanding UAV-Based WPCN-Aided Capabilities for Offshore Monitoring </a:t>
            </a:r>
            <a:r>
              <a:rPr lang="en-US" altLang="ko-KR" dirty="0" smtClean="0">
                <a:sym typeface="Helvetica"/>
              </a:rPr>
              <a:t>Applications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u="sng" dirty="0">
                <a:sym typeface="Helvetica"/>
                <a:hlinkClick r:id="rId2"/>
              </a:rPr>
              <a:t>https://</a:t>
            </a:r>
            <a:r>
              <a:rPr lang="en-US" altLang="ko-KR" u="sng" dirty="0" smtClean="0">
                <a:sym typeface="Helvetica"/>
                <a:hlinkClick r:id="rId2"/>
              </a:rPr>
              <a:t>ieeexplore.ieee.org/stamp/stamp.jsp?arnumber=9351835</a:t>
            </a:r>
            <a:endParaRPr lang="ko-KR" altLang="ko-KR" dirty="0"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397" y="4029704"/>
            <a:ext cx="10870973" cy="331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2260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0"/>
            <a:ext cx="12204700" cy="670729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smtClean="0">
                <a:solidFill>
                  <a:schemeClr val="tx1"/>
                </a:solidFill>
              </a:rPr>
              <a:t>Paper: </a:t>
            </a:r>
            <a:r>
              <a:rPr lang="en-US" altLang="ko-KR" dirty="0">
                <a:sym typeface="Helvetica"/>
              </a:rPr>
              <a:t>Understanding UAV-Based WPCN-Aided Capabilities </a:t>
            </a:r>
            <a:r>
              <a:rPr lang="en-US" altLang="ko-KR" dirty="0" smtClean="0">
                <a:sym typeface="Helvetica"/>
              </a:rPr>
              <a:t>for </a:t>
            </a:r>
            <a:r>
              <a:rPr lang="en-US" altLang="ko-KR" dirty="0">
                <a:sym typeface="Helvetica"/>
              </a:rPr>
              <a:t>Offshore Monitoring </a:t>
            </a:r>
            <a:r>
              <a:rPr lang="en-US" altLang="ko-KR" dirty="0" smtClean="0">
                <a:sym typeface="Helvetica"/>
              </a:rPr>
              <a:t>Applications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ym typeface="Helvetica"/>
              </a:rPr>
              <a:t>바다에 있는 </a:t>
            </a:r>
            <a:r>
              <a:rPr lang="en-US" altLang="ko-KR" dirty="0" smtClean="0">
                <a:sym typeface="Helvetica"/>
              </a:rPr>
              <a:t>vesse</a:t>
            </a:r>
            <a:r>
              <a:rPr lang="en-US" altLang="ko-KR" dirty="0">
                <a:sym typeface="Helvetica"/>
              </a:rPr>
              <a:t>l</a:t>
            </a:r>
            <a:r>
              <a:rPr lang="ko-KR" altLang="en-US" dirty="0" smtClean="0">
                <a:sym typeface="Helvetica"/>
              </a:rPr>
              <a:t>을 둘러싼 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여러 개의 생분해성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(biodegradable) 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센서</a:t>
            </a:r>
            <a:r>
              <a:rPr lang="ko-KR" altLang="en-US" dirty="0" smtClean="0">
                <a:sym typeface="Helvetica"/>
              </a:rPr>
              <a:t>로 구성된 </a:t>
            </a:r>
            <a:r>
              <a:rPr lang="en-US" altLang="ko-KR" dirty="0" smtClean="0">
                <a:sym typeface="Helvetica"/>
              </a:rPr>
              <a:t>WPCN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ym typeface="Helvetica"/>
              </a:rPr>
              <a:t>드론은 </a:t>
            </a:r>
            <a:r>
              <a:rPr lang="ko-KR" altLang="en-US" b="1" dirty="0" smtClean="0">
                <a:solidFill>
                  <a:srgbClr val="0000FF"/>
                </a:solidFill>
                <a:sym typeface="Helvetica"/>
              </a:rPr>
              <a:t>타원형의 궤도</a:t>
            </a:r>
            <a:r>
              <a:rPr lang="ko-KR" altLang="en-US" dirty="0" smtClean="0">
                <a:sym typeface="Helvetica"/>
              </a:rPr>
              <a:t>로</a:t>
            </a:r>
            <a:r>
              <a:rPr lang="en-US" altLang="ko-KR" dirty="0" smtClean="0">
                <a:sym typeface="Helvetica"/>
              </a:rPr>
              <a:t>, </a:t>
            </a:r>
            <a:r>
              <a:rPr lang="ko-KR" altLang="en-US" b="1" dirty="0" smtClean="0">
                <a:solidFill>
                  <a:srgbClr val="0000FF"/>
                </a:solidFill>
                <a:sym typeface="Helvetica"/>
              </a:rPr>
              <a:t>몇 개의 </a:t>
            </a:r>
            <a:r>
              <a:rPr lang="en-US" altLang="ko-KR" b="1" dirty="0" smtClean="0">
                <a:solidFill>
                  <a:srgbClr val="0000FF"/>
                </a:solidFill>
                <a:sym typeface="Helvetica"/>
              </a:rPr>
              <a:t>static position </a:t>
            </a:r>
            <a:r>
              <a:rPr lang="ko-KR" altLang="en-US" b="1" dirty="0" smtClean="0">
                <a:solidFill>
                  <a:srgbClr val="0000FF"/>
                </a:solidFill>
                <a:sym typeface="Helvetica"/>
              </a:rPr>
              <a:t>사이에서 움직임</a:t>
            </a:r>
            <a:endParaRPr lang="en-US" altLang="ko-KR" b="1" dirty="0" smtClean="0">
              <a:solidFill>
                <a:srgbClr val="0000FF"/>
              </a:solidFill>
              <a:sym typeface="Helvetica"/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ym typeface="Helvetica"/>
              </a:rPr>
              <a:t>특정 시간 동안 이들 </a:t>
            </a:r>
            <a:r>
              <a:rPr lang="en-US" altLang="ko-KR" dirty="0" smtClean="0">
                <a:sym typeface="Helvetica"/>
              </a:rPr>
              <a:t>static position </a:t>
            </a:r>
            <a:r>
              <a:rPr lang="ko-KR" altLang="en-US" dirty="0" smtClean="0">
                <a:sym typeface="Helvetica"/>
              </a:rPr>
              <a:t>옆에서 </a:t>
            </a:r>
            <a:r>
              <a:rPr lang="en-US" altLang="ko-KR" dirty="0" smtClean="0">
                <a:sym typeface="Helvetica"/>
              </a:rPr>
              <a:t>hovering</a:t>
            </a:r>
            <a:r>
              <a:rPr lang="ko-KR" altLang="en-US" dirty="0" smtClean="0">
                <a:sym typeface="Helvetica"/>
              </a:rPr>
              <a:t>함</a:t>
            </a:r>
            <a:endParaRPr lang="ko-KR" altLang="ko-KR" dirty="0"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657906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0"/>
            <a:ext cx="12204700" cy="290773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smtClean="0">
                <a:solidFill>
                  <a:schemeClr val="tx1"/>
                </a:solidFill>
              </a:rPr>
              <a:t>Paper: </a:t>
            </a:r>
            <a:r>
              <a:rPr lang="en-US" altLang="ko-KR" dirty="0">
                <a:sym typeface="Helvetica"/>
              </a:rPr>
              <a:t>Understanding UAV-Based WPCN-Aided Capabilities </a:t>
            </a:r>
            <a:r>
              <a:rPr lang="en-US" altLang="ko-KR" dirty="0" smtClean="0">
                <a:sym typeface="Helvetica"/>
              </a:rPr>
              <a:t>for </a:t>
            </a:r>
            <a:r>
              <a:rPr lang="en-US" altLang="ko-KR" dirty="0">
                <a:sym typeface="Helvetica"/>
              </a:rPr>
              <a:t>Offshore Monitoring </a:t>
            </a:r>
            <a:r>
              <a:rPr lang="en-US" altLang="ko-KR" dirty="0" smtClean="0">
                <a:sym typeface="Helvetica"/>
              </a:rPr>
              <a:t>Applications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ym typeface="Helvetica"/>
              </a:rPr>
              <a:t>바다에 있는 </a:t>
            </a:r>
            <a:r>
              <a:rPr lang="en-US" altLang="ko-KR" dirty="0" smtClean="0">
                <a:sym typeface="Helvetica"/>
              </a:rPr>
              <a:t>vesse</a:t>
            </a:r>
            <a:r>
              <a:rPr lang="en-US" altLang="ko-KR" dirty="0">
                <a:sym typeface="Helvetica"/>
              </a:rPr>
              <a:t>l</a:t>
            </a:r>
            <a:r>
              <a:rPr lang="ko-KR" altLang="en-US" dirty="0" smtClean="0">
                <a:sym typeface="Helvetica"/>
              </a:rPr>
              <a:t>을 둘러싼 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여러 개의 생분해성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(biodegradable) 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센서</a:t>
            </a:r>
            <a:r>
              <a:rPr lang="ko-KR" altLang="en-US" dirty="0" smtClean="0">
                <a:sym typeface="Helvetica"/>
              </a:rPr>
              <a:t>로 구성된 </a:t>
            </a:r>
            <a:r>
              <a:rPr lang="en-US" altLang="ko-KR" dirty="0" smtClean="0">
                <a:sym typeface="Helvetica"/>
              </a:rPr>
              <a:t>WPCN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Main parameter</a:t>
            </a:r>
            <a:r>
              <a:rPr lang="ko-KR" altLang="en-US" dirty="0" smtClean="0">
                <a:sym typeface="Helvetica"/>
              </a:rPr>
              <a:t>는 다음과 같음</a:t>
            </a:r>
            <a:endParaRPr lang="ko-KR" altLang="ko-KR" dirty="0"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5" name="Pictur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53" b="47140"/>
          <a:stretch/>
        </p:blipFill>
        <p:spPr>
          <a:xfrm>
            <a:off x="1341723" y="4556398"/>
            <a:ext cx="4989803" cy="4158111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5" t="52332"/>
          <a:stretch/>
        </p:blipFill>
        <p:spPr>
          <a:xfrm>
            <a:off x="6684485" y="4760595"/>
            <a:ext cx="4998848" cy="374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4435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0"/>
            <a:ext cx="12204700" cy="290773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smtClean="0">
                <a:solidFill>
                  <a:schemeClr val="tx1"/>
                </a:solidFill>
              </a:rPr>
              <a:t>Paper: </a:t>
            </a:r>
            <a:r>
              <a:rPr lang="en-US" altLang="ko-KR" dirty="0">
                <a:sym typeface="Helvetica"/>
              </a:rPr>
              <a:t>Understanding UAV-Based WPCN-Aided Capabilities </a:t>
            </a:r>
            <a:r>
              <a:rPr lang="en-US" altLang="ko-KR" dirty="0" smtClean="0">
                <a:sym typeface="Helvetica"/>
              </a:rPr>
              <a:t>for </a:t>
            </a:r>
            <a:r>
              <a:rPr lang="en-US" altLang="ko-KR" dirty="0">
                <a:sym typeface="Helvetica"/>
              </a:rPr>
              <a:t>Offshore Monitoring </a:t>
            </a:r>
            <a:r>
              <a:rPr lang="en-US" altLang="ko-KR" dirty="0" smtClean="0">
                <a:sym typeface="Helvetica"/>
              </a:rPr>
              <a:t>Applications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Distribution of UAV stop-points</a:t>
            </a:r>
            <a:endParaRPr lang="ko-KR" altLang="ko-KR" dirty="0"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266307"/>
              </p:ext>
            </p:extLst>
          </p:nvPr>
        </p:nvGraphicFramePr>
        <p:xfrm>
          <a:off x="1025236" y="3814718"/>
          <a:ext cx="10931236" cy="43594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7855">
                  <a:extLst>
                    <a:ext uri="{9D8B030D-6E8A-4147-A177-3AD203B41FA5}">
                      <a16:colId xmlns:a16="http://schemas.microsoft.com/office/drawing/2014/main" val="3655842549"/>
                    </a:ext>
                  </a:extLst>
                </a:gridCol>
                <a:gridCol w="9393381">
                  <a:extLst>
                    <a:ext uri="{9D8B030D-6E8A-4147-A177-3AD203B41FA5}">
                      <a16:colId xmlns:a16="http://schemas.microsoft.com/office/drawing/2014/main" val="2116725060"/>
                    </a:ext>
                  </a:extLst>
                </a:gridCol>
              </a:tblGrid>
              <a:tr h="21797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Case P1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UAV</a:t>
                      </a:r>
                      <a:r>
                        <a:rPr lang="ko-KR" altLang="en-US" sz="2400" dirty="0" smtClean="0"/>
                        <a:t>는 </a:t>
                      </a:r>
                      <a:r>
                        <a:rPr lang="ko-KR" altLang="en-US" sz="2400" b="1" u="sng" dirty="0" smtClean="0"/>
                        <a:t>센서 또는 센서 클러스터의 앞에서 </a:t>
                      </a:r>
                      <a:r>
                        <a:rPr lang="en-US" altLang="ko-KR" sz="2400" b="1" u="sng" dirty="0" smtClean="0"/>
                        <a:t>stop</a:t>
                      </a:r>
                      <a:r>
                        <a:rPr lang="ko-KR" altLang="en-US" sz="2400" dirty="0" smtClean="0"/>
                        <a:t>함</a:t>
                      </a:r>
                      <a:endParaRPr lang="en-US" altLang="ko-KR" sz="2400" dirty="0" smtClean="0"/>
                    </a:p>
                    <a:p>
                      <a:pPr latinLnBrk="1"/>
                      <a:r>
                        <a:rPr lang="en-US" altLang="ko-KR" sz="2400" dirty="0" smtClean="0"/>
                        <a:t>Sensor</a:t>
                      </a:r>
                      <a:r>
                        <a:rPr lang="ko-KR" altLang="en-US" sz="2400" dirty="0" smtClean="0"/>
                        <a:t>가 있는 곳의 </a:t>
                      </a:r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</a:rPr>
                        <a:t>plain</a:t>
                      </a:r>
                      <a:r>
                        <a:rPr lang="ko-KR" altLang="en-US" sz="2400" b="1" dirty="0" smtClean="0">
                          <a:solidFill>
                            <a:srgbClr val="0000FF"/>
                          </a:solidFill>
                        </a:rPr>
                        <a:t>과 </a:t>
                      </a:r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</a:rPr>
                        <a:t>UAV stop-point</a:t>
                      </a:r>
                      <a:r>
                        <a:rPr lang="en-US" altLang="ko-KR" sz="2400" b="1" baseline="0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ko-KR" altLang="en-US" sz="2400" b="1" baseline="0" dirty="0" smtClean="0">
                          <a:solidFill>
                            <a:srgbClr val="0000FF"/>
                          </a:solidFill>
                        </a:rPr>
                        <a:t>사이의 각이 </a:t>
                      </a:r>
                      <a:r>
                        <a:rPr lang="en-US" altLang="ko-KR" sz="2400" b="1" baseline="0" dirty="0" smtClean="0">
                          <a:solidFill>
                            <a:srgbClr val="0000FF"/>
                          </a:solidFill>
                        </a:rPr>
                        <a:t>pi/2</a:t>
                      </a:r>
                    </a:p>
                    <a:p>
                      <a:pPr latinLnBrk="1"/>
                      <a:r>
                        <a:rPr lang="en-US" altLang="ko-KR" sz="2400" dirty="0" smtClean="0"/>
                        <a:t>Sensor</a:t>
                      </a:r>
                      <a:r>
                        <a:rPr lang="ko-KR" altLang="en-US" sz="2400" dirty="0" smtClean="0"/>
                        <a:t>들과 </a:t>
                      </a:r>
                      <a:r>
                        <a:rPr lang="ko-KR" altLang="en-US" sz="2400" b="1" dirty="0" smtClean="0">
                          <a:solidFill>
                            <a:srgbClr val="0000FF"/>
                          </a:solidFill>
                        </a:rPr>
                        <a:t>드론 사이의 거리의 합이 최소</a:t>
                      </a:r>
                      <a:endParaRPr lang="ko-KR" alt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5812951"/>
                  </a:ext>
                </a:extLst>
              </a:tr>
              <a:tr h="21797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Case</a:t>
                      </a:r>
                      <a:r>
                        <a:rPr lang="en-US" altLang="ko-KR" sz="2400" baseline="0" dirty="0" smtClean="0"/>
                        <a:t> P2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UAV</a:t>
                      </a:r>
                      <a:r>
                        <a:rPr lang="en-US" altLang="ko-KR" sz="2400" baseline="0" dirty="0" smtClean="0"/>
                        <a:t> Flight Path</a:t>
                      </a:r>
                      <a:r>
                        <a:rPr lang="ko-KR" altLang="en-US" sz="2400" baseline="0" dirty="0" smtClean="0"/>
                        <a:t>는 </a:t>
                      </a:r>
                      <a:r>
                        <a:rPr lang="ko-KR" altLang="en-US" sz="2400" b="1" u="sng" baseline="0" dirty="0" smtClean="0"/>
                        <a:t>서로 같은 길이를 갖는 몇 개의 </a:t>
                      </a:r>
                      <a:r>
                        <a:rPr lang="en-US" altLang="ko-KR" sz="2400" b="1" u="sng" baseline="0" dirty="0" smtClean="0"/>
                        <a:t>sector</a:t>
                      </a:r>
                      <a:r>
                        <a:rPr lang="ko-KR" altLang="en-US" sz="2400" baseline="0" dirty="0" smtClean="0"/>
                        <a:t>들에 대한 </a:t>
                      </a:r>
                      <a:r>
                        <a:rPr lang="en-US" altLang="ko-KR" sz="2400" b="1" u="sng" baseline="0" dirty="0" smtClean="0"/>
                        <a:t>stop point</a:t>
                      </a:r>
                      <a:r>
                        <a:rPr lang="ko-KR" altLang="en-US" sz="2400" baseline="0" dirty="0" smtClean="0"/>
                        <a:t>로 </a:t>
                      </a:r>
                      <a:r>
                        <a:rPr lang="en-US" altLang="ko-KR" sz="2400" baseline="0" dirty="0" smtClean="0"/>
                        <a:t>split</a:t>
                      </a:r>
                      <a:r>
                        <a:rPr lang="ko-KR" altLang="en-US" sz="2400" baseline="0" dirty="0" smtClean="0"/>
                        <a:t>됨</a:t>
                      </a:r>
                      <a:endParaRPr lang="en-US" altLang="ko-KR" sz="2400" baseline="0" dirty="0" smtClean="0"/>
                    </a:p>
                    <a:p>
                      <a:pPr latinLnBrk="1"/>
                      <a:r>
                        <a:rPr lang="ko-KR" altLang="en-US" sz="2400" dirty="0" smtClean="0"/>
                        <a:t>이때는 </a:t>
                      </a:r>
                      <a:r>
                        <a:rPr lang="en-US" altLang="ko-KR" sz="2400" dirty="0" smtClean="0"/>
                        <a:t>sensor</a:t>
                      </a:r>
                      <a:r>
                        <a:rPr lang="ko-KR" altLang="en-US" sz="2400" dirty="0" smtClean="0"/>
                        <a:t>가 있는 곳의 </a:t>
                      </a:r>
                      <a:r>
                        <a:rPr lang="en-US" altLang="ko-KR" sz="2400" dirty="0" smtClean="0"/>
                        <a:t>plain</a:t>
                      </a:r>
                      <a:r>
                        <a:rPr lang="ko-KR" altLang="en-US" sz="2400" dirty="0" smtClean="0"/>
                        <a:t>과 </a:t>
                      </a:r>
                      <a:r>
                        <a:rPr lang="en-US" altLang="ko-KR" sz="2400" dirty="0" smtClean="0"/>
                        <a:t>UAV</a:t>
                      </a:r>
                      <a:r>
                        <a:rPr lang="ko-KR" altLang="en-US" sz="2400" dirty="0" smtClean="0"/>
                        <a:t>로의 방향 사이의 각이 </a:t>
                      </a:r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</a:rPr>
                        <a:t>pi/2</a:t>
                      </a:r>
                      <a:r>
                        <a:rPr lang="ko-KR" altLang="en-US" sz="2400" b="1" dirty="0" smtClean="0">
                          <a:solidFill>
                            <a:srgbClr val="0000FF"/>
                          </a:solidFill>
                        </a:rPr>
                        <a:t>가 아닐 수 있음</a:t>
                      </a:r>
                      <a:endParaRPr lang="ko-KR" alt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9366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18454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0"/>
            <a:ext cx="12204700" cy="290773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smtClean="0">
                <a:solidFill>
                  <a:schemeClr val="tx1"/>
                </a:solidFill>
              </a:rPr>
              <a:t>Paper: </a:t>
            </a:r>
            <a:r>
              <a:rPr lang="en-US" altLang="ko-KR" dirty="0">
                <a:sym typeface="Helvetica"/>
              </a:rPr>
              <a:t>Understanding UAV-Based WPCN-Aided Capabilities </a:t>
            </a:r>
            <a:r>
              <a:rPr lang="en-US" altLang="ko-KR" dirty="0" smtClean="0">
                <a:sym typeface="Helvetica"/>
              </a:rPr>
              <a:t>for </a:t>
            </a:r>
            <a:r>
              <a:rPr lang="en-US" altLang="ko-KR" dirty="0">
                <a:sym typeface="Helvetica"/>
              </a:rPr>
              <a:t>Offshore Monitoring </a:t>
            </a:r>
            <a:r>
              <a:rPr lang="en-US" altLang="ko-KR" dirty="0" smtClean="0">
                <a:sym typeface="Helvetica"/>
              </a:rPr>
              <a:t>Applications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Distribution of UAV stop-points</a:t>
            </a:r>
            <a:endParaRPr lang="ko-KR" altLang="ko-KR" dirty="0"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848436"/>
              </p:ext>
            </p:extLst>
          </p:nvPr>
        </p:nvGraphicFramePr>
        <p:xfrm>
          <a:off x="1025236" y="3814718"/>
          <a:ext cx="10931236" cy="43594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7855">
                  <a:extLst>
                    <a:ext uri="{9D8B030D-6E8A-4147-A177-3AD203B41FA5}">
                      <a16:colId xmlns:a16="http://schemas.microsoft.com/office/drawing/2014/main" val="3655842549"/>
                    </a:ext>
                  </a:extLst>
                </a:gridCol>
                <a:gridCol w="9393381">
                  <a:extLst>
                    <a:ext uri="{9D8B030D-6E8A-4147-A177-3AD203B41FA5}">
                      <a16:colId xmlns:a16="http://schemas.microsoft.com/office/drawing/2014/main" val="2116725060"/>
                    </a:ext>
                  </a:extLst>
                </a:gridCol>
              </a:tblGrid>
              <a:tr h="21797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Case S1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0" dirty="0" smtClean="0">
                          <a:solidFill>
                            <a:schemeClr val="tx1"/>
                          </a:solidFill>
                        </a:rPr>
                        <a:t>센서들은 전체 </a:t>
                      </a:r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</a:rPr>
                        <a:t>measurement area</a:t>
                      </a:r>
                      <a:r>
                        <a:rPr lang="ko-KR" altLang="en-US" sz="2400" b="0" dirty="0" smtClean="0">
                          <a:solidFill>
                            <a:schemeClr val="tx1"/>
                          </a:solidFill>
                        </a:rPr>
                        <a:t>를 가로질러서</a:t>
                      </a:r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2400" b="1" u="sng" dirty="0" smtClean="0">
                          <a:solidFill>
                            <a:schemeClr val="tx1"/>
                          </a:solidFill>
                        </a:rPr>
                        <a:t>서로 같은 </a:t>
                      </a:r>
                      <a:r>
                        <a:rPr lang="en-US" altLang="ko-KR" sz="2400" b="1" u="sng" dirty="0" smtClean="0">
                          <a:solidFill>
                            <a:schemeClr val="tx1"/>
                          </a:solidFill>
                        </a:rPr>
                        <a:t>distance</a:t>
                      </a:r>
                      <a:r>
                        <a:rPr lang="ko-KR" altLang="en-US" sz="2400" b="0" dirty="0" smtClean="0">
                          <a:solidFill>
                            <a:schemeClr val="tx1"/>
                          </a:solidFill>
                        </a:rPr>
                        <a:t>로 배치되어 있음</a:t>
                      </a:r>
                      <a:endParaRPr lang="ko-KR" alt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5812951"/>
                  </a:ext>
                </a:extLst>
              </a:tr>
              <a:tr h="21797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Case</a:t>
                      </a:r>
                      <a:r>
                        <a:rPr lang="en-US" altLang="ko-KR" sz="2400" baseline="0" dirty="0" smtClean="0"/>
                        <a:t> S2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0" dirty="0" smtClean="0">
                          <a:solidFill>
                            <a:schemeClr val="tx1"/>
                          </a:solidFill>
                        </a:rPr>
                        <a:t>센서는 </a:t>
                      </a:r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</a:rPr>
                        <a:t>group</a:t>
                      </a:r>
                      <a:r>
                        <a:rPr lang="ko-KR" altLang="en-US" sz="2400" b="0" dirty="0" smtClean="0">
                          <a:solidFill>
                            <a:schemeClr val="tx1"/>
                          </a:solidFill>
                        </a:rPr>
                        <a:t>되어 있고</a:t>
                      </a:r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2400" b="0" dirty="0" smtClean="0">
                          <a:solidFill>
                            <a:schemeClr val="tx1"/>
                          </a:solidFill>
                        </a:rPr>
                        <a:t>이들의 </a:t>
                      </a:r>
                      <a:r>
                        <a:rPr lang="ko-KR" altLang="en-US" sz="2400" b="1" u="sng" dirty="0" smtClean="0">
                          <a:solidFill>
                            <a:schemeClr val="tx1"/>
                          </a:solidFill>
                        </a:rPr>
                        <a:t>클러스터들은 서로 같은 </a:t>
                      </a:r>
                      <a:r>
                        <a:rPr lang="en-US" altLang="ko-KR" sz="2400" b="1" u="sng" dirty="0" smtClean="0">
                          <a:solidFill>
                            <a:schemeClr val="tx1"/>
                          </a:solidFill>
                        </a:rPr>
                        <a:t>distance</a:t>
                      </a:r>
                      <a:r>
                        <a:rPr lang="ko-KR" altLang="en-US" sz="2400" b="0" dirty="0" smtClean="0">
                          <a:solidFill>
                            <a:schemeClr val="tx1"/>
                          </a:solidFill>
                        </a:rPr>
                        <a:t>로 배치되어 있음</a:t>
                      </a:r>
                      <a:endParaRPr lang="en-US" altLang="ko-KR" sz="2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2400" b="0" dirty="0" smtClean="0">
                          <a:solidFill>
                            <a:schemeClr val="tx1"/>
                          </a:solidFill>
                        </a:rPr>
                        <a:t>단순성을 위해 </a:t>
                      </a:r>
                      <a:r>
                        <a:rPr lang="ko-KR" altLang="en-US" sz="2400" b="1" u="sng" dirty="0" smtClean="0">
                          <a:solidFill>
                            <a:schemeClr val="tx1"/>
                          </a:solidFill>
                        </a:rPr>
                        <a:t>하나의 클러스터는 </a:t>
                      </a:r>
                      <a:r>
                        <a:rPr lang="en-US" altLang="ko-KR" sz="2400" b="1" u="sng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2400" b="1" u="sng" dirty="0" smtClean="0">
                          <a:solidFill>
                            <a:schemeClr val="tx1"/>
                          </a:solidFill>
                        </a:rPr>
                        <a:t>개의 </a:t>
                      </a:r>
                      <a:r>
                        <a:rPr lang="en-US" altLang="ko-KR" sz="2400" b="1" u="sng" dirty="0" smtClean="0">
                          <a:solidFill>
                            <a:schemeClr val="tx1"/>
                          </a:solidFill>
                        </a:rPr>
                        <a:t>sensor</a:t>
                      </a:r>
                      <a:r>
                        <a:rPr lang="ko-KR" altLang="en-US" sz="2400" b="1" u="sng" dirty="0" smtClean="0">
                          <a:solidFill>
                            <a:schemeClr val="tx1"/>
                          </a:solidFill>
                        </a:rPr>
                        <a:t>로 구성</a:t>
                      </a:r>
                      <a:r>
                        <a:rPr lang="ko-KR" altLang="en-US" sz="2400" b="0" dirty="0" smtClean="0">
                          <a:solidFill>
                            <a:schemeClr val="tx1"/>
                          </a:solidFill>
                        </a:rPr>
                        <a:t>되어 있다고 함</a:t>
                      </a:r>
                      <a:endParaRPr lang="en-US" altLang="ko-KR" sz="2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9366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55451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0"/>
            <a:ext cx="12204700" cy="290773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smtClean="0">
                <a:solidFill>
                  <a:schemeClr val="tx1"/>
                </a:solidFill>
              </a:rPr>
              <a:t>Paper: </a:t>
            </a:r>
            <a:r>
              <a:rPr lang="en-US" altLang="ko-KR" dirty="0">
                <a:sym typeface="Helvetica"/>
              </a:rPr>
              <a:t>Understanding UAV-Based WPCN-Aided Capabilities </a:t>
            </a:r>
            <a:r>
              <a:rPr lang="en-US" altLang="ko-KR" dirty="0" smtClean="0">
                <a:sym typeface="Helvetica"/>
              </a:rPr>
              <a:t>for </a:t>
            </a:r>
            <a:r>
              <a:rPr lang="en-US" altLang="ko-KR" dirty="0">
                <a:sym typeface="Helvetica"/>
              </a:rPr>
              <a:t>Offshore Monitoring </a:t>
            </a:r>
            <a:r>
              <a:rPr lang="en-US" altLang="ko-KR" dirty="0" smtClean="0">
                <a:sym typeface="Helvetica"/>
              </a:rPr>
              <a:t>Applications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Distribution of UAV stop-points</a:t>
            </a:r>
            <a:endParaRPr lang="ko-KR" altLang="ko-KR" dirty="0"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541442" y="3584606"/>
            <a:ext cx="8029575" cy="536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0912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5826</TotalTime>
  <Words>514</Words>
  <Application>Microsoft Office PowerPoint</Application>
  <PresentationFormat>Custom</PresentationFormat>
  <Paragraphs>84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Helvetica</vt:lpstr>
      <vt:lpstr>Times New Roman</vt:lpstr>
      <vt:lpstr>Trebuchet MS</vt:lpstr>
      <vt:lpstr>White</vt:lpstr>
      <vt:lpstr>Weekly Report</vt:lpstr>
      <vt:lpstr>WPCN: Paper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hskim</cp:lastModifiedBy>
  <cp:revision>3243</cp:revision>
  <cp:lastPrinted>2020-09-22T02:33:58Z</cp:lastPrinted>
  <dcterms:modified xsi:type="dcterms:W3CDTF">2021-04-28T07:36:49Z</dcterms:modified>
</cp:coreProperties>
</file>