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406" r:id="rId4"/>
    <p:sldId id="411" r:id="rId5"/>
    <p:sldId id="408" r:id="rId6"/>
    <p:sldId id="409" r:id="rId7"/>
    <p:sldId id="410" r:id="rId8"/>
    <p:sldId id="40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339" r:id="rId1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rowdflower-weather-twitter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ftp/arxiv/papers/2104/2104.06735.pdf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20</a:t>
            </a:r>
            <a:r>
              <a:rPr lang="en-US" smtClean="0"/>
              <a:t>21.04.30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320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Enabling Machine Learning Algorithms for Credit Scoring - Explainable Artificial Intelligence (XAI) </a:t>
            </a:r>
            <a:r>
              <a:rPr lang="en-US" altLang="ko-KR" dirty="0" smtClean="0">
                <a:solidFill>
                  <a:schemeClr val="tx1"/>
                </a:solidFill>
              </a:rPr>
              <a:t>methods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119766"/>
            <a:ext cx="11835130" cy="4152572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Credit scoring</a:t>
            </a:r>
            <a:r>
              <a:rPr lang="ko-KR" altLang="en-US" dirty="0" smtClean="0">
                <a:solidFill>
                  <a:schemeClr val="tx1"/>
                </a:solidFill>
              </a:rPr>
              <a:t>의 분석을 위한 예측 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Logistic regression</a:t>
            </a: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Logistic regression with weight of evidence (WOE) transformation</a:t>
            </a: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Random Forest</a:t>
            </a: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Gradient boosting (GBM)</a:t>
            </a: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Extreme gradient boosting (XGB)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084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320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Enabling Machine Learning Algorithms for Credit Scoring - Explainable Artificial Intelligence (XAI) </a:t>
            </a:r>
            <a:r>
              <a:rPr lang="en-US" altLang="ko-KR" dirty="0" smtClean="0">
                <a:solidFill>
                  <a:schemeClr val="tx1"/>
                </a:solidFill>
              </a:rPr>
              <a:t>methods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119766"/>
            <a:ext cx="11835130" cy="4152572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</a:rPr>
              <a:t>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en-US" altLang="ko-KR" dirty="0" smtClean="0">
                <a:solidFill>
                  <a:srgbClr val="0000FF"/>
                </a:solidFill>
              </a:rPr>
              <a:t>500</a:t>
            </a:r>
            <a:r>
              <a:rPr lang="ko-KR" altLang="en-US" dirty="0" smtClean="0">
                <a:solidFill>
                  <a:srgbClr val="0000FF"/>
                </a:solidFill>
              </a:rPr>
              <a:t>만 개 </a:t>
            </a:r>
            <a:r>
              <a:rPr lang="ko-KR" altLang="en-US" dirty="0" smtClean="0">
                <a:solidFill>
                  <a:schemeClr val="tx1"/>
                </a:solidFill>
              </a:rPr>
              <a:t>이상의 고객 관찰 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1729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variable </a:t>
            </a:r>
            <a:r>
              <a:rPr lang="ko-KR" altLang="en-US" dirty="0" smtClean="0">
                <a:solidFill>
                  <a:schemeClr val="tx1"/>
                </a:solidFill>
              </a:rPr>
              <a:t>중 최종적으로 </a:t>
            </a:r>
            <a:r>
              <a:rPr lang="en-US" altLang="ko-KR" dirty="0" smtClean="0">
                <a:solidFill>
                  <a:srgbClr val="0000FF"/>
                </a:solidFill>
              </a:rPr>
              <a:t>34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를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Variable</a:t>
            </a:r>
            <a:r>
              <a:rPr lang="ko-KR" altLang="en-US" dirty="0" smtClean="0">
                <a:solidFill>
                  <a:schemeClr val="tx1"/>
                </a:solidFill>
              </a:rPr>
              <a:t>들을 통해 </a:t>
            </a:r>
            <a:r>
              <a:rPr lang="ko-KR" altLang="en-US" dirty="0" smtClean="0">
                <a:solidFill>
                  <a:srgbClr val="0000FF"/>
                </a:solidFill>
              </a:rPr>
              <a:t>고객이 </a:t>
            </a:r>
            <a:r>
              <a:rPr lang="en-US" altLang="ko-KR" dirty="0" smtClean="0">
                <a:solidFill>
                  <a:srgbClr val="0000FF"/>
                </a:solidFill>
              </a:rPr>
              <a:t>default</a:t>
            </a:r>
            <a:r>
              <a:rPr lang="ko-KR" altLang="en-US" dirty="0" smtClean="0">
                <a:solidFill>
                  <a:srgbClr val="0000FF"/>
                </a:solidFill>
              </a:rPr>
              <a:t>인지 </a:t>
            </a:r>
            <a:r>
              <a:rPr lang="en-US" altLang="ko-KR" dirty="0" smtClean="0">
                <a:solidFill>
                  <a:srgbClr val="0000FF"/>
                </a:solidFill>
              </a:rPr>
              <a:t>non-default</a:t>
            </a:r>
            <a:r>
              <a:rPr lang="ko-KR" altLang="en-US" dirty="0" smtClean="0">
                <a:solidFill>
                  <a:srgbClr val="0000FF"/>
                </a:solidFill>
              </a:rPr>
              <a:t>인지 예측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922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320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Enabling Machine Learning Algorithms for Credit Scoring - Explainable Artificial Intelligence (XAI) </a:t>
            </a:r>
            <a:r>
              <a:rPr lang="en-US" altLang="ko-KR" dirty="0" smtClean="0">
                <a:solidFill>
                  <a:schemeClr val="tx1"/>
                </a:solidFill>
              </a:rPr>
              <a:t>methods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119766"/>
            <a:ext cx="11835130" cy="86644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ko-KR" altLang="en-US" smtClean="0">
                <a:solidFill>
                  <a:schemeClr val="tx1"/>
                </a:solidFill>
              </a:rPr>
              <a:t>실험 결과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79" y="3986213"/>
            <a:ext cx="5282409" cy="48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320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Enabling Machine Learning Algorithms for Credit Scoring - Explainable Artificial Intelligence (XAI) </a:t>
            </a:r>
            <a:r>
              <a:rPr lang="en-US" altLang="ko-KR" dirty="0" smtClean="0">
                <a:solidFill>
                  <a:schemeClr val="tx1"/>
                </a:solidFill>
              </a:rPr>
              <a:t>methods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119766"/>
            <a:ext cx="11835130" cy="3109584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XAI : </a:t>
            </a:r>
            <a:r>
              <a:rPr lang="en-US" altLang="ko-KR" u="sng" dirty="0" smtClean="0">
                <a:solidFill>
                  <a:schemeClr val="tx1"/>
                </a:solidFill>
              </a:rPr>
              <a:t>Global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Interpreatation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PDP profiles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permutation</a:t>
            </a:r>
            <a:r>
              <a:rPr lang="ko-KR" altLang="en-US" dirty="0" smtClean="0">
                <a:solidFill>
                  <a:schemeClr val="tx1"/>
                </a:solidFill>
              </a:rPr>
              <a:t>에 기반한 </a:t>
            </a:r>
            <a:r>
              <a:rPr lang="en-US" altLang="ko-KR" dirty="0" smtClean="0">
                <a:solidFill>
                  <a:schemeClr val="tx1"/>
                </a:solidFill>
              </a:rPr>
              <a:t>universal method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en-US" altLang="ko-KR" dirty="0" smtClean="0">
                <a:solidFill>
                  <a:srgbClr val="0000FF"/>
                </a:solidFill>
              </a:rPr>
              <a:t>feature importance (PFI)</a:t>
            </a:r>
            <a:r>
              <a:rPr lang="ko-KR" altLang="en-US" dirty="0" smtClean="0">
                <a:solidFill>
                  <a:schemeClr val="tx1"/>
                </a:solidFill>
              </a:rPr>
              <a:t>를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feature</a:t>
            </a:r>
            <a:r>
              <a:rPr lang="ko-KR" altLang="en-US" dirty="0" smtClean="0">
                <a:solidFill>
                  <a:srgbClr val="FF0000"/>
                </a:solidFill>
              </a:rPr>
              <a:t>들을 여러 번 </a:t>
            </a:r>
            <a:r>
              <a:rPr lang="en-US" altLang="ko-KR" dirty="0" smtClean="0">
                <a:solidFill>
                  <a:srgbClr val="FF0000"/>
                </a:solidFill>
              </a:rPr>
              <a:t>random shuffling</a:t>
            </a:r>
            <a:r>
              <a:rPr lang="ko-KR" altLang="en-US" dirty="0" smtClean="0">
                <a:solidFill>
                  <a:schemeClr val="tx1"/>
                </a:solidFill>
              </a:rPr>
              <a:t>하여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정확도의 </a:t>
            </a:r>
            <a:r>
              <a:rPr lang="en-US" altLang="ko-KR" dirty="0" smtClean="0">
                <a:solidFill>
                  <a:srgbClr val="FF0000"/>
                </a:solidFill>
              </a:rPr>
              <a:t>highest mean decrease</a:t>
            </a:r>
            <a:r>
              <a:rPr lang="ko-KR" altLang="en-US" dirty="0" smtClean="0">
                <a:solidFill>
                  <a:schemeClr val="tx1"/>
                </a:solidFill>
              </a:rPr>
              <a:t>가 나타나는 변수를 파악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46" y="6029325"/>
            <a:ext cx="10023475" cy="27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11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320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Enabling Machine Learning Algorithms for Credit Scoring - Explainable Artificial Intelligence (XAI) </a:t>
            </a:r>
            <a:r>
              <a:rPr lang="en-US" altLang="ko-KR" dirty="0" smtClean="0">
                <a:solidFill>
                  <a:schemeClr val="tx1"/>
                </a:solidFill>
              </a:rPr>
              <a:t>methods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119765"/>
            <a:ext cx="6108700" cy="555274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XAI : </a:t>
            </a:r>
            <a:r>
              <a:rPr lang="en-US" altLang="ko-KR" u="sng" dirty="0" smtClean="0">
                <a:solidFill>
                  <a:schemeClr val="tx1"/>
                </a:solidFill>
              </a:rPr>
              <a:t>Global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Interpreatation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en-US" altLang="ko-KR" dirty="0" smtClean="0">
                <a:solidFill>
                  <a:srgbClr val="0000FF"/>
                </a:solidFill>
              </a:rPr>
              <a:t>PDP profile</a:t>
            </a:r>
            <a:r>
              <a:rPr lang="ko-KR" altLang="en-US" dirty="0" smtClean="0">
                <a:solidFill>
                  <a:schemeClr val="tx1"/>
                </a:solidFill>
              </a:rPr>
              <a:t>은 주어진 모델에서 </a:t>
            </a:r>
            <a:r>
              <a:rPr lang="ko-KR" altLang="en-US" dirty="0" smtClean="0">
                <a:solidFill>
                  <a:srgbClr val="0000FF"/>
                </a:solidFill>
              </a:rPr>
              <a:t>변수의 값</a:t>
            </a:r>
            <a:r>
              <a:rPr lang="ko-KR" altLang="en-US" dirty="0" smtClean="0">
                <a:solidFill>
                  <a:schemeClr val="tx1"/>
                </a:solidFill>
              </a:rPr>
              <a:t>들 및 </a:t>
            </a:r>
            <a:r>
              <a:rPr lang="ko-KR" altLang="en-US" dirty="0" smtClean="0">
                <a:solidFill>
                  <a:srgbClr val="0000FF"/>
                </a:solidFill>
              </a:rPr>
              <a:t>평균 예측값 </a:t>
            </a:r>
            <a:r>
              <a:rPr lang="ko-KR" altLang="en-US" dirty="0" smtClean="0">
                <a:solidFill>
                  <a:schemeClr val="tx1"/>
                </a:solidFill>
              </a:rPr>
              <a:t>간의 </a:t>
            </a:r>
            <a:r>
              <a:rPr lang="ko-KR" altLang="en-US" dirty="0" smtClean="0">
                <a:solidFill>
                  <a:srgbClr val="0000FF"/>
                </a:solidFill>
              </a:rPr>
              <a:t>의존성</a:t>
            </a:r>
            <a:r>
              <a:rPr lang="ko-KR" altLang="en-US" dirty="0" smtClean="0">
                <a:solidFill>
                  <a:schemeClr val="tx1"/>
                </a:solidFill>
              </a:rPr>
              <a:t>을 보임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여기서는 모든 모델의 예측이 </a:t>
            </a:r>
            <a:r>
              <a:rPr lang="en-US" altLang="ko-KR" dirty="0" smtClean="0">
                <a:solidFill>
                  <a:srgbClr val="0000FF"/>
                </a:solidFill>
              </a:rPr>
              <a:t>OAG_7</a:t>
            </a:r>
            <a:r>
              <a:rPr lang="ko-KR" altLang="en-US" dirty="0" smtClean="0">
                <a:solidFill>
                  <a:srgbClr val="0000FF"/>
                </a:solidFill>
              </a:rPr>
              <a:t>이라는 변수의 값과 유사</a:t>
            </a:r>
            <a:r>
              <a:rPr lang="ko-KR" altLang="en-US" dirty="0" smtClean="0">
                <a:solidFill>
                  <a:schemeClr val="tx1"/>
                </a:solidFill>
              </a:rPr>
              <a:t>하게 변화하며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feature</a:t>
            </a:r>
            <a:r>
              <a:rPr lang="ko-KR" altLang="en-US" dirty="0" smtClean="0">
                <a:solidFill>
                  <a:schemeClr val="tx1"/>
                </a:solidFill>
              </a:rPr>
              <a:t>의 값이 클수록 평균 예측값이 감소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84485" y="3718366"/>
            <a:ext cx="6150794" cy="43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320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Enabling Machine Learning Algorithms for Credit Scoring - Explainable Artificial Intelligence (XAI) </a:t>
            </a:r>
            <a:r>
              <a:rPr lang="en-US" altLang="ko-KR" dirty="0" smtClean="0">
                <a:solidFill>
                  <a:schemeClr val="tx1"/>
                </a:solidFill>
              </a:rPr>
              <a:t>methods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263525" y="3115664"/>
            <a:ext cx="5437188" cy="555274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XAI : </a:t>
            </a:r>
            <a:r>
              <a:rPr lang="en-US" altLang="ko-KR" u="sng" dirty="0" smtClean="0">
                <a:solidFill>
                  <a:schemeClr val="tx1"/>
                </a:solidFill>
              </a:rPr>
              <a:t>Local</a:t>
            </a:r>
            <a:r>
              <a:rPr lang="en-US" altLang="ko-KR" dirty="0" smtClean="0">
                <a:solidFill>
                  <a:schemeClr val="tx1"/>
                </a:solidFill>
              </a:rPr>
              <a:t> methods</a:t>
            </a:r>
          </a:p>
          <a:p>
            <a:pPr lvl="1" latinLnBrk="1"/>
            <a:r>
              <a:rPr lang="ko-KR" altLang="en-US" dirty="0" smtClean="0">
                <a:solidFill>
                  <a:srgbClr val="0000FF"/>
                </a:solidFill>
              </a:rPr>
              <a:t>특정 </a:t>
            </a:r>
            <a:r>
              <a:rPr lang="en-US" altLang="ko-KR" dirty="0" smtClean="0">
                <a:solidFill>
                  <a:srgbClr val="0000FF"/>
                </a:solidFill>
              </a:rPr>
              <a:t>prediction</a:t>
            </a:r>
            <a:r>
              <a:rPr lang="ko-KR" altLang="en-US" dirty="0" smtClean="0">
                <a:solidFill>
                  <a:srgbClr val="0000FF"/>
                </a:solidFill>
              </a:rPr>
              <a:t>의 결정에 영향을 미친 </a:t>
            </a:r>
            <a:r>
              <a:rPr lang="en-US" altLang="ko-KR" dirty="0" smtClean="0">
                <a:solidFill>
                  <a:srgbClr val="0000FF"/>
                </a:solidFill>
              </a:rPr>
              <a:t>crucial factor </a:t>
            </a:r>
            <a:r>
              <a:rPr lang="ko-KR" altLang="en-US" dirty="0" smtClean="0">
                <a:solidFill>
                  <a:srgbClr val="0000FF"/>
                </a:solidFill>
              </a:rPr>
              <a:t>설명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단일 </a:t>
            </a:r>
            <a:r>
              <a:rPr lang="en-US" altLang="ko-KR" dirty="0" smtClean="0">
                <a:solidFill>
                  <a:schemeClr val="tx1"/>
                </a:solidFill>
              </a:rPr>
              <a:t>observation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</a:rPr>
              <a:t>PDP profile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ko-KR" altLang="en-US" dirty="0" smtClean="0">
                <a:solidFill>
                  <a:srgbClr val="0000FF"/>
                </a:solidFill>
              </a:rPr>
              <a:t>다른 변수가 모두 </a:t>
            </a:r>
            <a:r>
              <a:rPr lang="en-US" altLang="ko-KR" dirty="0" smtClean="0">
                <a:solidFill>
                  <a:srgbClr val="0000FF"/>
                </a:solidFill>
              </a:rPr>
              <a:t>fix</a:t>
            </a:r>
            <a:r>
              <a:rPr lang="ko-KR" altLang="en-US" dirty="0" smtClean="0">
                <a:solidFill>
                  <a:srgbClr val="0000FF"/>
                </a:solidFill>
              </a:rPr>
              <a:t>된 상태에서 분석 대상 변</a:t>
            </a:r>
            <a:r>
              <a:rPr lang="ko-KR" altLang="en-US" dirty="0">
                <a:solidFill>
                  <a:srgbClr val="0000FF"/>
                </a:solidFill>
              </a:rPr>
              <a:t>수</a:t>
            </a:r>
            <a:r>
              <a:rPr lang="ko-KR" altLang="en-US" dirty="0" smtClean="0">
                <a:solidFill>
                  <a:srgbClr val="0000FF"/>
                </a:solidFill>
              </a:rPr>
              <a:t>의 값이 변할 때</a:t>
            </a:r>
            <a:r>
              <a:rPr lang="ko-KR" altLang="en-US" dirty="0" smtClean="0">
                <a:solidFill>
                  <a:schemeClr val="tx1"/>
                </a:solidFill>
              </a:rPr>
              <a:t> 예측값이 어떻게 변화하는지 보임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00738" y="3003549"/>
            <a:ext cx="6943725" cy="57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52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Paper: Enabling Machine Learning Algorithms for Credit Scoring - Explainable Artificial Intelligence (XAI) methods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92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www.kaggle.com/c/crowdflower-weather-twitter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6" y="4456115"/>
            <a:ext cx="11578729" cy="33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92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Parameter</a:t>
            </a:r>
            <a:r>
              <a:rPr lang="ko-KR" altLang="en-US" dirty="0" smtClean="0">
                <a:solidFill>
                  <a:schemeClr val="tx1"/>
                </a:solidFill>
              </a:rPr>
              <a:t> 값 일부 조정 </a:t>
            </a:r>
            <a:r>
              <a:rPr lang="en-US" altLang="ko-KR" dirty="0" smtClean="0">
                <a:solidFill>
                  <a:srgbClr val="0000FF"/>
                </a:solidFill>
              </a:rPr>
              <a:t>(embedding dimension : 300)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Text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ko-KR" altLang="en-US" dirty="0" smtClean="0">
                <a:solidFill>
                  <a:srgbClr val="0000FF"/>
                </a:solidFill>
              </a:rPr>
              <a:t>숫자</a:t>
            </a:r>
            <a:r>
              <a:rPr lang="en-US" altLang="ko-KR" dirty="0" smtClean="0">
                <a:solidFill>
                  <a:srgbClr val="0000FF"/>
                </a:solidFill>
              </a:rPr>
              <a:t>(0-9), ?, ! </a:t>
            </a:r>
            <a:r>
              <a:rPr lang="ko-KR" altLang="en-US" dirty="0" smtClean="0">
                <a:solidFill>
                  <a:srgbClr val="0000FF"/>
                </a:solidFill>
              </a:rPr>
              <a:t>기호</a:t>
            </a:r>
            <a:r>
              <a:rPr lang="ko-KR" altLang="en-US" dirty="0" smtClean="0">
                <a:solidFill>
                  <a:schemeClr val="tx1"/>
                </a:solidFill>
              </a:rPr>
              <a:t> 포함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모델 네트워크 구조 일부 변경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642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854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</a:t>
            </a:r>
            <a:r>
              <a:rPr lang="en-US" altLang="ko-KR" dirty="0" smtClean="0">
                <a:solidFill>
                  <a:schemeClr val="tx1"/>
                </a:solidFill>
              </a:rPr>
              <a:t>Model </a:t>
            </a:r>
            <a:r>
              <a:rPr lang="en-US" altLang="ko-KR" dirty="0" smtClean="0">
                <a:solidFill>
                  <a:srgbClr val="FF0000"/>
                </a:solidFill>
              </a:rPr>
              <a:t>(Do not use ‘state’ info)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383449" y="3998887"/>
            <a:ext cx="3338111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Text (BERT,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71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3449" y="4845349"/>
            <a:ext cx="3338111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embedding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8598" y="5689228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7653" y="5689228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6709" y="5689228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68598" y="6435027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37653" y="6435027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6709" y="6435027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83448" y="7281489"/>
            <a:ext cx="333811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Concatenate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83448" y="8049132"/>
            <a:ext cx="3338112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Straight Arrow Connector 4"/>
          <p:cNvCxnSpPr>
            <a:stCxn id="2" idx="2"/>
            <a:endCxn id="8" idx="0"/>
          </p:cNvCxnSpPr>
          <p:nvPr/>
        </p:nvCxnSpPr>
        <p:spPr>
          <a:xfrm>
            <a:off x="6052505" y="4440033"/>
            <a:ext cx="0" cy="4053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8" idx="2"/>
            <a:endCxn id="9" idx="0"/>
          </p:cNvCxnSpPr>
          <p:nvPr/>
        </p:nvCxnSpPr>
        <p:spPr>
          <a:xfrm flipH="1">
            <a:off x="2714393" y="5286495"/>
            <a:ext cx="3338112" cy="4027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4383448" y="5286495"/>
            <a:ext cx="1669057" cy="4027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8" idx="2"/>
            <a:endCxn id="11" idx="0"/>
          </p:cNvCxnSpPr>
          <p:nvPr/>
        </p:nvCxnSpPr>
        <p:spPr>
          <a:xfrm flipH="1">
            <a:off x="6052504" y="5286495"/>
            <a:ext cx="1" cy="4027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9" idx="2"/>
            <a:endCxn id="15" idx="0"/>
          </p:cNvCxnSpPr>
          <p:nvPr/>
        </p:nvCxnSpPr>
        <p:spPr>
          <a:xfrm>
            <a:off x="2714393" y="6130374"/>
            <a:ext cx="0" cy="3046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10" idx="2"/>
            <a:endCxn id="16" idx="0"/>
          </p:cNvCxnSpPr>
          <p:nvPr/>
        </p:nvCxnSpPr>
        <p:spPr>
          <a:xfrm>
            <a:off x="4383448" y="6130374"/>
            <a:ext cx="0" cy="3046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/>
          <p:cNvCxnSpPr>
            <a:stCxn id="11" idx="2"/>
            <a:endCxn id="17" idx="0"/>
          </p:cNvCxnSpPr>
          <p:nvPr/>
        </p:nvCxnSpPr>
        <p:spPr>
          <a:xfrm>
            <a:off x="6052504" y="6130374"/>
            <a:ext cx="0" cy="3046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/>
          <p:cNvCxnSpPr>
            <a:stCxn id="15" idx="2"/>
            <a:endCxn id="18" idx="0"/>
          </p:cNvCxnSpPr>
          <p:nvPr/>
        </p:nvCxnSpPr>
        <p:spPr>
          <a:xfrm>
            <a:off x="2714393" y="6876173"/>
            <a:ext cx="3338111" cy="4053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>
            <a:stCxn id="16" idx="2"/>
            <a:endCxn id="18" idx="0"/>
          </p:cNvCxnSpPr>
          <p:nvPr/>
        </p:nvCxnSpPr>
        <p:spPr>
          <a:xfrm>
            <a:off x="4383448" y="6876173"/>
            <a:ext cx="1669056" cy="4053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stCxn id="17" idx="2"/>
            <a:endCxn id="18" idx="0"/>
          </p:cNvCxnSpPr>
          <p:nvPr/>
        </p:nvCxnSpPr>
        <p:spPr>
          <a:xfrm>
            <a:off x="6052504" y="6876173"/>
            <a:ext cx="0" cy="4053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/>
          <p:cNvCxnSpPr>
            <a:stCxn id="18" idx="2"/>
            <a:endCxn id="19" idx="0"/>
          </p:cNvCxnSpPr>
          <p:nvPr/>
        </p:nvCxnSpPr>
        <p:spPr>
          <a:xfrm>
            <a:off x="6052504" y="7722635"/>
            <a:ext cx="0" cy="3264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5404088" y="8382787"/>
            <a:ext cx="12968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04394" y="5689228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873449" y="5689228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04394" y="6435027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73449" y="6435027"/>
            <a:ext cx="109158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</a:t>
            </a: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5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9" name="Straight Arrow Connector 48"/>
          <p:cNvCxnSpPr>
            <a:stCxn id="43" idx="2"/>
            <a:endCxn id="46" idx="0"/>
          </p:cNvCxnSpPr>
          <p:nvPr/>
        </p:nvCxnSpPr>
        <p:spPr>
          <a:xfrm>
            <a:off x="7750189" y="6130374"/>
            <a:ext cx="0" cy="3046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/>
          <p:cNvCxnSpPr>
            <a:stCxn id="44" idx="2"/>
            <a:endCxn id="47" idx="0"/>
          </p:cNvCxnSpPr>
          <p:nvPr/>
        </p:nvCxnSpPr>
        <p:spPr>
          <a:xfrm>
            <a:off x="9419244" y="6130374"/>
            <a:ext cx="0" cy="3046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/>
          <p:cNvCxnSpPr>
            <a:stCxn id="8" idx="2"/>
            <a:endCxn id="43" idx="0"/>
          </p:cNvCxnSpPr>
          <p:nvPr/>
        </p:nvCxnSpPr>
        <p:spPr>
          <a:xfrm>
            <a:off x="6052505" y="5286495"/>
            <a:ext cx="1697684" cy="4027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>
            <a:stCxn id="8" idx="2"/>
            <a:endCxn id="44" idx="0"/>
          </p:cNvCxnSpPr>
          <p:nvPr/>
        </p:nvCxnSpPr>
        <p:spPr>
          <a:xfrm>
            <a:off x="6052505" y="5286495"/>
            <a:ext cx="3366739" cy="4027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/>
          <p:cNvCxnSpPr>
            <a:stCxn id="46" idx="2"/>
            <a:endCxn id="18" idx="0"/>
          </p:cNvCxnSpPr>
          <p:nvPr/>
        </p:nvCxnSpPr>
        <p:spPr>
          <a:xfrm flipH="1">
            <a:off x="6052504" y="6876173"/>
            <a:ext cx="1697685" cy="4053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/>
          <p:cNvCxnSpPr>
            <a:stCxn id="47" idx="2"/>
            <a:endCxn id="18" idx="0"/>
          </p:cNvCxnSpPr>
          <p:nvPr/>
        </p:nvCxnSpPr>
        <p:spPr>
          <a:xfrm flipH="1">
            <a:off x="6052504" y="6876173"/>
            <a:ext cx="3366740" cy="4053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38116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854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Model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4747145" y="4140989"/>
            <a:ext cx="3338112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67785" y="4474644"/>
            <a:ext cx="12968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47145" y="5728748"/>
            <a:ext cx="333811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Concatenate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47145" y="6532569"/>
            <a:ext cx="3338112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47145" y="7736107"/>
            <a:ext cx="3338112" cy="441146"/>
          </a:xfrm>
          <a:prstGeom prst="rect">
            <a:avLst/>
          </a:prstGeom>
          <a:solidFill>
            <a:srgbClr val="FF33C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 (24)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7786" y="6875483"/>
            <a:ext cx="12968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" name="Straight Arrow Connector 42"/>
          <p:cNvCxnSpPr>
            <a:stCxn id="65" idx="2"/>
            <a:endCxn id="37" idx="0"/>
          </p:cNvCxnSpPr>
          <p:nvPr/>
        </p:nvCxnSpPr>
        <p:spPr>
          <a:xfrm>
            <a:off x="6416200" y="4946568"/>
            <a:ext cx="1" cy="7821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/>
          <p:cNvCxnSpPr>
            <a:stCxn id="37" idx="2"/>
            <a:endCxn id="39" idx="0"/>
          </p:cNvCxnSpPr>
          <p:nvPr/>
        </p:nvCxnSpPr>
        <p:spPr>
          <a:xfrm>
            <a:off x="6416201" y="6169894"/>
            <a:ext cx="0" cy="3626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6416201" y="7347407"/>
            <a:ext cx="0" cy="3887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18110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8548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Partly Sunny with a Chance of Hashtags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69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/ 258 </a:t>
            </a:r>
            <a:r>
              <a:rPr lang="en-US" altLang="ko-KR" dirty="0" smtClean="0">
                <a:solidFill>
                  <a:srgbClr val="FF0000"/>
                </a:solidFill>
              </a:rPr>
              <a:t>(26.74%, 0.15833) </a:t>
            </a:r>
            <a:r>
              <a:rPr lang="en-US" altLang="ko-KR" dirty="0" smtClean="0">
                <a:solidFill>
                  <a:schemeClr val="tx1"/>
                </a:solidFill>
              </a:rPr>
              <a:t>in </a:t>
            </a:r>
            <a:r>
              <a:rPr lang="en-US" altLang="ko-KR" dirty="0" smtClean="0">
                <a:solidFill>
                  <a:srgbClr val="FF0000"/>
                </a:solidFill>
              </a:rPr>
              <a:t>Private Leaderboard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238082" y="5931643"/>
            <a:ext cx="3161841" cy="89881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5" y="4546089"/>
            <a:ext cx="11246960" cy="27711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635" y="5129213"/>
            <a:ext cx="9229328" cy="97155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4069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320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Enabling Machine Learning Algorithms for Credit Scoring - Explainable Artificial Intelligence (XAI) </a:t>
            </a:r>
            <a:r>
              <a:rPr lang="en-US" altLang="ko-KR" dirty="0" smtClean="0">
                <a:solidFill>
                  <a:schemeClr val="tx1"/>
                </a:solidFill>
              </a:rPr>
              <a:t>methods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119766"/>
            <a:ext cx="11835130" cy="212374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>
                <a:solidFill>
                  <a:schemeClr val="tx1"/>
                </a:solidFill>
              </a:rPr>
              <a:t>Enabling Machine Learning Algorithms for Credit Scoring - Explainable Artificial Intelligence (XAI) methods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arxiv.org/ftp/arxiv/papers/2104/2104.06735.pdf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696" y="5243513"/>
            <a:ext cx="6192837" cy="35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24320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>
                <a:solidFill>
                  <a:schemeClr val="tx1"/>
                </a:solidFill>
              </a:rPr>
              <a:t>Enabling Machine Learning Algorithms for Credit Scoring - Explainable Artificial Intelligence (XAI) </a:t>
            </a:r>
            <a:r>
              <a:rPr lang="en-US" altLang="ko-KR" dirty="0" smtClean="0">
                <a:solidFill>
                  <a:schemeClr val="tx1"/>
                </a:solidFill>
              </a:rPr>
              <a:t>methods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119766"/>
            <a:ext cx="11835130" cy="4152572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ko-KR" altLang="en-US" dirty="0" smtClean="0">
                <a:solidFill>
                  <a:schemeClr val="tx1"/>
                </a:solidFill>
              </a:rPr>
              <a:t>논문의 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Credit scoring</a:t>
            </a:r>
            <a:r>
              <a:rPr lang="ko-KR" altLang="en-US" dirty="0" smtClean="0">
                <a:solidFill>
                  <a:schemeClr val="tx1"/>
                </a:solidFill>
              </a:rPr>
              <a:t>의 분석을 위한 다양한 예측 모델 비교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 smtClean="0">
                <a:solidFill>
                  <a:schemeClr val="tx1"/>
                </a:solidFill>
              </a:rPr>
              <a:t>Advanced tree based model</a:t>
            </a:r>
            <a:r>
              <a:rPr lang="ko-KR" altLang="en-US" dirty="0" smtClean="0">
                <a:solidFill>
                  <a:schemeClr val="tx1"/>
                </a:solidFill>
              </a:rPr>
              <a:t>이 가장 잘 예측한다는 것을 증명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latinLnBrk="1"/>
            <a:r>
              <a:rPr lang="en-US" altLang="ko-KR" dirty="0" smtClean="0">
                <a:solidFill>
                  <a:schemeClr val="tx1"/>
                </a:solidFill>
              </a:rPr>
              <a:t>Advanced model</a:t>
            </a:r>
            <a:r>
              <a:rPr lang="ko-KR" altLang="en-US" dirty="0" smtClean="0">
                <a:solidFill>
                  <a:schemeClr val="tx1"/>
                </a:solidFill>
              </a:rPr>
              <a:t>을 해석하기 위한 </a:t>
            </a:r>
            <a:r>
              <a:rPr lang="en-US" altLang="ko-KR" dirty="0" smtClean="0">
                <a:solidFill>
                  <a:schemeClr val="tx1"/>
                </a:solidFill>
              </a:rPr>
              <a:t>XAI </a:t>
            </a:r>
            <a:r>
              <a:rPr lang="ko-KR" altLang="en-US" dirty="0" smtClean="0">
                <a:solidFill>
                  <a:schemeClr val="tx1"/>
                </a:solidFill>
              </a:rPr>
              <a:t>기술 적용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165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530</Words>
  <Application>Microsoft Office PowerPoint</Application>
  <PresentationFormat>Custom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Paper: Enabling Machine Learning Algorithms for Credit Scoring - Explainable Artificial Intelligence (XAI) methods</vt:lpstr>
      <vt:lpstr>Paper: Enabling Machine Learning Algorithms for Credit Scoring - Explainable Artificial Intelligence (XAI) methods</vt:lpstr>
      <vt:lpstr>Paper: Enabling Machine Learning Algorithms for Credit Scoring - Explainable Artificial Intelligence (XAI) methods</vt:lpstr>
      <vt:lpstr>Paper: Enabling Machine Learning Algorithms for Credit Scoring - Explainable Artificial Intelligence (XAI) methods</vt:lpstr>
      <vt:lpstr>Paper: Enabling Machine Learning Algorithms for Credit Scoring - Explainable Artificial Intelligence (XAI) methods</vt:lpstr>
      <vt:lpstr>Paper: Enabling Machine Learning Algorithms for Credit Scoring - Explainable Artificial Intelligence (XAI) methods</vt:lpstr>
      <vt:lpstr>Paper: Enabling Machine Learning Algorithms for Credit Scoring - Explainable Artificial Intelligence (XAI) methods</vt:lpstr>
      <vt:lpstr>Paper: Enabling Machine Learning Algorithms for Credit Scoring - Explainable Artificial Intelligence (XAI) methods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3147</cp:revision>
  <cp:lastPrinted>2020-05-01T05:17:35Z</cp:lastPrinted>
  <dcterms:modified xsi:type="dcterms:W3CDTF">2021-04-30T03:30:13Z</dcterms:modified>
</cp:coreProperties>
</file>