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00FF"/>
    <a:srgbClr val="FF0000"/>
    <a:srgbClr val="00C000"/>
    <a:srgbClr val="FFFFFF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8.09003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21.11.19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1" y="3396858"/>
            <a:ext cx="5236210" cy="53966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XRL</a:t>
            </a:r>
            <a:r>
              <a:rPr lang="ko-KR" altLang="en-US" dirty="0" smtClean="0">
                <a:solidFill>
                  <a:schemeClr val="tx1"/>
                </a:solidFill>
              </a:rPr>
              <a:t>의 프레임워크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agent</a:t>
            </a:r>
            <a:r>
              <a:rPr lang="ko-KR" altLang="en-US" dirty="0" smtClean="0">
                <a:solidFill>
                  <a:srgbClr val="0000FF"/>
                </a:solidFill>
              </a:rPr>
              <a:t>가 행동을 결정</a:t>
            </a:r>
            <a:r>
              <a:rPr lang="ko-KR" altLang="en-US" dirty="0" smtClean="0">
                <a:solidFill>
                  <a:schemeClr val="tx1"/>
                </a:solidFill>
              </a:rPr>
              <a:t>할 때 사용되는 </a:t>
            </a:r>
            <a:r>
              <a:rPr lang="en-US" altLang="ko-KR" dirty="0" smtClean="0">
                <a:solidFill>
                  <a:schemeClr val="tx1"/>
                </a:solidFill>
              </a:rPr>
              <a:t>process</a:t>
            </a:r>
            <a:r>
              <a:rPr lang="ko-KR" altLang="en-US" dirty="0" smtClean="0">
                <a:solidFill>
                  <a:schemeClr val="tx1"/>
                </a:solidFill>
              </a:rPr>
              <a:t>를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Node </a:t>
            </a:r>
            <a:r>
              <a:rPr lang="ko-KR" altLang="en-US" dirty="0" smtClean="0">
                <a:solidFill>
                  <a:schemeClr val="tx1"/>
                </a:solidFill>
              </a:rPr>
              <a:t>간의 </a:t>
            </a:r>
            <a:r>
              <a:rPr lang="en-US" altLang="ko-KR" dirty="0" smtClean="0">
                <a:solidFill>
                  <a:schemeClr val="tx1"/>
                </a:solidFill>
              </a:rPr>
              <a:t>arc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agent</a:t>
            </a:r>
            <a:r>
              <a:rPr lang="ko-KR" altLang="en-US" dirty="0" smtClean="0">
                <a:solidFill>
                  <a:srgbClr val="0000FF"/>
                </a:solidFill>
              </a:rPr>
              <a:t>의 행동을 일반화</a:t>
            </a:r>
            <a:r>
              <a:rPr lang="ko-KR" altLang="en-US" dirty="0" smtClean="0">
                <a:solidFill>
                  <a:schemeClr val="tx1"/>
                </a:solidFill>
              </a:rPr>
              <a:t>할 때 사용할 수 있는 </a:t>
            </a:r>
            <a:r>
              <a:rPr lang="en-US" altLang="ko-KR" dirty="0" smtClean="0">
                <a:solidFill>
                  <a:schemeClr val="tx1"/>
                </a:solidFill>
              </a:rPr>
              <a:t>causal relationship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1" y="3954856"/>
            <a:ext cx="7047647" cy="383278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686800" y="4328160"/>
            <a:ext cx="807720" cy="274320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517640" y="5166360"/>
            <a:ext cx="807720" cy="274320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5923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911330" cy="28058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Reinforcement Learning</a:t>
            </a:r>
            <a:r>
              <a:rPr lang="ko-KR" altLang="en-US" dirty="0" smtClean="0">
                <a:solidFill>
                  <a:schemeClr val="tx1"/>
                </a:solidFill>
              </a:rPr>
              <a:t>에 대한 전통적인 접근 방식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Agent</a:t>
            </a:r>
            <a:r>
              <a:rPr lang="ko-KR" altLang="en-US" dirty="0" smtClean="0">
                <a:solidFill>
                  <a:srgbClr val="0000FF"/>
                </a:solidFill>
              </a:rPr>
              <a:t>의 인식 및 행동</a:t>
            </a:r>
            <a:r>
              <a:rPr lang="ko-KR" altLang="en-US" dirty="0" smtClean="0">
                <a:solidFill>
                  <a:schemeClr val="tx1"/>
                </a:solidFill>
              </a:rPr>
              <a:t>만을 포함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Perception to action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causal path</a:t>
            </a:r>
            <a:r>
              <a:rPr lang="ko-KR" altLang="en-US" dirty="0" smtClean="0">
                <a:solidFill>
                  <a:schemeClr val="tx1"/>
                </a:solidFill>
              </a:rPr>
              <a:t>가 필요한 이유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Goal, disposition </a:t>
            </a:r>
            <a:r>
              <a:rPr lang="ko-KR" altLang="en-US" dirty="0" smtClean="0">
                <a:solidFill>
                  <a:schemeClr val="tx1"/>
                </a:solidFill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</a:rPr>
              <a:t>expectation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event</a:t>
            </a:r>
            <a:r>
              <a:rPr lang="ko-KR" altLang="en-US" dirty="0" smtClean="0">
                <a:solidFill>
                  <a:schemeClr val="tx1"/>
                </a:solidFill>
              </a:rPr>
              <a:t>를 제거했을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agent</a:t>
            </a:r>
            <a:r>
              <a:rPr lang="ko-KR" altLang="en-US" b="1" dirty="0" smtClean="0">
                <a:solidFill>
                  <a:srgbClr val="0000FF"/>
                </a:solidFill>
              </a:rPr>
              <a:t>는 </a:t>
            </a:r>
            <a:r>
              <a:rPr lang="en-US" altLang="ko-KR" b="1" dirty="0" smtClean="0">
                <a:solidFill>
                  <a:srgbClr val="0000FF"/>
                </a:solidFill>
              </a:rPr>
              <a:t>causal path</a:t>
            </a:r>
            <a:r>
              <a:rPr lang="ko-KR" altLang="en-US" b="1" dirty="0" smtClean="0">
                <a:solidFill>
                  <a:srgbClr val="0000FF"/>
                </a:solidFill>
              </a:rPr>
              <a:t>를 이용할 수 없음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93" y="6202680"/>
            <a:ext cx="904018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39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5280" y="3396858"/>
            <a:ext cx="12205970" cy="7484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기계학습 모델에 의해 생성될 수 있는 </a:t>
            </a:r>
            <a:r>
              <a:rPr lang="en-US" altLang="ko-KR" dirty="0" smtClean="0">
                <a:solidFill>
                  <a:schemeClr val="tx1"/>
                </a:solidFill>
              </a:rPr>
              <a:t>interpretation</a:t>
            </a:r>
            <a:r>
              <a:rPr lang="ko-KR" altLang="en-US" dirty="0" smtClean="0">
                <a:solidFill>
                  <a:schemeClr val="tx1"/>
                </a:solidFill>
              </a:rPr>
              <a:t>의 종류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2" y="4528482"/>
            <a:ext cx="7875588" cy="393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74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5280" y="3396858"/>
            <a:ext cx="12205970" cy="7484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기계학습 모델에 의해 생성될 수 있는 </a:t>
            </a:r>
            <a:r>
              <a:rPr lang="en-US" altLang="ko-KR" dirty="0" smtClean="0">
                <a:solidFill>
                  <a:schemeClr val="tx1"/>
                </a:solidFill>
              </a:rPr>
              <a:t>interpretation</a:t>
            </a:r>
            <a:r>
              <a:rPr lang="ko-KR" altLang="en-US" dirty="0" smtClean="0">
                <a:solidFill>
                  <a:schemeClr val="tx1"/>
                </a:solidFill>
              </a:rPr>
              <a:t>의 종류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25661"/>
              </p:ext>
            </p:extLst>
          </p:nvPr>
        </p:nvGraphicFramePr>
        <p:xfrm>
          <a:off x="597746" y="4349044"/>
          <a:ext cx="11700934" cy="4139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1294">
                  <a:extLst>
                    <a:ext uri="{9D8B030D-6E8A-4147-A177-3AD203B41FA5}">
                      <a16:colId xmlns:a16="http://schemas.microsoft.com/office/drawing/2014/main" val="2594757190"/>
                    </a:ext>
                  </a:extLst>
                </a:gridCol>
                <a:gridCol w="8549640">
                  <a:extLst>
                    <a:ext uri="{9D8B030D-6E8A-4147-A177-3AD203B41FA5}">
                      <a16:colId xmlns:a16="http://schemas.microsoft.com/office/drawing/2014/main" val="2991553590"/>
                    </a:ext>
                  </a:extLst>
                </a:gridCol>
              </a:tblGrid>
              <a:tr h="1034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Feature summary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출력에 도달했을 때 </a:t>
                      </a:r>
                      <a:r>
                        <a:rPr lang="ko-KR" altLang="en-US" sz="2400" b="1" u="sng" dirty="0" smtClean="0"/>
                        <a:t>중요도가 가장 높은 </a:t>
                      </a:r>
                      <a:r>
                        <a:rPr lang="en-US" altLang="ko-KR" sz="2400" b="1" u="sng" dirty="0" smtClean="0"/>
                        <a:t>feature</a:t>
                      </a:r>
                      <a:r>
                        <a:rPr lang="ko-KR" altLang="en-US" sz="2400" dirty="0" smtClean="0"/>
                        <a:t>들과 그것들 사이의 관계를 표시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831621"/>
                  </a:ext>
                </a:extLst>
              </a:tr>
              <a:tr h="1034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Model</a:t>
                      </a:r>
                      <a:r>
                        <a:rPr lang="en-US" altLang="ko-KR" sz="2400" baseline="0" dirty="0" smtClean="0"/>
                        <a:t> internals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u="sng" dirty="0" smtClean="0"/>
                        <a:t>Internal model</a:t>
                      </a:r>
                      <a:r>
                        <a:rPr lang="ko-KR" altLang="en-US" sz="2400" b="1" u="sng" dirty="0" smtClean="0"/>
                        <a:t>의 연산</a:t>
                      </a:r>
                      <a:r>
                        <a:rPr lang="ko-KR" altLang="en-US" sz="2400" dirty="0" smtClean="0"/>
                        <a:t> 표시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(fired rule, neuron,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evaluation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aseline="0" dirty="0" err="1" smtClean="0">
                          <a:solidFill>
                            <a:srgbClr val="0000FF"/>
                          </a:solidFill>
                        </a:rPr>
                        <a:t>proces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의 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pathway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등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091911"/>
                  </a:ext>
                </a:extLst>
              </a:tr>
              <a:tr h="1034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Data</a:t>
                      </a:r>
                      <a:r>
                        <a:rPr lang="en-US" altLang="ko-KR" sz="2400" baseline="0" dirty="0" smtClean="0"/>
                        <a:t> point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u="sng" dirty="0" smtClean="0"/>
                        <a:t>유사하거나 관련된 </a:t>
                      </a:r>
                      <a:r>
                        <a:rPr lang="en-US" altLang="ko-KR" sz="2400" b="1" u="sng" dirty="0" smtClean="0"/>
                        <a:t>data point</a:t>
                      </a:r>
                      <a:r>
                        <a:rPr lang="en-US" altLang="ko-KR" sz="2400" b="1" dirty="0" smtClean="0"/>
                        <a:t>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같은 </a:t>
                      </a:r>
                      <a:r>
                        <a:rPr lang="en-US" altLang="ko-KR" sz="2400" dirty="0" smtClean="0"/>
                        <a:t>class</a:t>
                      </a:r>
                      <a:r>
                        <a:rPr lang="ko-KR" altLang="en-US" sz="2400" dirty="0" smtClean="0"/>
                        <a:t>에 속한 이미지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ko-KR" altLang="en-US" sz="2400" dirty="0" smtClean="0"/>
                        <a:t>를 </a:t>
                      </a:r>
                      <a:r>
                        <a:rPr lang="en-US" altLang="ko-KR" sz="2400" dirty="0" smtClean="0"/>
                        <a:t>identify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26269"/>
                  </a:ext>
                </a:extLst>
              </a:tr>
              <a:tr h="1034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Intrinsically</a:t>
                      </a:r>
                      <a:r>
                        <a:rPr lang="en-US" altLang="ko-KR" sz="2400" baseline="0" dirty="0" smtClean="0"/>
                        <a:t> interpretable model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u="sng" dirty="0" smtClean="0"/>
                        <a:t>Secondary intrinsically interpretable model</a:t>
                      </a:r>
                      <a:r>
                        <a:rPr lang="ko-KR" altLang="en-US" sz="2400" dirty="0" smtClean="0"/>
                        <a:t>의 구성 이용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앞서 언급한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interpretable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method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중 한 가지를 이용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8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0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335280" y="3167426"/>
            <a:ext cx="6187440" cy="56108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설명을 위한 </a:t>
            </a:r>
            <a:r>
              <a:rPr lang="en-US" altLang="ko-KR" dirty="0" smtClean="0">
                <a:solidFill>
                  <a:schemeClr val="tx1"/>
                </a:solidFill>
              </a:rPr>
              <a:t>Conversational model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Explainee</a:t>
            </a:r>
            <a:r>
              <a:rPr lang="ko-KR" altLang="en-US" dirty="0" smtClean="0">
                <a:solidFill>
                  <a:schemeClr val="tx1"/>
                </a:solidFill>
              </a:rPr>
              <a:t>가 만족할 때까지 </a:t>
            </a:r>
            <a:r>
              <a:rPr lang="en-US" altLang="ko-KR" dirty="0" smtClean="0">
                <a:solidFill>
                  <a:srgbClr val="0000FF"/>
                </a:solidFill>
              </a:rPr>
              <a:t>agent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개의 단계를 반복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Agent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explanation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</a:rPr>
              <a:t>가장 높은 단계에서 시작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하위 단계로 </a:t>
            </a:r>
            <a:r>
              <a:rPr lang="ko-KR" altLang="en-US" dirty="0" err="1" smtClean="0">
                <a:solidFill>
                  <a:srgbClr val="0000FF"/>
                </a:solidFill>
              </a:rPr>
              <a:t>내려감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0" y="4611412"/>
            <a:ext cx="6308090" cy="285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09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Explainable Reinforcement Learning for Broad-XAI: A Conceptual Framework and Survey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Information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552440" cy="26562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information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Explainable Reinforcement Learning for Broad-XAI: A Conceptual Framework and </a:t>
            </a:r>
            <a:r>
              <a:rPr lang="en-US" altLang="ko-KR" dirty="0" smtClean="0">
                <a:solidFill>
                  <a:schemeClr val="tx1"/>
                </a:solidFill>
              </a:rPr>
              <a:t>Survey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arxiv.org/pdf/2108.09003.pdf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65" y="5576552"/>
            <a:ext cx="11406259" cy="25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90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896090" cy="51985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XRL (</a:t>
            </a:r>
            <a:r>
              <a:rPr lang="en-US" altLang="ko-KR" dirty="0" err="1" smtClean="0">
                <a:solidFill>
                  <a:schemeClr val="tx1"/>
                </a:solidFill>
              </a:rPr>
              <a:t>eXplainable</a:t>
            </a:r>
            <a:r>
              <a:rPr lang="en-US" altLang="ko-KR" dirty="0" smtClean="0">
                <a:solidFill>
                  <a:schemeClr val="tx1"/>
                </a:solidFill>
              </a:rPr>
              <a:t> Reinforcement Learning)</a:t>
            </a:r>
            <a:r>
              <a:rPr lang="ko-KR" altLang="en-US" dirty="0" smtClean="0">
                <a:solidFill>
                  <a:schemeClr val="tx1"/>
                </a:solidFill>
              </a:rPr>
              <a:t>의 배경 및 다루는 영역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XRL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smtClean="0">
                <a:solidFill>
                  <a:schemeClr val="tx1"/>
                </a:solidFill>
              </a:rPr>
              <a:t>개념적 프레임워크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프레임워크의 </a:t>
            </a:r>
            <a:r>
              <a:rPr lang="en-US" altLang="ko-KR" dirty="0" smtClean="0">
                <a:solidFill>
                  <a:schemeClr val="tx1"/>
                </a:solidFill>
              </a:rPr>
              <a:t>initial stage</a:t>
            </a:r>
            <a:r>
              <a:rPr lang="ko-KR" altLang="en-US" dirty="0" smtClean="0">
                <a:solidFill>
                  <a:schemeClr val="tx1"/>
                </a:solidFill>
              </a:rPr>
              <a:t>에 대한 현재의 접근 방식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프레임워크의 이후 단계에 대한 연구 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프레임워크가 </a:t>
            </a:r>
            <a:r>
              <a:rPr lang="en-US" altLang="ko-KR" dirty="0" smtClean="0">
                <a:solidFill>
                  <a:schemeClr val="tx1"/>
                </a:solidFill>
              </a:rPr>
              <a:t>broad-XAI </a:t>
            </a:r>
            <a:r>
              <a:rPr lang="ko-KR" altLang="en-US" dirty="0" smtClean="0">
                <a:solidFill>
                  <a:schemeClr val="tx1"/>
                </a:solidFill>
              </a:rPr>
              <a:t>개발에 어떻게 융합되어 이용할 수 있는가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205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896090" cy="9465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Basic Reinforcement Learning</a:t>
            </a:r>
            <a:r>
              <a:rPr lang="ko-KR" altLang="en-US" dirty="0" smtClean="0">
                <a:solidFill>
                  <a:schemeClr val="tx1"/>
                </a:solidFill>
              </a:rPr>
              <a:t>의 확장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446323"/>
              </p:ext>
            </p:extLst>
          </p:nvPr>
        </p:nvGraphicFramePr>
        <p:xfrm>
          <a:off x="765386" y="4343400"/>
          <a:ext cx="11396134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054">
                  <a:extLst>
                    <a:ext uri="{9D8B030D-6E8A-4147-A177-3AD203B41FA5}">
                      <a16:colId xmlns:a16="http://schemas.microsoft.com/office/drawing/2014/main" val="2179683118"/>
                    </a:ext>
                  </a:extLst>
                </a:gridCol>
                <a:gridCol w="9022080">
                  <a:extLst>
                    <a:ext uri="{9D8B030D-6E8A-4147-A177-3AD203B41FA5}">
                      <a16:colId xmlns:a16="http://schemas.microsoft.com/office/drawing/2014/main" val="4218340715"/>
                    </a:ext>
                  </a:extLst>
                </a:gridCol>
              </a:tblGrid>
              <a:tr h="2019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Growing state space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space</a:t>
                      </a:r>
                      <a:r>
                        <a:rPr lang="ko-KR" altLang="en-US" sz="2400" dirty="0" smtClean="0"/>
                        <a:t>가 커져서 </a:t>
                      </a:r>
                      <a:r>
                        <a:rPr lang="en-US" altLang="ko-KR" sz="2400" b="1" u="sng" dirty="0" smtClean="0"/>
                        <a:t>agent</a:t>
                      </a:r>
                      <a:r>
                        <a:rPr lang="ko-KR" altLang="en-US" sz="2400" b="1" u="sng" dirty="0" smtClean="0"/>
                        <a:t>의 </a:t>
                      </a:r>
                      <a:r>
                        <a:rPr lang="en-US" altLang="ko-KR" sz="2400" b="1" u="sng" dirty="0" smtClean="0"/>
                        <a:t>search </a:t>
                      </a:r>
                      <a:r>
                        <a:rPr lang="ko-KR" altLang="en-US" sz="2400" b="1" u="sng" dirty="0" smtClean="0"/>
                        <a:t>영역의 복잡도</a:t>
                      </a:r>
                      <a:r>
                        <a:rPr lang="ko-KR" altLang="en-US" sz="2400" dirty="0" smtClean="0"/>
                        <a:t>가 커지는 문제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해결 방법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: Neural Network, Deep RL (DRL)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547023"/>
                  </a:ext>
                </a:extLst>
              </a:tr>
              <a:tr h="2019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Multi-goal</a:t>
                      </a:r>
                      <a:r>
                        <a:rPr lang="en-US" altLang="ko-KR" sz="2400" baseline="0" dirty="0" smtClean="0"/>
                        <a:t> Reinforcement Learning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Reinforcement</a:t>
                      </a:r>
                      <a:r>
                        <a:rPr lang="en-US" altLang="ko-KR" sz="2400" baseline="0" dirty="0" smtClean="0"/>
                        <a:t> Learning</a:t>
                      </a:r>
                      <a:r>
                        <a:rPr lang="ko-KR" altLang="en-US" sz="2400" baseline="0" dirty="0" smtClean="0"/>
                        <a:t>의 목표가 여러 개일 때</a:t>
                      </a:r>
                      <a:r>
                        <a:rPr lang="en-US" altLang="ko-KR" sz="2400" baseline="0" dirty="0" smtClean="0"/>
                        <a:t>, </a:t>
                      </a:r>
                      <a:r>
                        <a:rPr lang="en-US" altLang="ko-KR" sz="2400" b="1" u="sng" baseline="0" dirty="0" smtClean="0"/>
                        <a:t>agent</a:t>
                      </a:r>
                      <a:r>
                        <a:rPr lang="ko-KR" altLang="en-US" sz="2400" b="1" u="sng" baseline="0" dirty="0" smtClean="0"/>
                        <a:t>가 적절한 </a:t>
                      </a:r>
                      <a:r>
                        <a:rPr lang="en-US" altLang="ko-KR" sz="2400" b="1" u="sng" baseline="0" dirty="0" smtClean="0"/>
                        <a:t>sub-goal</a:t>
                      </a:r>
                      <a:r>
                        <a:rPr lang="ko-KR" altLang="en-US" sz="2400" b="1" u="sng" baseline="0" dirty="0" smtClean="0"/>
                        <a:t>을 설정</a:t>
                      </a:r>
                      <a:r>
                        <a:rPr lang="ko-KR" altLang="en-US" sz="2400" baseline="0" dirty="0" smtClean="0"/>
                        <a:t>해야 하는 문제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="1" u="sng" dirty="0" smtClean="0"/>
                        <a:t>Multi-objective RL (MORL)</a:t>
                      </a:r>
                      <a:r>
                        <a:rPr lang="ko-KR" altLang="en-US" sz="2400" b="1" u="sng" dirty="0" smtClean="0"/>
                        <a:t>은 </a:t>
                      </a:r>
                      <a:r>
                        <a:rPr lang="en-US" altLang="ko-KR" sz="2400" b="1" u="sng" dirty="0" smtClean="0"/>
                        <a:t>primary objective</a:t>
                      </a:r>
                      <a:r>
                        <a:rPr lang="ko-KR" altLang="en-US" sz="2400" dirty="0" smtClean="0"/>
                        <a:t>와 균형이 맞춰져야 하는 </a:t>
                      </a:r>
                      <a:r>
                        <a:rPr lang="en-US" altLang="ko-KR" sz="2400" dirty="0" smtClean="0"/>
                        <a:t>conflicting objective</a:t>
                      </a:r>
                      <a:r>
                        <a:rPr lang="ko-KR" altLang="en-US" sz="2400" dirty="0" smtClean="0"/>
                        <a:t>들이 존재할 수 있을 것으로 봄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1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9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896090" cy="15561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Reinforcement Learning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Supervised Learning</a:t>
            </a:r>
            <a:r>
              <a:rPr lang="ko-KR" altLang="en-US" dirty="0" smtClean="0">
                <a:solidFill>
                  <a:schemeClr val="tx1"/>
                </a:solidFill>
              </a:rPr>
              <a:t>의 차이 </a:t>
            </a:r>
            <a:r>
              <a:rPr lang="en-US" altLang="ko-KR" dirty="0" smtClean="0">
                <a:solidFill>
                  <a:srgbClr val="0000FF"/>
                </a:solidFill>
              </a:rPr>
              <a:t>(learning </a:t>
            </a:r>
            <a:r>
              <a:rPr lang="ko-KR" altLang="en-US" dirty="0" smtClean="0">
                <a:solidFill>
                  <a:srgbClr val="0000FF"/>
                </a:solidFill>
              </a:rPr>
              <a:t>관점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32052"/>
              </p:ext>
            </p:extLst>
          </p:nvPr>
        </p:nvGraphicFramePr>
        <p:xfrm>
          <a:off x="804333" y="4815840"/>
          <a:ext cx="11396134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054">
                  <a:extLst>
                    <a:ext uri="{9D8B030D-6E8A-4147-A177-3AD203B41FA5}">
                      <a16:colId xmlns:a16="http://schemas.microsoft.com/office/drawing/2014/main" val="2179683118"/>
                    </a:ext>
                  </a:extLst>
                </a:gridCol>
                <a:gridCol w="9022080">
                  <a:extLst>
                    <a:ext uri="{9D8B030D-6E8A-4147-A177-3AD203B41FA5}">
                      <a16:colId xmlns:a16="http://schemas.microsoft.com/office/drawing/2014/main" val="4218340715"/>
                    </a:ext>
                  </a:extLst>
                </a:gridCol>
              </a:tblGrid>
              <a:tr h="1950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Reinforcement Learning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각각의 입력을 출력으로 개별적으로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mapping</a:t>
                      </a: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instance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는 다른 입출력과 기본적으로 상관관계가 없는 </a:t>
                      </a:r>
                      <a:r>
                        <a:rPr lang="en-US" altLang="ko-KR" sz="2400" b="1" u="sng" dirty="0" smtClean="0">
                          <a:solidFill>
                            <a:schemeClr val="tx1"/>
                          </a:solidFill>
                        </a:rPr>
                        <a:t>stand-alone instance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이며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, local explanation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이 가능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547023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Supervised Learning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각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instance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간에 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implicit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한 관계가 존재</a:t>
                      </a:r>
                      <a:endParaRPr lang="en-US" altLang="ko-KR" sz="24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2400" baseline="0" dirty="0" smtClean="0"/>
                        <a:t>Next state</a:t>
                      </a:r>
                      <a:r>
                        <a:rPr lang="ko-KR" altLang="en-US" sz="2400" baseline="0" dirty="0" smtClean="0"/>
                        <a:t>가 </a:t>
                      </a:r>
                      <a:r>
                        <a:rPr lang="en-US" altLang="ko-KR" sz="2400" b="1" u="sng" baseline="0" dirty="0" smtClean="0"/>
                        <a:t>previous state</a:t>
                      </a:r>
                      <a:r>
                        <a:rPr lang="ko-KR" altLang="en-US" sz="2400" b="1" u="sng" baseline="0" dirty="0" smtClean="0"/>
                        <a:t>에서 실행되는 행동에 의해 </a:t>
                      </a:r>
                      <a:r>
                        <a:rPr lang="en-US" altLang="ko-KR" sz="2400" b="1" u="sng" baseline="0" dirty="0" smtClean="0"/>
                        <a:t>visit</a:t>
                      </a:r>
                      <a:r>
                        <a:rPr lang="ko-KR" altLang="en-US" sz="2400" baseline="0" dirty="0" smtClean="0"/>
                        <a:t>되기 때문에 이러한 관계 존재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aseline="0" dirty="0" smtClean="0"/>
                        <a:t>State, action, </a:t>
                      </a:r>
                      <a:r>
                        <a:rPr lang="ko-KR" altLang="en-US" sz="2400" baseline="0" dirty="0" smtClean="0"/>
                        <a:t>다음 </a:t>
                      </a:r>
                      <a:r>
                        <a:rPr lang="en-US" altLang="ko-KR" sz="2400" baseline="0" dirty="0" smtClean="0"/>
                        <a:t>state </a:t>
                      </a:r>
                      <a:r>
                        <a:rPr lang="ko-KR" altLang="en-US" sz="2400" baseline="0" dirty="0" smtClean="0"/>
                        <a:t>간의 </a:t>
                      </a:r>
                      <a:r>
                        <a:rPr lang="en-US" altLang="ko-KR" sz="2400" b="1" u="sng" baseline="0" dirty="0" smtClean="0"/>
                        <a:t>temporal</a:t>
                      </a:r>
                      <a:r>
                        <a:rPr lang="ko-KR" altLang="en-US" sz="2400" b="1" u="sng" baseline="0" dirty="0" smtClean="0"/>
                        <a:t>한 의존 관계</a:t>
                      </a:r>
                      <a:endParaRPr lang="ko-KR" altLang="en-US" sz="2400" b="1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1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252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896090" cy="15561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Reinforcement Learning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Supervised Learning</a:t>
            </a:r>
            <a:r>
              <a:rPr lang="ko-KR" altLang="en-US" dirty="0" smtClean="0">
                <a:solidFill>
                  <a:schemeClr val="tx1"/>
                </a:solidFill>
              </a:rPr>
              <a:t>의 차이 </a:t>
            </a:r>
            <a:r>
              <a:rPr lang="en-US" altLang="ko-KR" dirty="0" smtClean="0">
                <a:solidFill>
                  <a:srgbClr val="0000FF"/>
                </a:solidFill>
              </a:rPr>
              <a:t>(mapping </a:t>
            </a:r>
            <a:r>
              <a:rPr lang="ko-KR" altLang="en-US" dirty="0" smtClean="0">
                <a:solidFill>
                  <a:srgbClr val="0000FF"/>
                </a:solidFill>
              </a:rPr>
              <a:t>관점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7601"/>
              </p:ext>
            </p:extLst>
          </p:nvPr>
        </p:nvGraphicFramePr>
        <p:xfrm>
          <a:off x="804333" y="4815840"/>
          <a:ext cx="11396134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054">
                  <a:extLst>
                    <a:ext uri="{9D8B030D-6E8A-4147-A177-3AD203B41FA5}">
                      <a16:colId xmlns:a16="http://schemas.microsoft.com/office/drawing/2014/main" val="2179683118"/>
                    </a:ext>
                  </a:extLst>
                </a:gridCol>
                <a:gridCol w="9022080">
                  <a:extLst>
                    <a:ext uri="{9D8B030D-6E8A-4147-A177-3AD203B41FA5}">
                      <a16:colId xmlns:a16="http://schemas.microsoft.com/office/drawing/2014/main" val="4218340715"/>
                    </a:ext>
                  </a:extLst>
                </a:gridCol>
              </a:tblGrid>
              <a:tr h="1950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Reinforcement Learning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Right answer</a:t>
                      </a:r>
                      <a:r>
                        <a:rPr lang="ko-KR" altLang="en-US" sz="2400" dirty="0" smtClean="0">
                          <a:solidFill>
                            <a:srgbClr val="0000FF"/>
                          </a:solidFill>
                        </a:rPr>
                        <a:t>를 얻기 위한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mapping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regression 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값을 제공하기 위해 </a:t>
                      </a:r>
                      <a:r>
                        <a:rPr lang="ko-KR" altLang="en-US" sz="2400" b="1" u="sng" baseline="0" dirty="0" smtClean="0">
                          <a:solidFill>
                            <a:schemeClr val="tx1"/>
                          </a:solidFill>
                        </a:rPr>
                        <a:t>학습된 </a:t>
                      </a:r>
                      <a:r>
                        <a:rPr lang="en-US" altLang="ko-KR" sz="2400" b="1" u="sng" baseline="0" dirty="0" smtClean="0">
                          <a:solidFill>
                            <a:schemeClr val="tx1"/>
                          </a:solidFill>
                        </a:rPr>
                        <a:t>mapping</a:t>
                      </a:r>
                      <a:r>
                        <a:rPr lang="ko-KR" altLang="en-US" sz="2400" b="1" u="sng" baseline="0" dirty="0" smtClean="0">
                          <a:solidFill>
                            <a:schemeClr val="tx1"/>
                          </a:solidFill>
                        </a:rPr>
                        <a:t>을 사용</a:t>
                      </a:r>
                      <a:endParaRPr lang="ko-KR" altLang="en-US" sz="24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547023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Supervised Learning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Reward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signal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을 최대화하는 것에 중점</a:t>
                      </a:r>
                      <a:endParaRPr lang="en-US" altLang="ko-KR" sz="24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2400" baseline="0" dirty="0" smtClean="0"/>
                        <a:t>Reward</a:t>
                      </a:r>
                      <a:r>
                        <a:rPr lang="ko-KR" altLang="en-US" sz="2400" baseline="0" dirty="0" smtClean="0"/>
                        <a:t>는 </a:t>
                      </a:r>
                      <a:r>
                        <a:rPr lang="en-US" altLang="ko-KR" sz="2400" b="1" u="sng" baseline="0" dirty="0" smtClean="0"/>
                        <a:t>agent</a:t>
                      </a:r>
                      <a:r>
                        <a:rPr lang="ko-KR" altLang="en-US" sz="2400" b="1" u="sng" baseline="0" dirty="0" smtClean="0"/>
                        <a:t>의 목표</a:t>
                      </a:r>
                      <a:r>
                        <a:rPr lang="ko-KR" altLang="en-US" sz="2400" baseline="0" dirty="0" smtClean="0"/>
                        <a:t>를 나타냄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1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11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896090" cy="47413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Reinforcement Learning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Supervised Learning</a:t>
            </a:r>
            <a:r>
              <a:rPr lang="ko-KR" altLang="en-US" dirty="0" smtClean="0">
                <a:solidFill>
                  <a:schemeClr val="tx1"/>
                </a:solidFill>
              </a:rPr>
              <a:t>의 차이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Reinforcement Learning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upervised Learning</a:t>
            </a:r>
            <a:r>
              <a:rPr lang="ko-KR" altLang="en-US" dirty="0" smtClean="0">
                <a:solidFill>
                  <a:schemeClr val="tx1"/>
                </a:solidFill>
              </a:rPr>
              <a:t>의 이러한 근본적인 차이점 때문에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설명 방법을 </a:t>
            </a:r>
            <a:r>
              <a:rPr lang="ko-KR" altLang="en-US" dirty="0" smtClean="0">
                <a:solidFill>
                  <a:srgbClr val="0000FF"/>
                </a:solidFill>
              </a:rPr>
              <a:t>단순한 해석 방법과는 조금 다르게</a:t>
            </a:r>
            <a:r>
              <a:rPr lang="ko-KR" altLang="en-US" dirty="0" smtClean="0">
                <a:solidFill>
                  <a:schemeClr val="tx1"/>
                </a:solidFill>
              </a:rPr>
              <a:t> 생각해야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Reinforcement Learning </a:t>
            </a:r>
            <a:r>
              <a:rPr lang="ko-KR" altLang="en-US" dirty="0" smtClean="0">
                <a:solidFill>
                  <a:schemeClr val="tx1"/>
                </a:solidFill>
              </a:rPr>
              <a:t>연구를 통해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잠재적으로 </a:t>
            </a:r>
            <a:r>
              <a:rPr lang="en-US" altLang="ko-KR" dirty="0" smtClean="0">
                <a:solidFill>
                  <a:srgbClr val="0000FF"/>
                </a:solidFill>
              </a:rPr>
              <a:t>broad-XAI </a:t>
            </a:r>
            <a:r>
              <a:rPr lang="ko-KR" altLang="en-US" dirty="0" smtClean="0">
                <a:solidFill>
                  <a:srgbClr val="0000FF"/>
                </a:solidFill>
              </a:rPr>
              <a:t>시스템을 개발</a:t>
            </a:r>
            <a:r>
              <a:rPr lang="ko-KR" altLang="en-US" dirty="0" smtClean="0">
                <a:solidFill>
                  <a:schemeClr val="tx1"/>
                </a:solidFill>
              </a:rPr>
              <a:t>할 수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805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6410325" cy="53966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Causal Explanation Network (CEN) </a:t>
            </a:r>
            <a:r>
              <a:rPr lang="ko-KR" altLang="en-US" dirty="0" smtClean="0">
                <a:solidFill>
                  <a:schemeClr val="tx1"/>
                </a:solidFill>
              </a:rPr>
              <a:t>모델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</a:rPr>
              <a:t>사람의 행동을 설명</a:t>
            </a:r>
            <a:r>
              <a:rPr lang="ko-KR" altLang="en-US" dirty="0" smtClean="0">
                <a:solidFill>
                  <a:schemeClr val="tx1"/>
                </a:solidFill>
              </a:rPr>
              <a:t>할 때 사용되는 </a:t>
            </a:r>
            <a:r>
              <a:rPr lang="en-US" altLang="ko-KR" dirty="0" smtClean="0">
                <a:solidFill>
                  <a:schemeClr val="tx1"/>
                </a:solidFill>
              </a:rPr>
              <a:t>component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Node </a:t>
            </a:r>
            <a:r>
              <a:rPr lang="ko-KR" altLang="en-US" dirty="0" smtClean="0">
                <a:solidFill>
                  <a:schemeClr val="tx1"/>
                </a:solidFill>
              </a:rPr>
              <a:t>간의 </a:t>
            </a:r>
            <a:r>
              <a:rPr lang="en-US" altLang="ko-KR" dirty="0" smtClean="0">
                <a:solidFill>
                  <a:schemeClr val="tx1"/>
                </a:solidFill>
              </a:rPr>
              <a:t>arc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</a:rPr>
              <a:t>사람이 설명을 제공할 때</a:t>
            </a:r>
            <a:r>
              <a:rPr lang="ko-KR" altLang="en-US" dirty="0" smtClean="0">
                <a:solidFill>
                  <a:schemeClr val="tx1"/>
                </a:solidFill>
              </a:rPr>
              <a:t>의 이들 개념에 대한 </a:t>
            </a:r>
            <a:r>
              <a:rPr lang="en-US" altLang="ko-KR" dirty="0" smtClean="0">
                <a:solidFill>
                  <a:schemeClr val="tx1"/>
                </a:solidFill>
              </a:rPr>
              <a:t>causal link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사람들이 </a:t>
            </a:r>
            <a:r>
              <a:rPr lang="ko-KR" altLang="en-US" dirty="0" smtClean="0">
                <a:solidFill>
                  <a:srgbClr val="0000FF"/>
                </a:solidFill>
              </a:rPr>
              <a:t>전형적으로 사용하는 </a:t>
            </a:r>
            <a:r>
              <a:rPr lang="en-US" altLang="ko-KR" dirty="0" smtClean="0">
                <a:solidFill>
                  <a:srgbClr val="0000FF"/>
                </a:solidFill>
              </a:rPr>
              <a:t>causal explanation</a:t>
            </a:r>
            <a:r>
              <a:rPr lang="ko-KR" altLang="en-US" dirty="0" smtClean="0">
                <a:solidFill>
                  <a:schemeClr val="tx1"/>
                </a:solidFill>
              </a:rPr>
              <a:t>을 나타냄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75" y="4635162"/>
            <a:ext cx="56673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7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659</Words>
  <Application>Microsoft Office PowerPoint</Application>
  <PresentationFormat>사용자 지정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Paper Information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4643</cp:revision>
  <cp:lastPrinted>2020-05-01T05:17:35Z</cp:lastPrinted>
  <dcterms:modified xsi:type="dcterms:W3CDTF">2021-11-19T02:37:14Z</dcterms:modified>
</cp:coreProperties>
</file>