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9" r:id="rId4"/>
    <p:sldId id="301" r:id="rId5"/>
    <p:sldId id="300" r:id="rId6"/>
    <p:sldId id="302" r:id="rId7"/>
    <p:sldId id="303" r:id="rId8"/>
    <p:sldId id="304" r:id="rId9"/>
    <p:sldId id="305" r:id="rId10"/>
    <p:sldId id="306" r:id="rId11"/>
    <p:sldId id="288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21.08.18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2166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a[n][l][</a:t>
            </a:r>
            <a:r>
              <a:rPr lang="en-US" altLang="ko-KR" dirty="0" err="1">
                <a:solidFill>
                  <a:schemeClr val="tx1"/>
                </a:solidFill>
              </a:rPr>
              <a:t>k_l</a:t>
            </a:r>
            <a:r>
              <a:rPr lang="en-US" altLang="ko-KR" dirty="0">
                <a:solidFill>
                  <a:schemeClr val="tx1"/>
                </a:solidFill>
              </a:rPr>
              <a:t>], </a:t>
            </a:r>
            <a:r>
              <a:rPr lang="ko-KR" altLang="en-US" dirty="0">
                <a:solidFill>
                  <a:schemeClr val="tx1"/>
                </a:solidFill>
              </a:rPr>
              <a:t>즉 각 </a:t>
            </a:r>
            <a:r>
              <a:rPr lang="en-US" altLang="ko-KR" dirty="0">
                <a:solidFill>
                  <a:schemeClr val="tx1"/>
                </a:solidFill>
              </a:rPr>
              <a:t>device</a:t>
            </a:r>
            <a:r>
              <a:rPr lang="ko-KR" altLang="en-US" dirty="0">
                <a:solidFill>
                  <a:schemeClr val="tx1"/>
                </a:solidFill>
              </a:rPr>
              <a:t>와의 </a:t>
            </a:r>
            <a:r>
              <a:rPr lang="en-US" altLang="ko-KR" dirty="0">
                <a:solidFill>
                  <a:schemeClr val="tx1"/>
                </a:solidFill>
              </a:rPr>
              <a:t>communication </a:t>
            </a:r>
            <a:r>
              <a:rPr lang="ko-KR" altLang="en-US" dirty="0" smtClean="0">
                <a:solidFill>
                  <a:schemeClr val="tx1"/>
                </a:solidFill>
              </a:rPr>
              <a:t>횟수에 대한 구현 수정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논문 </a:t>
            </a:r>
            <a:r>
              <a:rPr lang="ko-KR" altLang="en-US" dirty="0" err="1" smtClean="0">
                <a:solidFill>
                  <a:srgbClr val="FF0000"/>
                </a:solidFill>
              </a:rPr>
              <a:t>구현상의</a:t>
            </a:r>
            <a:r>
              <a:rPr lang="ko-KR" altLang="en-US" dirty="0" smtClean="0">
                <a:solidFill>
                  <a:srgbClr val="FF0000"/>
                </a:solidFill>
              </a:rPr>
              <a:t> 오류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503042"/>
            <a:ext cx="8671560" cy="23820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61360" y="5318760"/>
            <a:ext cx="6065520" cy="3203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58" y="6045702"/>
            <a:ext cx="6230941" cy="28430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13058" y="5999982"/>
            <a:ext cx="6230941" cy="6751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7425" y="7330722"/>
            <a:ext cx="4814096" cy="152757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0541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26237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결론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</a:t>
            </a:r>
            <a:r>
              <a:rPr lang="ko-KR" altLang="en-US" dirty="0" smtClean="0">
                <a:solidFill>
                  <a:schemeClr val="tx1"/>
                </a:solidFill>
              </a:rPr>
              <a:t>진행 방향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이 상수 값으로 도출되는 문제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실제 논문과 비교하여 </a:t>
            </a:r>
            <a:r>
              <a:rPr lang="ko-KR" altLang="en-US" b="1" dirty="0" smtClean="0">
                <a:solidFill>
                  <a:srgbClr val="0000FF"/>
                </a:solidFill>
              </a:rPr>
              <a:t>구현이 올바른지 </a:t>
            </a:r>
            <a:r>
              <a:rPr lang="ko-KR" altLang="en-US" b="1" dirty="0" smtClean="0">
                <a:solidFill>
                  <a:srgbClr val="0000FF"/>
                </a:solidFill>
              </a:rPr>
              <a:t>재확인 및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구현상의</a:t>
            </a:r>
            <a:r>
              <a:rPr lang="ko-KR" altLang="en-US" b="1" dirty="0" smtClean="0">
                <a:solidFill>
                  <a:srgbClr val="0000FF"/>
                </a:solidFill>
              </a:rPr>
              <a:t> 오류 추가 수정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6" y="5212079"/>
            <a:ext cx="5583524" cy="23214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24" y="4619041"/>
            <a:ext cx="6703726" cy="35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9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WPCN-UAV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1922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더욱 많은 학습 및 테스트 데이터를 이용하여 학습 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및 출력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간의 관계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구현의 잘못된 부분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261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더욱 많은 학습 및 테스트 데이터를 이용하여 학습 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Configuration: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977"/>
              </p:ext>
            </p:extLst>
          </p:nvPr>
        </p:nvGraphicFramePr>
        <p:xfrm>
          <a:off x="1862666" y="3469348"/>
          <a:ext cx="8669867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867">
                  <a:extLst>
                    <a:ext uri="{9D8B030D-6E8A-4147-A177-3AD203B41FA5}">
                      <a16:colId xmlns:a16="http://schemas.microsoft.com/office/drawing/2014/main" val="265591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deviceName</a:t>
                      </a:r>
                      <a:r>
                        <a:rPr lang="en-US" altLang="ko-KR" sz="1600" dirty="0" smtClean="0"/>
                        <a:t>=gpu:0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QTable_rate</a:t>
                      </a:r>
                      <a:r>
                        <a:rPr lang="en-US" altLang="ko-KR" sz="1600" dirty="0" smtClean="0"/>
                        <a:t>=1.0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fc=800000000 # carrier frequency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B=1000000 # bandwidth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o2=-110 # Noise power spectral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b1=0.36 # environmental parameter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b2=0.21 # environmental parameter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alpha=2 # path loss exponent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u1=3 # additional path loss for </a:t>
                      </a:r>
                      <a:r>
                        <a:rPr lang="en-US" altLang="ko-KR" sz="1600" dirty="0" err="1" smtClean="0"/>
                        <a:t>LoS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u2=23 # additional path loss for </a:t>
                      </a:r>
                      <a:r>
                        <a:rPr lang="en-US" altLang="ko-KR" sz="1600" dirty="0" err="1" smtClean="0"/>
                        <a:t>NLoS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S_=0.0 # (temp) constant value determined by both the antenna and the environment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alphaL</a:t>
                      </a:r>
                      <a:r>
                        <a:rPr lang="en-US" altLang="ko-KR" sz="1600" dirty="0" smtClean="0"/>
                        <a:t>=0.1 # learning rate for DQN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r_=0.7 # discount factor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width=50 # width (m)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height=50 # height (m)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M=1000 # episodes</a:t>
                      </a:r>
                    </a:p>
                    <a:p>
                      <a:pPr latinLnBrk="1"/>
                      <a:r>
                        <a:rPr lang="en-US" altLang="ko-KR" sz="1600" b="1" dirty="0" smtClean="0"/>
                        <a:t>L=10 # number of clusters = number of UAVs</a:t>
                      </a:r>
                    </a:p>
                    <a:p>
                      <a:pPr latinLnBrk="1"/>
                      <a:r>
                        <a:rPr lang="en-US" altLang="ko-KR" sz="1600" b="1" dirty="0" smtClean="0"/>
                        <a:t>devices=80 # number of devices</a:t>
                      </a:r>
                    </a:p>
                    <a:p>
                      <a:pPr latinLnBrk="1"/>
                      <a:r>
                        <a:rPr lang="en-US" altLang="ko-KR" sz="1600" b="1" dirty="0" smtClean="0"/>
                        <a:t>T=30 # time (s)</a:t>
                      </a:r>
                    </a:p>
                    <a:p>
                      <a:pPr latinLnBrk="1"/>
                      <a:r>
                        <a:rPr lang="en-US" altLang="ko-KR" sz="1600" b="1" dirty="0" smtClean="0"/>
                        <a:t>H=15 # hovering elevation (m)</a:t>
                      </a:r>
                    </a:p>
                    <a:p>
                      <a:pPr latinLnBrk="1"/>
                      <a:r>
                        <a:rPr lang="en-US" altLang="ko-KR" sz="1600" b="1" dirty="0" err="1" smtClean="0"/>
                        <a:t>learningRate</a:t>
                      </a:r>
                      <a:r>
                        <a:rPr lang="en-US" altLang="ko-KR" sz="1600" b="1" dirty="0" smtClean="0"/>
                        <a:t>=0.0001 # learning rate of DQN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4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21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434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</a:t>
            </a:r>
            <a:r>
              <a:rPr lang="en-US" altLang="ko-KR" dirty="0" smtClean="0">
                <a:solidFill>
                  <a:schemeClr val="tx1"/>
                </a:solidFill>
              </a:rPr>
              <a:t>4 </a:t>
            </a:r>
            <a:r>
              <a:rPr lang="en-US" altLang="ko-KR" dirty="0" smtClean="0">
                <a:solidFill>
                  <a:schemeClr val="tx1"/>
                </a:solidFill>
              </a:rPr>
              <a:t>(after </a:t>
            </a:r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dirty="0" smtClean="0">
                <a:solidFill>
                  <a:schemeClr val="tx1"/>
                </a:solidFill>
              </a:rPr>
              <a:t> episode, 2021.08.12)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Validation loss = </a:t>
            </a:r>
            <a:r>
              <a:rPr lang="en-US" altLang="ko-KR" b="1" dirty="0" smtClean="0">
                <a:solidFill>
                  <a:srgbClr val="FF0000"/>
                </a:solidFill>
              </a:rPr>
              <a:t>1.5 ~ 1.9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22" y="4220890"/>
            <a:ext cx="4103077" cy="3077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8" y="4220890"/>
            <a:ext cx="4103077" cy="3077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45" y="4220890"/>
            <a:ext cx="4103077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0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434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</a:t>
            </a:r>
            <a:r>
              <a:rPr lang="en-US" altLang="ko-KR" dirty="0" smtClean="0">
                <a:solidFill>
                  <a:schemeClr val="tx1"/>
                </a:solidFill>
              </a:rPr>
              <a:t>5 </a:t>
            </a:r>
            <a:r>
              <a:rPr lang="en-US" altLang="ko-KR" dirty="0" smtClean="0">
                <a:solidFill>
                  <a:schemeClr val="tx1"/>
                </a:solidFill>
              </a:rPr>
              <a:t>(after </a:t>
            </a:r>
            <a:r>
              <a:rPr lang="en-US" altLang="ko-KR" dirty="0" smtClean="0">
                <a:solidFill>
                  <a:schemeClr val="tx1"/>
                </a:solidFill>
              </a:rPr>
              <a:t>70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dirty="0" smtClean="0">
                <a:solidFill>
                  <a:schemeClr val="tx1"/>
                </a:solidFill>
              </a:rPr>
              <a:t> episode, 2021.08.12)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Validation loss = </a:t>
            </a:r>
            <a:r>
              <a:rPr lang="en-US" altLang="ko-KR" b="1" dirty="0" smtClean="0">
                <a:solidFill>
                  <a:srgbClr val="FF0000"/>
                </a:solidFill>
              </a:rPr>
              <a:t>0.3 ~ 0.32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12" y="4164231"/>
            <a:ext cx="4123138" cy="3092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" y="4164231"/>
            <a:ext cx="4123138" cy="30923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74" y="4164231"/>
            <a:ext cx="4123138" cy="30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3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293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및 출력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간의 관계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b="1" dirty="0" smtClean="0">
                <a:solidFill>
                  <a:srgbClr val="FF0000"/>
                </a:solidFill>
              </a:rPr>
              <a:t>일정한 값으로 최종 계산</a:t>
            </a:r>
            <a:r>
              <a:rPr lang="ko-KR" altLang="en-US" dirty="0" smtClean="0">
                <a:solidFill>
                  <a:schemeClr val="tx1"/>
                </a:solidFill>
              </a:rPr>
              <a:t>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이를 해결할 필요가 있음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4093197"/>
            <a:ext cx="12380278" cy="37706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9640" y="5029200"/>
            <a:ext cx="5399244" cy="4572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4596" y="6294120"/>
            <a:ext cx="2554444" cy="4572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1900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567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및 출력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간의 관계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u="sng" dirty="0">
                <a:sym typeface="Helvetica"/>
              </a:rPr>
              <a:t>[[s0], [s1], </a:t>
            </a:r>
            <a:r>
              <a:rPr lang="en-US" altLang="ko-KR" b="1" u="sng" dirty="0" smtClean="0">
                <a:sym typeface="Helvetica"/>
              </a:rPr>
              <a:t>…] = [</a:t>
            </a:r>
            <a:r>
              <a:rPr lang="en-US" altLang="ko-KR" b="1" u="sng" dirty="0" smtClean="0">
                <a:solidFill>
                  <a:srgbClr val="FF0000"/>
                </a:solidFill>
                <a:sym typeface="Helvetica"/>
              </a:rPr>
              <a:t>[</a:t>
            </a:r>
            <a:r>
              <a:rPr lang="pt-BR" altLang="ko-KR" b="1" u="sng" dirty="0">
                <a:solidFill>
                  <a:srgbClr val="FF0000"/>
                </a:solidFill>
                <a:sym typeface="Helvetica"/>
              </a:rPr>
              <a:t>q[n][l], {a[n][l][k_l]}, {R[n][k_l</a:t>
            </a:r>
            <a:r>
              <a:rPr lang="pt-BR" altLang="ko-KR" b="1" u="sng" dirty="0" smtClean="0">
                <a:solidFill>
                  <a:srgbClr val="FF0000"/>
                </a:solidFill>
                <a:sym typeface="Helvetica"/>
              </a:rPr>
              <a:t>]}]</a:t>
            </a:r>
            <a:r>
              <a:rPr lang="pt-BR" altLang="ko-KR" b="1" u="sng" dirty="0" smtClean="0">
                <a:solidFill>
                  <a:schemeClr val="tx1"/>
                </a:solidFill>
                <a:sym typeface="Helvetica"/>
              </a:rPr>
              <a:t>,</a:t>
            </a:r>
            <a:r>
              <a:rPr lang="pt-BR" altLang="ko-KR" b="1" u="sng" dirty="0" smtClean="0">
                <a:solidFill>
                  <a:srgbClr val="FF0000"/>
                </a:solidFill>
                <a:sym typeface="Helvetica"/>
              </a:rPr>
              <a:t> </a:t>
            </a:r>
            <a:r>
              <a:rPr lang="pt-BR" altLang="ko-KR" b="1" u="sng" dirty="0" smtClean="0">
                <a:sym typeface="Helvetica"/>
              </a:rPr>
              <a:t>...]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</a:rPr>
              <a:t>reward: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54981"/>
              </p:ext>
            </p:extLst>
          </p:nvPr>
        </p:nvGraphicFramePr>
        <p:xfrm>
          <a:off x="913604" y="3596894"/>
          <a:ext cx="11186955" cy="16761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04378">
                  <a:extLst>
                    <a:ext uri="{9D8B030D-6E8A-4147-A177-3AD203B41FA5}">
                      <a16:colId xmlns:a16="http://schemas.microsoft.com/office/drawing/2014/main" val="4110414665"/>
                    </a:ext>
                  </a:extLst>
                </a:gridCol>
                <a:gridCol w="9082577">
                  <a:extLst>
                    <a:ext uri="{9D8B030D-6E8A-4147-A177-3AD203B41FA5}">
                      <a16:colId xmlns:a16="http://schemas.microsoft.com/office/drawing/2014/main" val="1519723155"/>
                    </a:ext>
                  </a:extLst>
                </a:gridCol>
              </a:tblGrid>
              <a:tr h="558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q[n][l]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UAV</a:t>
                      </a:r>
                      <a:r>
                        <a:rPr lang="ko-KR" altLang="en-US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452163"/>
                  </a:ext>
                </a:extLst>
              </a:tr>
              <a:tr h="558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a[n][l][</a:t>
                      </a:r>
                      <a:r>
                        <a:rPr lang="en-US" sz="1800" b="1" kern="100" dirty="0" err="1">
                          <a:effectLst/>
                        </a:rPr>
                        <a:t>k_l</a:t>
                      </a:r>
                      <a:r>
                        <a:rPr lang="en-US" sz="1800" b="1" kern="100" dirty="0">
                          <a:effectLst/>
                        </a:rPr>
                        <a:t>]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랜덤하게</a:t>
                      </a:r>
                      <a:r>
                        <a:rPr lang="ko-KR" altLang="en-US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결정</a:t>
                      </a:r>
                      <a:r>
                        <a:rPr lang="en-US" altLang="ko-KR" sz="24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kern="100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(trajectory</a:t>
                      </a:r>
                      <a:r>
                        <a:rPr lang="ko-KR" altLang="en-US" sz="2400" kern="100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와는 관련 없음</a:t>
                      </a:r>
                      <a:r>
                        <a:rPr lang="en-US" altLang="ko-KR" sz="2400" kern="100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2400" kern="1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40068"/>
                  </a:ext>
                </a:extLst>
              </a:tr>
              <a:tr h="558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R[n][</a:t>
                      </a:r>
                      <a:r>
                        <a:rPr lang="en-US" sz="1800" b="1" kern="100" dirty="0" err="1">
                          <a:effectLst/>
                        </a:rPr>
                        <a:t>k_l</a:t>
                      </a:r>
                      <a:r>
                        <a:rPr lang="en-US" sz="1800" b="1" kern="100" dirty="0">
                          <a:effectLst/>
                        </a:rPr>
                        <a:t>]</a:t>
                      </a:r>
                      <a:endParaRPr lang="ko-KR" sz="1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결과가 상수이므로 의미 없음</a:t>
                      </a:r>
                      <a:endParaRPr lang="ko-KR" sz="24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34268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59559"/>
              </p:ext>
            </p:extLst>
          </p:nvPr>
        </p:nvGraphicFramePr>
        <p:xfrm>
          <a:off x="913604" y="6134570"/>
          <a:ext cx="11186955" cy="246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6955">
                  <a:extLst>
                    <a:ext uri="{9D8B030D-6E8A-4147-A177-3AD203B41FA5}">
                      <a16:colId xmlns:a16="http://schemas.microsoft.com/office/drawing/2014/main" val="2486498103"/>
                    </a:ext>
                  </a:extLst>
                </a:gridCol>
              </a:tblGrid>
              <a:tr h="2469486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해당 </a:t>
                      </a:r>
                      <a:r>
                        <a:rPr lang="en-US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action</a:t>
                      </a:r>
                      <a:r>
                        <a:rPr lang="ko-KR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의 결과</a:t>
                      </a:r>
                      <a:r>
                        <a:rPr lang="en-US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next location</a:t>
                      </a:r>
                      <a:r>
                        <a:rPr lang="ko-KR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에 대해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UAV </a:t>
                      </a:r>
                      <a:r>
                        <a:rPr lang="en-US" altLang="ko-KR" sz="2400" b="1" i="0" u="none" strike="noStrike" cap="none" spc="0" baseline="0" dirty="0" err="1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i</a:t>
                      </a:r>
                      <a:r>
                        <a:rPr lang="ko-KR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가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Beyond border</a:t>
                      </a:r>
                      <a:r>
                        <a:rPr lang="ko-KR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이면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-1</a:t>
                      </a:r>
                      <a:r>
                        <a:rPr lang="ko-KR" altLang="ko-KR" sz="2400" b="1" i="0" u="none" strike="noStrike" cap="none" spc="0" baseline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점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Trajectory</a:t>
                      </a:r>
                      <a:r>
                        <a:rPr lang="ko-KR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가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cross</a:t>
                      </a:r>
                      <a:r>
                        <a:rPr lang="ko-KR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되면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UAV </a:t>
                      </a:r>
                      <a:r>
                        <a:rPr lang="en-US" altLang="ko-KR" sz="2400" b="1" i="0" u="none" strike="noStrike" cap="none" spc="0" baseline="0" dirty="0" err="1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i</a:t>
                      </a:r>
                      <a:r>
                        <a:rPr lang="ko-KR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와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j</a:t>
                      </a:r>
                      <a:r>
                        <a:rPr lang="ko-KR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에 대해서 각각 </a:t>
                      </a:r>
                      <a:r>
                        <a:rPr lang="en-US" altLang="ko-KR" sz="2400" b="1" i="0" u="none" strike="noStrike" cap="none" spc="0" baseline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-1</a:t>
                      </a:r>
                      <a:r>
                        <a:rPr lang="ko-KR" altLang="ko-KR" sz="2400" b="1" i="0" u="none" strike="noStrike" cap="none" spc="0" baseline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점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3~5</a:t>
                      </a:r>
                      <a:r>
                        <a:rPr lang="ko-KR" altLang="en-US" sz="24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r>
                        <a:rPr lang="en-US" altLang="ko-KR" sz="2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throughput</a:t>
                      </a:r>
                      <a:r>
                        <a:rPr lang="ko-KR" altLang="en-US" sz="2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관련된 것이므로 항상 </a:t>
                      </a:r>
                      <a:r>
                        <a:rPr lang="en-US" altLang="ko-KR" sz="2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 </a:t>
                      </a:r>
                      <a:r>
                        <a:rPr lang="ko-KR" altLang="en-US" sz="2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2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2400" b="0" i="0" u="none" strike="noStrike" cap="none" spc="0" baseline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, </a:t>
                      </a:r>
                      <a:r>
                        <a:rPr lang="ko-KR" altLang="en-US" sz="2400" b="0" i="0" u="none" strike="noStrike" cap="none" spc="0" baseline="0" dirty="0" smtClean="0">
                          <a:solidFill>
                            <a:srgbClr val="FF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따라서 의미 없음</a:t>
                      </a:r>
                      <a:endParaRPr lang="en-US" altLang="ko-KR" sz="24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10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0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68756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및 출력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간의 관계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중 </a:t>
            </a:r>
            <a:r>
              <a:rPr lang="en-US" altLang="ko-KR" b="1" dirty="0" smtClean="0">
                <a:solidFill>
                  <a:srgbClr val="0000FF"/>
                </a:solidFill>
              </a:rPr>
              <a:t>q[n][l] (UAV</a:t>
            </a:r>
            <a:r>
              <a:rPr lang="ko-KR" altLang="en-US" b="1" dirty="0" smtClean="0">
                <a:solidFill>
                  <a:srgbClr val="0000FF"/>
                </a:solidFill>
              </a:rPr>
              <a:t>의 위치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 출력 데이터 중 </a:t>
            </a:r>
            <a:r>
              <a:rPr lang="en-US" altLang="ko-KR" b="1" dirty="0" smtClean="0">
                <a:solidFill>
                  <a:srgbClr val="0000FF"/>
                </a:solidFill>
              </a:rPr>
              <a:t>UAV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</a:t>
            </a:r>
            <a:r>
              <a:rPr lang="ko-KR" altLang="en-US" b="1" dirty="0" smtClean="0">
                <a:solidFill>
                  <a:srgbClr val="0000FF"/>
                </a:solidFill>
              </a:rPr>
              <a:t>가 </a:t>
            </a:r>
            <a:r>
              <a:rPr lang="en-US" altLang="ko-KR" b="1" dirty="0" smtClean="0">
                <a:solidFill>
                  <a:srgbClr val="0000FF"/>
                </a:solidFill>
              </a:rPr>
              <a:t>beyond border</a:t>
            </a:r>
            <a:r>
              <a:rPr lang="ko-KR" altLang="en-US" b="1" dirty="0" smtClean="0">
                <a:solidFill>
                  <a:srgbClr val="0000FF"/>
                </a:solidFill>
              </a:rPr>
              <a:t>인지</a:t>
            </a:r>
            <a:r>
              <a:rPr lang="en-US" altLang="ko-KR" b="1" dirty="0" smtClean="0">
                <a:solidFill>
                  <a:srgbClr val="0000FF"/>
                </a:solidFill>
              </a:rPr>
              <a:t>, trajectory</a:t>
            </a:r>
            <a:r>
              <a:rPr lang="ko-KR" altLang="en-US" b="1" dirty="0" smtClean="0">
                <a:solidFill>
                  <a:srgbClr val="0000FF"/>
                </a:solidFill>
              </a:rPr>
              <a:t>가 </a:t>
            </a:r>
            <a:r>
              <a:rPr lang="en-US" altLang="ko-KR" b="1" dirty="0" smtClean="0">
                <a:solidFill>
                  <a:srgbClr val="0000FF"/>
                </a:solidFill>
              </a:rPr>
              <a:t>cross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되는지</a:t>
            </a:r>
            <a:r>
              <a:rPr lang="ko-KR" altLang="en-US" dirty="0" err="1" smtClean="0">
                <a:solidFill>
                  <a:schemeClr val="tx1"/>
                </a:solidFill>
              </a:rPr>
              <a:t>만</a:t>
            </a:r>
            <a:r>
              <a:rPr lang="ko-KR" altLang="en-US" dirty="0" smtClean="0">
                <a:solidFill>
                  <a:schemeClr val="tx1"/>
                </a:solidFill>
              </a:rPr>
              <a:t> 서로 </a:t>
            </a:r>
            <a:r>
              <a:rPr lang="ko-KR" altLang="en-US" dirty="0" smtClean="0">
                <a:solidFill>
                  <a:schemeClr val="tx1"/>
                </a:solidFill>
              </a:rPr>
              <a:t>관련이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a[n][l][</a:t>
            </a:r>
            <a:r>
              <a:rPr lang="en-US" altLang="ko-KR" dirty="0" err="1" smtClean="0">
                <a:solidFill>
                  <a:srgbClr val="FF0000"/>
                </a:solidFill>
              </a:rPr>
              <a:t>k_l</a:t>
            </a:r>
            <a:r>
              <a:rPr lang="en-US" altLang="ko-KR" dirty="0" smtClean="0">
                <a:solidFill>
                  <a:srgbClr val="FF0000"/>
                </a:solidFill>
              </a:rPr>
              <a:t>], </a:t>
            </a:r>
            <a:r>
              <a:rPr lang="ko-KR" altLang="en-US" dirty="0" smtClean="0">
                <a:solidFill>
                  <a:srgbClr val="FF0000"/>
                </a:solidFill>
              </a:rPr>
              <a:t>즉 각 </a:t>
            </a:r>
            <a:r>
              <a:rPr lang="en-US" altLang="ko-KR" dirty="0" smtClean="0">
                <a:solidFill>
                  <a:srgbClr val="FF0000"/>
                </a:solidFill>
              </a:rPr>
              <a:t>device</a:t>
            </a:r>
            <a:r>
              <a:rPr lang="ko-KR" altLang="en-US" dirty="0" smtClean="0">
                <a:solidFill>
                  <a:srgbClr val="FF0000"/>
                </a:solidFill>
              </a:rPr>
              <a:t>와의 </a:t>
            </a:r>
            <a:r>
              <a:rPr lang="en-US" altLang="ko-KR" dirty="0" smtClean="0">
                <a:solidFill>
                  <a:srgbClr val="FF0000"/>
                </a:solidFill>
              </a:rPr>
              <a:t>communication </a:t>
            </a:r>
            <a:r>
              <a:rPr lang="ko-KR" altLang="en-US" dirty="0" smtClean="0">
                <a:solidFill>
                  <a:srgbClr val="FF0000"/>
                </a:solidFill>
              </a:rPr>
              <a:t>횟수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출력값과</a:t>
            </a:r>
            <a:r>
              <a:rPr lang="ko-KR" altLang="en-US" dirty="0" smtClean="0">
                <a:solidFill>
                  <a:schemeClr val="tx1"/>
                </a:solidFill>
              </a:rPr>
              <a:t> 무관하므로 </a:t>
            </a:r>
            <a:r>
              <a:rPr lang="ko-KR" altLang="en-US" b="1" dirty="0" smtClean="0">
                <a:solidFill>
                  <a:srgbClr val="FF0000"/>
                </a:solidFill>
              </a:rPr>
              <a:t>의미 없음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131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495</Words>
  <Application>Microsoft Office PowerPoint</Application>
  <PresentationFormat>사용자 지정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3615</cp:revision>
  <cp:lastPrinted>2020-09-22T02:33:58Z</cp:lastPrinted>
  <dcterms:modified xsi:type="dcterms:W3CDTF">2021-08-18T06:21:24Z</dcterms:modified>
</cp:coreProperties>
</file>