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99" r:id="rId4"/>
    <p:sldId id="307" r:id="rId5"/>
    <p:sldId id="312" r:id="rId6"/>
    <p:sldId id="300" r:id="rId7"/>
    <p:sldId id="308" r:id="rId8"/>
    <p:sldId id="309" r:id="rId9"/>
    <p:sldId id="310" r:id="rId10"/>
    <p:sldId id="311" r:id="rId11"/>
    <p:sldId id="306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21.10.29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39" y="3403391"/>
            <a:ext cx="8258175" cy="4552950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0.15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3,450 (2021.10.27)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92448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845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242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4639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1941" y="316742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437" y="7457121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3450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1781" y="7625111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5226" y="7638759"/>
            <a:ext cx="2799259" cy="3223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4380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49154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을 나타내는 변수 </a:t>
            </a:r>
            <a:r>
              <a:rPr lang="en-US" altLang="ko-KR" dirty="0" smtClean="0">
                <a:solidFill>
                  <a:schemeClr val="tx1"/>
                </a:solidFill>
              </a:rPr>
              <a:t>Q, </a:t>
            </a:r>
            <a:r>
              <a:rPr lang="en-US" altLang="ko-KR" dirty="0" err="1" smtClean="0">
                <a:solidFill>
                  <a:schemeClr val="tx1"/>
                </a:solidFill>
              </a:rPr>
              <a:t>Qtable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중 중복되는 것 제거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완료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별 학습 데이터를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개의 열로 통합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진행 중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row 0 -&gt; input data {q, a R} for UAV0</a:t>
            </a:r>
            <a:r>
              <a:rPr lang="en-US" altLang="ko-KR" dirty="0" smtClean="0">
                <a:solidFill>
                  <a:schemeClr val="tx1"/>
                </a:solidFill>
              </a:rPr>
              <a:t>, row 1 -&gt; input data {q, A R} for UAV1, …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row 0 -&gt; </a:t>
            </a:r>
            <a:r>
              <a:rPr lang="en-US" altLang="ko-KR" dirty="0">
                <a:solidFill>
                  <a:srgbClr val="0000FF"/>
                </a:solidFill>
              </a:rPr>
              <a:t>input data {q, a R} for </a:t>
            </a:r>
            <a:r>
              <a:rPr lang="en-US" altLang="ko-KR" dirty="0" smtClean="0">
                <a:solidFill>
                  <a:srgbClr val="0000FF"/>
                </a:solidFill>
              </a:rPr>
              <a:t>UAV0 + </a:t>
            </a:r>
            <a:r>
              <a:rPr lang="en-US" altLang="ko-KR" dirty="0">
                <a:solidFill>
                  <a:srgbClr val="0000FF"/>
                </a:solidFill>
              </a:rPr>
              <a:t>input data {q, a R} for </a:t>
            </a:r>
            <a:r>
              <a:rPr lang="en-US" altLang="ko-KR" dirty="0" smtClean="0">
                <a:solidFill>
                  <a:srgbClr val="0000FF"/>
                </a:solidFill>
              </a:rPr>
              <a:t>UAV1 + …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 data</a:t>
            </a:r>
            <a:r>
              <a:rPr lang="ko-KR" altLang="en-US" dirty="0" smtClean="0">
                <a:solidFill>
                  <a:schemeClr val="tx1"/>
                </a:solidFill>
              </a:rPr>
              <a:t>에 대한 추가적인 고려 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출력값이</a:t>
            </a:r>
            <a:r>
              <a:rPr lang="ko-KR" altLang="en-US" dirty="0" smtClean="0">
                <a:solidFill>
                  <a:schemeClr val="tx1"/>
                </a:solidFill>
              </a:rPr>
              <a:t> 특정 값 </a:t>
            </a:r>
            <a:r>
              <a:rPr lang="en-US" altLang="ko-KR" dirty="0" smtClean="0">
                <a:solidFill>
                  <a:schemeClr val="tx1"/>
                </a:solidFill>
              </a:rPr>
              <a:t>(0.21, 0.51, …)</a:t>
            </a:r>
            <a:r>
              <a:rPr lang="ko-KR" altLang="en-US" dirty="0" smtClean="0">
                <a:solidFill>
                  <a:schemeClr val="tx1"/>
                </a:solidFill>
              </a:rPr>
              <a:t>으로 수렴하는 문제 해결 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341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547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Q Table</a:t>
            </a:r>
            <a:r>
              <a:rPr lang="ko-KR" altLang="en-US" dirty="0" smtClean="0">
                <a:solidFill>
                  <a:schemeClr val="tx1"/>
                </a:solidFill>
              </a:rPr>
              <a:t>의 몇 </a:t>
            </a:r>
            <a:r>
              <a:rPr lang="en-US" altLang="ko-KR" dirty="0" smtClean="0">
                <a:solidFill>
                  <a:schemeClr val="tx1"/>
                </a:solidFill>
              </a:rPr>
              <a:t>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자료를 이용할 것인가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0.5</a:t>
            </a:r>
            <a:r>
              <a:rPr lang="ko-KR" altLang="en-US" b="1" dirty="0" smtClean="0">
                <a:solidFill>
                  <a:srgbClr val="0000FF"/>
                </a:solidFill>
              </a:rPr>
              <a:t>면 </a:t>
            </a:r>
            <a:r>
              <a:rPr lang="en-US" altLang="ko-KR" b="1" dirty="0" smtClean="0">
                <a:solidFill>
                  <a:srgbClr val="0000FF"/>
                </a:solidFill>
              </a:rPr>
              <a:t>50%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1.0</a:t>
            </a:r>
            <a:r>
              <a:rPr lang="ko-KR" altLang="en-US" b="1" dirty="0" smtClean="0">
                <a:solidFill>
                  <a:srgbClr val="0000FF"/>
                </a:solidFill>
              </a:rPr>
              <a:t>이면 </a:t>
            </a:r>
            <a:r>
              <a:rPr lang="en-US" altLang="ko-KR" b="1" dirty="0" smtClean="0">
                <a:solidFill>
                  <a:srgbClr val="0000FF"/>
                </a:solidFill>
              </a:rPr>
              <a:t>100%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환경이 비교적 간단한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일 때로 </a:t>
            </a: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46319"/>
              </p:ext>
            </p:extLst>
          </p:nvPr>
        </p:nvGraphicFramePr>
        <p:xfrm>
          <a:off x="673099" y="4019265"/>
          <a:ext cx="11296272" cy="4742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238">
                  <a:extLst>
                    <a:ext uri="{9D8B030D-6E8A-4147-A177-3AD203B41FA5}">
                      <a16:colId xmlns:a16="http://schemas.microsoft.com/office/drawing/2014/main" val="1548735582"/>
                    </a:ext>
                  </a:extLst>
                </a:gridCol>
                <a:gridCol w="2074460">
                  <a:extLst>
                    <a:ext uri="{9D8B030D-6E8A-4147-A177-3AD203B41FA5}">
                      <a16:colId xmlns:a16="http://schemas.microsoft.com/office/drawing/2014/main" val="1166504051"/>
                    </a:ext>
                  </a:extLst>
                </a:gridCol>
                <a:gridCol w="2620370">
                  <a:extLst>
                    <a:ext uri="{9D8B030D-6E8A-4147-A177-3AD203B41FA5}">
                      <a16:colId xmlns:a16="http://schemas.microsoft.com/office/drawing/2014/main" val="3568358152"/>
                    </a:ext>
                  </a:extLst>
                </a:gridCol>
                <a:gridCol w="4149204">
                  <a:extLst>
                    <a:ext uri="{9D8B030D-6E8A-4147-A177-3AD203B41FA5}">
                      <a16:colId xmlns:a16="http://schemas.microsoft.com/office/drawing/2014/main" val="2829043899"/>
                    </a:ext>
                  </a:extLst>
                </a:gridCol>
              </a:tblGrid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QTable_rate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실험일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변경점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06157"/>
                  </a:ext>
                </a:extLst>
              </a:tr>
              <a:tr h="970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3,600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2021. 10. </a:t>
                      </a:r>
                      <a:r>
                        <a:rPr lang="en-US" altLang="ko-KR" sz="2400" dirty="0" smtClean="0"/>
                        <a:t>22.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Episode</a:t>
                      </a:r>
                      <a:r>
                        <a:rPr lang="en-US" altLang="ko-KR" sz="2400" baseline="0" dirty="0" smtClean="0"/>
                        <a:t> 1,000 </a:t>
                      </a:r>
                      <a:r>
                        <a:rPr lang="ko-KR" altLang="en-US" sz="2400" baseline="0" dirty="0" smtClean="0"/>
                        <a:t>이후 </a:t>
                      </a:r>
                      <a:r>
                        <a:rPr lang="en-US" altLang="ko-KR" sz="2400" baseline="0" dirty="0" smtClean="0"/>
                        <a:t>150 episode</a:t>
                      </a:r>
                      <a:r>
                        <a:rPr lang="ko-KR" altLang="en-US" sz="2400" baseline="0" dirty="0" smtClean="0"/>
                        <a:t>마다 학습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2871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6,450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2021.</a:t>
                      </a:r>
                      <a:r>
                        <a:rPr lang="en-US" altLang="ko-KR" sz="2400" baseline="0" dirty="0" smtClean="0"/>
                        <a:t> 10. </a:t>
                      </a:r>
                      <a:r>
                        <a:rPr lang="en-US" altLang="ko-KR" sz="2400" baseline="0" dirty="0" smtClean="0"/>
                        <a:t>25.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7478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3,150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2021.</a:t>
                      </a:r>
                      <a:r>
                        <a:rPr lang="en-US" altLang="ko-KR" sz="2400" baseline="0" dirty="0" smtClean="0"/>
                        <a:t> 10. </a:t>
                      </a:r>
                      <a:r>
                        <a:rPr lang="en-US" altLang="ko-KR" sz="2400" baseline="0" dirty="0" smtClean="0"/>
                        <a:t>26.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모델 및 </a:t>
                      </a:r>
                      <a:r>
                        <a:rPr lang="ko-KR" altLang="en-US" sz="2400" dirty="0" err="1" smtClean="0"/>
                        <a:t>하이퍼파라미터</a:t>
                      </a:r>
                      <a:r>
                        <a:rPr lang="ko-KR" altLang="en-US" sz="2400" dirty="0" smtClean="0"/>
                        <a:t> 변경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60275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1,050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2021.</a:t>
                      </a:r>
                      <a:r>
                        <a:rPr lang="en-US" altLang="ko-KR" sz="2400" baseline="0" dirty="0" smtClean="0"/>
                        <a:t> 10. 26.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950107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2021.</a:t>
                      </a:r>
                      <a:r>
                        <a:rPr lang="en-US" altLang="ko-KR" sz="2400" baseline="0" dirty="0" smtClean="0"/>
                        <a:t> 10. 26.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Q-learning</a:t>
                      </a:r>
                      <a:r>
                        <a:rPr lang="en-US" altLang="ko-KR" sz="2400" baseline="0" dirty="0" smtClean="0"/>
                        <a:t> formula </a:t>
                      </a:r>
                      <a:r>
                        <a:rPr lang="ko-KR" altLang="en-US" sz="2400" baseline="0" dirty="0" smtClean="0"/>
                        <a:t>수정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004548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smtClean="0"/>
                        <a:t>0.50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500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2021. 10. 26.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DQN</a:t>
                      </a:r>
                      <a:r>
                        <a:rPr lang="ko-KR" altLang="en-US" sz="2400" dirty="0" smtClean="0"/>
                        <a:t>의 </a:t>
                      </a:r>
                      <a:r>
                        <a:rPr lang="ko-KR" altLang="en-US" sz="2400" dirty="0" err="1" smtClean="0"/>
                        <a:t>학습률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0.1</a:t>
                      </a:r>
                      <a:r>
                        <a:rPr lang="en-US" altLang="ko-KR" sz="2400" baseline="0" dirty="0" smtClean="0"/>
                        <a:t> -&gt; 0.3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23479"/>
                  </a:ext>
                </a:extLst>
              </a:tr>
              <a:tr h="538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3,450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2021. 10. 27.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59577" cy="61982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2021.10.26 </a:t>
            </a:r>
            <a:r>
              <a:rPr lang="ko-KR" altLang="en-US" dirty="0" smtClean="0">
                <a:solidFill>
                  <a:schemeClr val="tx1"/>
                </a:solidFill>
              </a:rPr>
              <a:t>모델 및 </a:t>
            </a:r>
            <a:r>
              <a:rPr lang="ko-KR" altLang="en-US" dirty="0" err="1" smtClean="0">
                <a:solidFill>
                  <a:schemeClr val="tx1"/>
                </a:solidFill>
              </a:rPr>
              <a:t>하이퍼파라미터</a:t>
            </a:r>
            <a:r>
              <a:rPr lang="ko-KR" altLang="en-US" dirty="0" smtClean="0">
                <a:solidFill>
                  <a:schemeClr val="tx1"/>
                </a:solidFill>
              </a:rPr>
              <a:t>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모델에 레이어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Early patience : </a:t>
            </a:r>
            <a:r>
              <a:rPr lang="en-US" altLang="ko-KR" b="1" dirty="0" smtClean="0">
                <a:solidFill>
                  <a:srgbClr val="0000FF"/>
                </a:solidFill>
              </a:rPr>
              <a:t>3 -&gt; 5</a:t>
            </a:r>
            <a:r>
              <a:rPr lang="ko-KR" altLang="en-US" dirty="0" smtClean="0">
                <a:solidFill>
                  <a:schemeClr val="tx1"/>
                </a:solidFill>
              </a:rPr>
              <a:t>로 조정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Lr_reduced</a:t>
            </a:r>
            <a:r>
              <a:rPr lang="en-US" altLang="ko-KR" dirty="0" smtClean="0">
                <a:solidFill>
                  <a:schemeClr val="tx1"/>
                </a:solidFill>
              </a:rPr>
              <a:t> factor : </a:t>
            </a:r>
            <a:r>
              <a:rPr lang="en-US" altLang="ko-KR" b="1" dirty="0" smtClean="0">
                <a:solidFill>
                  <a:srgbClr val="0000FF"/>
                </a:solidFill>
              </a:rPr>
              <a:t>0.1 -&gt; 0.31622776</a:t>
            </a:r>
            <a:r>
              <a:rPr lang="ko-KR" altLang="en-US" dirty="0" smtClean="0">
                <a:solidFill>
                  <a:schemeClr val="tx1"/>
                </a:solidFill>
              </a:rPr>
              <a:t>으로 조정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Lr_reduced</a:t>
            </a:r>
            <a:r>
              <a:rPr lang="en-US" altLang="ko-KR" dirty="0" smtClean="0">
                <a:solidFill>
                  <a:schemeClr val="tx1"/>
                </a:solidFill>
              </a:rPr>
              <a:t> patience : </a:t>
            </a:r>
            <a:r>
              <a:rPr lang="en-US" altLang="ko-KR" b="1" dirty="0" smtClean="0">
                <a:solidFill>
                  <a:srgbClr val="0000FF"/>
                </a:solidFill>
              </a:rPr>
              <a:t>1 -&gt; 2</a:t>
            </a:r>
            <a:r>
              <a:rPr lang="ko-KR" altLang="en-US" dirty="0" smtClean="0">
                <a:solidFill>
                  <a:schemeClr val="tx1"/>
                </a:solidFill>
              </a:rPr>
              <a:t>로 조정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17" y="3388839"/>
            <a:ext cx="7639050" cy="2047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43273" y="4652781"/>
            <a:ext cx="5491545" cy="28771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4870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59577" cy="14488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2021.10.26 Q-learning formula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20" y="3016155"/>
            <a:ext cx="9549927" cy="2424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55230" y="4541875"/>
            <a:ext cx="5803170" cy="3303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314" y="5914336"/>
            <a:ext cx="7821139" cy="2775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55579" y="7997032"/>
            <a:ext cx="7742930" cy="69315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482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0.15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3,600 (2021.10.22)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92448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845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242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4639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477" y="316742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677" y="8317199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3600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8" y="3360573"/>
            <a:ext cx="8267700" cy="551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9077" y="8553161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2522" y="8566809"/>
            <a:ext cx="2799259" cy="3223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0702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0.12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6,45</a:t>
            </a:r>
            <a:r>
              <a:rPr lang="en-US" altLang="ko-KR" dirty="0" smtClean="0">
                <a:solidFill>
                  <a:srgbClr val="0000FF"/>
                </a:solidFill>
              </a:rPr>
              <a:t>0 (2021.10.25)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92448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845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242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4639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477" y="316742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346" y="8132117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lang="en-US" altLang="ko-KR" dirty="0" smtClean="0"/>
              <a:t>6450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04" y="3403391"/>
            <a:ext cx="8296275" cy="52006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53593" y="8308950"/>
            <a:ext cx="2799259" cy="3223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9521" y="8188583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8876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0.15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3,150 (2021.10.26)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092448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845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7242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4639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477" y="316742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338" y="8081237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3150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48" y="3379715"/>
            <a:ext cx="8286750" cy="518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93797" y="8244422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7242" y="8258070"/>
            <a:ext cx="2799259" cy="3223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1022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0.15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1,05</a:t>
            </a:r>
            <a:r>
              <a:rPr lang="en-US" altLang="ko-KR" dirty="0" smtClean="0">
                <a:solidFill>
                  <a:srgbClr val="0000FF"/>
                </a:solidFill>
              </a:rPr>
              <a:t>0 (2021.10.26)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201630" y="320170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9027" y="320170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6424" y="320170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13821" y="320170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6659" y="384981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104" y="7209500"/>
            <a:ext cx="2061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</a:t>
            </a:r>
            <a:r>
              <a:rPr lang="en-US" altLang="ko-KR" dirty="0" smtClean="0"/>
              <a:t>105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66" y="4085781"/>
            <a:ext cx="8296275" cy="35528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37291" y="7343515"/>
            <a:ext cx="103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(MAX)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0736" y="7357163"/>
            <a:ext cx="2799259" cy="3223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0423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</TotalTime>
  <Words>516</Words>
  <Application>Microsoft Office PowerPoint</Application>
  <PresentationFormat>사용자 지정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4072</cp:revision>
  <cp:lastPrinted>2020-09-22T02:33:58Z</cp:lastPrinted>
  <dcterms:modified xsi:type="dcterms:W3CDTF">2021-10-29T03:46:08Z</dcterms:modified>
</cp:coreProperties>
</file>