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57" r:id="rId4"/>
    <p:sldId id="268" r:id="rId5"/>
    <p:sldId id="269" r:id="rId6"/>
    <p:sldId id="273" r:id="rId7"/>
    <p:sldId id="274" r:id="rId8"/>
    <p:sldId id="272" r:id="rId9"/>
    <p:sldId id="267" r:id="rId10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171FF"/>
    <a:srgbClr val="FF8050"/>
    <a:srgbClr val="E5D5FF"/>
    <a:srgbClr val="D2B7FF"/>
    <a:srgbClr val="00A2FF"/>
    <a:srgbClr val="9933FF"/>
    <a:srgbClr val="FFFF00"/>
    <a:srgbClr val="CCFF33"/>
    <a:srgbClr val="B3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84" autoAdjust="0"/>
    <p:restoredTop sz="94660"/>
  </p:normalViewPr>
  <p:slideViewPr>
    <p:cSldViewPr snapToGrid="0">
      <p:cViewPr varScale="1">
        <p:scale>
          <a:sx n="59" d="100"/>
          <a:sy n="59" d="100"/>
        </p:scale>
        <p:origin x="6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sciencedirect.com/science/article/pii/S1110016820306098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21.03.10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231900" y="4622799"/>
            <a:ext cx="9823450" cy="3848101"/>
          </a:xfrm>
        </p:spPr>
        <p:txBody>
          <a:bodyPr>
            <a:normAutofit/>
          </a:bodyPr>
          <a:lstStyle/>
          <a:p>
            <a:pPr marL="457200" indent="-457200" latinLnBrk="1">
              <a:buFontTx/>
              <a:buChar char="-"/>
            </a:pPr>
            <a:r>
              <a:rPr lang="en-US" altLang="ko-KR" dirty="0" smtClean="0"/>
              <a:t>Implementation: </a:t>
            </a:r>
            <a:r>
              <a:rPr lang="en-US" altLang="ko-KR" dirty="0" smtClean="0"/>
              <a:t>WPCN-UAV</a:t>
            </a:r>
          </a:p>
          <a:p>
            <a:pPr marL="457200" indent="-457200" latinLnBrk="1">
              <a:buFontTx/>
              <a:buChar char="-"/>
            </a:pPr>
            <a:r>
              <a:rPr lang="en-US" altLang="ko-KR" dirty="0" smtClean="0"/>
              <a:t>Paper: </a:t>
            </a:r>
            <a:r>
              <a:rPr lang="en-US" altLang="ko-KR" dirty="0"/>
              <a:t>Trajectory design and resource allocation for UAV energy minimization in a rotary-wing UAV-enabled WPCN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48695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lvl="1" latinLnBrk="1"/>
            <a:r>
              <a:rPr lang="en-US" altLang="ko-KR" dirty="0" smtClean="0">
                <a:solidFill>
                  <a:schemeClr val="tx1"/>
                </a:solidFill>
              </a:rPr>
              <a:t>WPCN-UAV </a:t>
            </a:r>
            <a:r>
              <a:rPr lang="ko-KR" altLang="en-US" dirty="0" smtClean="0">
                <a:solidFill>
                  <a:schemeClr val="tx1"/>
                </a:solidFill>
              </a:rPr>
              <a:t>구현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 latinLnBrk="1"/>
            <a:r>
              <a:rPr lang="en-US" altLang="ko-KR" dirty="0" smtClean="0">
                <a:solidFill>
                  <a:schemeClr val="tx1"/>
                </a:solidFill>
              </a:rPr>
              <a:t>Prediction</a:t>
            </a:r>
            <a:r>
              <a:rPr lang="ko-KR" altLang="en-US" dirty="0" smtClean="0">
                <a:solidFill>
                  <a:schemeClr val="tx1"/>
                </a:solidFill>
              </a:rPr>
              <a:t>이 모두 같지는 않는 경우 확인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 latinLnBrk="1"/>
            <a:r>
              <a:rPr lang="ko-KR" altLang="en-US" dirty="0" smtClean="0">
                <a:solidFill>
                  <a:schemeClr val="tx1"/>
                </a:solidFill>
              </a:rPr>
              <a:t>현재 </a:t>
            </a:r>
            <a:r>
              <a:rPr lang="en-US" altLang="ko-KR" dirty="0" smtClean="0">
                <a:solidFill>
                  <a:schemeClr val="tx1"/>
                </a:solidFill>
              </a:rPr>
              <a:t>Deep Q Learning</a:t>
            </a:r>
            <a:r>
              <a:rPr lang="ko-KR" altLang="en-US" dirty="0" smtClean="0">
                <a:solidFill>
                  <a:schemeClr val="tx1"/>
                </a:solidFill>
              </a:rPr>
              <a:t>이 정상적으로 작동되지 않는 이유 확인</a:t>
            </a:r>
            <a:endParaRPr lang="en-US" altLang="ko-KR" dirty="0" smtClean="0"/>
          </a:p>
          <a:p>
            <a:pPr lvl="1" latinLnBrk="1"/>
            <a:r>
              <a:rPr lang="ko-KR" altLang="en-US" dirty="0" smtClean="0"/>
              <a:t>논문 선택</a:t>
            </a:r>
            <a:r>
              <a:rPr lang="en-US" altLang="ko-KR" dirty="0"/>
              <a:t>: Trajectory design and resource allocation for UAV energy minimization in a rotary-wing UAV-enabled WPCN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2068547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Implementation of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Prediction</a:t>
            </a:r>
            <a:r>
              <a:rPr lang="ko-KR" altLang="en-US" dirty="0" smtClean="0">
                <a:solidFill>
                  <a:schemeClr val="tx1"/>
                </a:solidFill>
              </a:rPr>
              <a:t>이 완전히 서로 같지 않은 경우 확인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[-2.05e-04, -4.38e-04, …]</a:t>
            </a:r>
            <a:r>
              <a:rPr lang="ko-KR" altLang="en-US" dirty="0" smtClean="0">
                <a:solidFill>
                  <a:schemeClr val="tx1"/>
                </a:solidFill>
              </a:rPr>
              <a:t>와 같이 </a:t>
            </a:r>
            <a:r>
              <a:rPr lang="ko-KR" altLang="en-US" b="1" dirty="0" smtClean="0">
                <a:solidFill>
                  <a:srgbClr val="0000FF"/>
                </a:solidFill>
              </a:rPr>
              <a:t>일정한 몇 가지의 벡터로 수렴</a:t>
            </a:r>
            <a:endParaRPr lang="en-US" altLang="ko-KR" b="1" dirty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102" y="3635827"/>
            <a:ext cx="9420542" cy="50264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01686" y="3635826"/>
            <a:ext cx="8425543" cy="250374"/>
          </a:xfrm>
          <a:prstGeom prst="rect">
            <a:avLst/>
          </a:prstGeom>
          <a:solidFill>
            <a:srgbClr val="1171FF">
              <a:alpha val="25098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19401" y="5829560"/>
            <a:ext cx="8425543" cy="250374"/>
          </a:xfrm>
          <a:prstGeom prst="rect">
            <a:avLst/>
          </a:prstGeom>
          <a:solidFill>
            <a:srgbClr val="1171FF">
              <a:alpha val="25098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19400" y="7957978"/>
            <a:ext cx="8425543" cy="250374"/>
          </a:xfrm>
          <a:prstGeom prst="rect">
            <a:avLst/>
          </a:prstGeom>
          <a:solidFill>
            <a:srgbClr val="1171FF">
              <a:alpha val="25098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71750" y="4236288"/>
            <a:ext cx="8425543" cy="250374"/>
          </a:xfrm>
          <a:prstGeom prst="rect">
            <a:avLst/>
          </a:prstGeom>
          <a:solidFill>
            <a:srgbClr val="FF0000">
              <a:alpha val="25098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19400" y="6198923"/>
            <a:ext cx="8425543" cy="250374"/>
          </a:xfrm>
          <a:prstGeom prst="rect">
            <a:avLst/>
          </a:prstGeom>
          <a:solidFill>
            <a:srgbClr val="FF0000">
              <a:alpha val="25098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9399" y="6600229"/>
            <a:ext cx="8425543" cy="250374"/>
          </a:xfrm>
          <a:prstGeom prst="rect">
            <a:avLst/>
          </a:prstGeom>
          <a:solidFill>
            <a:srgbClr val="FF0000">
              <a:alpha val="25098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19398" y="7765522"/>
            <a:ext cx="8425543" cy="250374"/>
          </a:xfrm>
          <a:prstGeom prst="rect">
            <a:avLst/>
          </a:prstGeom>
          <a:solidFill>
            <a:srgbClr val="FF0000">
              <a:alpha val="25098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19398" y="8176216"/>
            <a:ext cx="8425543" cy="250374"/>
          </a:xfrm>
          <a:prstGeom prst="rect">
            <a:avLst/>
          </a:prstGeom>
          <a:solidFill>
            <a:srgbClr val="FF0000">
              <a:alpha val="25098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01686" y="3878539"/>
            <a:ext cx="8425543" cy="250374"/>
          </a:xfrm>
          <a:prstGeom prst="rect">
            <a:avLst/>
          </a:prstGeom>
          <a:solidFill>
            <a:srgbClr val="FFC000">
              <a:alpha val="25098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19398" y="7019927"/>
            <a:ext cx="8277895" cy="426669"/>
          </a:xfrm>
          <a:prstGeom prst="rect">
            <a:avLst/>
          </a:prstGeom>
          <a:solidFill>
            <a:srgbClr val="FFC000">
              <a:alpha val="25098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19397" y="8395864"/>
            <a:ext cx="8425543" cy="250374"/>
          </a:xfrm>
          <a:prstGeom prst="rect">
            <a:avLst/>
          </a:prstGeom>
          <a:solidFill>
            <a:srgbClr val="FFC000">
              <a:alpha val="25098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846182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411949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Implementation of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State</a:t>
            </a:r>
            <a:r>
              <a:rPr lang="ko-KR" altLang="en-US" dirty="0" smtClean="0">
                <a:solidFill>
                  <a:schemeClr val="tx1"/>
                </a:solidFill>
              </a:rPr>
              <a:t>의 구성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smtClean="0">
                <a:solidFill>
                  <a:srgbClr val="0000FF"/>
                </a:solidFill>
              </a:rPr>
              <a:t>[q, a, R]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</a:rPr>
              <a:t>q</a:t>
            </a:r>
            <a:r>
              <a:rPr lang="en-US" altLang="ko-KR" dirty="0" smtClean="0">
                <a:solidFill>
                  <a:schemeClr val="tx1"/>
                </a:solidFill>
              </a:rPr>
              <a:t>: time slot</a:t>
            </a:r>
            <a:r>
              <a:rPr lang="ko-KR" altLang="en-US" dirty="0" smtClean="0">
                <a:solidFill>
                  <a:schemeClr val="tx1"/>
                </a:solidFill>
              </a:rPr>
              <a:t>에 따른 해당 </a:t>
            </a:r>
            <a:r>
              <a:rPr lang="en-US" altLang="ko-KR" dirty="0" smtClean="0">
                <a:solidFill>
                  <a:schemeClr val="tx1"/>
                </a:solidFill>
              </a:rPr>
              <a:t>UAV</a:t>
            </a:r>
            <a:r>
              <a:rPr lang="ko-KR" altLang="en-US" dirty="0" smtClean="0">
                <a:solidFill>
                  <a:schemeClr val="tx1"/>
                </a:solidFill>
              </a:rPr>
              <a:t>의 좌표 </a:t>
            </a:r>
            <a:r>
              <a:rPr lang="en-US" altLang="ko-KR" dirty="0" smtClean="0">
                <a:solidFill>
                  <a:schemeClr val="tx1"/>
                </a:solidFill>
              </a:rPr>
              <a:t>[x, y, h]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</a:rPr>
              <a:t>a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>
                <a:solidFill>
                  <a:schemeClr val="tx1"/>
                </a:solidFill>
              </a:rPr>
              <a:t>UAV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device</a:t>
            </a:r>
            <a:r>
              <a:rPr lang="ko-KR" altLang="en-US" dirty="0">
                <a:solidFill>
                  <a:schemeClr val="tx1"/>
                </a:solidFill>
              </a:rPr>
              <a:t> 간의 통신 </a:t>
            </a:r>
            <a:r>
              <a:rPr lang="ko-KR" altLang="en-US" dirty="0" smtClean="0">
                <a:solidFill>
                  <a:schemeClr val="tx1"/>
                </a:solidFill>
              </a:rPr>
              <a:t>횟수를 저장한 배열</a:t>
            </a:r>
            <a:endParaRPr lang="en-US" altLang="ko-KR" dirty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Deep Q Learning</a:t>
            </a:r>
            <a:r>
              <a:rPr lang="ko-KR" altLang="en-US" dirty="0" smtClean="0">
                <a:solidFill>
                  <a:schemeClr val="tx1"/>
                </a:solidFill>
              </a:rPr>
              <a:t>의 방식상 </a:t>
            </a:r>
            <a:r>
              <a:rPr lang="en-US" altLang="ko-KR" dirty="0" smtClean="0">
                <a:solidFill>
                  <a:schemeClr val="tx1"/>
                </a:solidFill>
              </a:rPr>
              <a:t>Q Table</a:t>
            </a:r>
            <a:r>
              <a:rPr lang="ko-KR" altLang="en-US" dirty="0" smtClean="0">
                <a:solidFill>
                  <a:schemeClr val="tx1"/>
                </a:solidFill>
              </a:rPr>
              <a:t>에 없는 </a:t>
            </a:r>
            <a:r>
              <a:rPr lang="en-US" altLang="ko-KR" dirty="0" smtClean="0">
                <a:solidFill>
                  <a:schemeClr val="tx1"/>
                </a:solidFill>
              </a:rPr>
              <a:t>State</a:t>
            </a:r>
            <a:r>
              <a:rPr lang="ko-KR" altLang="en-US" dirty="0" smtClean="0">
                <a:solidFill>
                  <a:schemeClr val="tx1"/>
                </a:solidFill>
              </a:rPr>
              <a:t>에 대해서는 </a:t>
            </a:r>
            <a:r>
              <a:rPr lang="en-US" altLang="ko-KR" dirty="0" smtClean="0">
                <a:solidFill>
                  <a:srgbClr val="0000FF"/>
                </a:solidFill>
              </a:rPr>
              <a:t>reward array</a:t>
            </a:r>
            <a:r>
              <a:rPr lang="ko-KR" altLang="en-US" dirty="0" smtClean="0">
                <a:solidFill>
                  <a:srgbClr val="0000FF"/>
                </a:solidFill>
              </a:rPr>
              <a:t>를 </a:t>
            </a:r>
            <a:r>
              <a:rPr lang="en-US" altLang="ko-KR" dirty="0" smtClean="0">
                <a:solidFill>
                  <a:srgbClr val="0000FF"/>
                </a:solidFill>
              </a:rPr>
              <a:t>[0, 0, …, 0]</a:t>
            </a:r>
            <a:r>
              <a:rPr lang="ko-KR" altLang="en-US" dirty="0" smtClean="0">
                <a:solidFill>
                  <a:srgbClr val="0000FF"/>
                </a:solidFill>
              </a:rPr>
              <a:t>으로 초기화</a:t>
            </a:r>
            <a:r>
              <a:rPr lang="ko-KR" altLang="en-US" dirty="0" smtClean="0">
                <a:solidFill>
                  <a:schemeClr val="tx1"/>
                </a:solidFill>
              </a:rPr>
              <a:t>한 후 갱신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현재의 </a:t>
            </a:r>
            <a:r>
              <a:rPr lang="en-US" altLang="ko-KR" dirty="0" smtClean="0">
                <a:solidFill>
                  <a:schemeClr val="tx1"/>
                </a:solidFill>
              </a:rPr>
              <a:t>Time slot</a:t>
            </a:r>
            <a:r>
              <a:rPr lang="ko-KR" altLang="en-US" dirty="0" smtClean="0">
                <a:solidFill>
                  <a:schemeClr val="tx1"/>
                </a:solidFill>
              </a:rPr>
              <a:t>이 지나면 </a:t>
            </a:r>
            <a:r>
              <a:rPr lang="en-US" altLang="ko-KR" dirty="0" smtClean="0">
                <a:solidFill>
                  <a:schemeClr val="tx1"/>
                </a:solidFill>
              </a:rPr>
              <a:t>Q Table</a:t>
            </a:r>
            <a:r>
              <a:rPr lang="ko-KR" altLang="en-US" dirty="0" smtClean="0">
                <a:solidFill>
                  <a:schemeClr val="tx1"/>
                </a:solidFill>
              </a:rPr>
              <a:t>에서 </a:t>
            </a:r>
            <a:r>
              <a:rPr lang="en-US" altLang="ko-KR" dirty="0" smtClean="0">
                <a:solidFill>
                  <a:schemeClr val="tx1"/>
                </a:solidFill>
              </a:rPr>
              <a:t>state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b="1" dirty="0" smtClean="0">
                <a:solidFill>
                  <a:srgbClr val="0000FF"/>
                </a:solidFill>
              </a:rPr>
              <a:t>q</a:t>
            </a:r>
            <a:r>
              <a:rPr lang="ko-KR" altLang="en-US" b="1" dirty="0" smtClean="0">
                <a:solidFill>
                  <a:srgbClr val="0000FF"/>
                </a:solidFill>
              </a:rPr>
              <a:t>와 </a:t>
            </a:r>
            <a:r>
              <a:rPr lang="en-US" altLang="ko-KR" b="1" dirty="0" smtClean="0">
                <a:solidFill>
                  <a:srgbClr val="0000FF"/>
                </a:solidFill>
              </a:rPr>
              <a:t>A</a:t>
            </a:r>
            <a:r>
              <a:rPr lang="ko-KR" altLang="en-US" b="1" dirty="0" smtClean="0">
                <a:solidFill>
                  <a:srgbClr val="0000FF"/>
                </a:solidFill>
              </a:rPr>
              <a:t>가 완전히 같은 행</a:t>
            </a:r>
            <a:r>
              <a:rPr lang="ko-KR" altLang="en-US" b="1" dirty="0" smtClean="0">
                <a:solidFill>
                  <a:schemeClr val="tx1"/>
                </a:solidFill>
              </a:rPr>
              <a:t>을 찾을 수 없음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b="1" dirty="0" smtClean="0">
                <a:solidFill>
                  <a:schemeClr val="tx1"/>
                </a:solidFill>
              </a:rPr>
              <a:t>따라서 다음 </a:t>
            </a:r>
            <a:r>
              <a:rPr lang="en-US" altLang="ko-KR" b="1" dirty="0" smtClean="0">
                <a:solidFill>
                  <a:srgbClr val="FF0000"/>
                </a:solidFill>
              </a:rPr>
              <a:t>time slot</a:t>
            </a:r>
            <a:r>
              <a:rPr lang="ko-KR" altLang="en-US" dirty="0" smtClean="0">
                <a:solidFill>
                  <a:srgbClr val="FF0000"/>
                </a:solidFill>
              </a:rPr>
              <a:t>에서는 </a:t>
            </a:r>
            <a:r>
              <a:rPr lang="en-US" altLang="ko-KR" dirty="0" smtClean="0">
                <a:solidFill>
                  <a:srgbClr val="FF0000"/>
                </a:solidFill>
              </a:rPr>
              <a:t>reward array</a:t>
            </a:r>
            <a:r>
              <a:rPr lang="ko-KR" altLang="en-US" dirty="0" smtClean="0">
                <a:solidFill>
                  <a:srgbClr val="FF0000"/>
                </a:solidFill>
              </a:rPr>
              <a:t>가 </a:t>
            </a:r>
            <a:r>
              <a:rPr lang="en-US" altLang="ko-KR" dirty="0" smtClean="0">
                <a:solidFill>
                  <a:srgbClr val="FF0000"/>
                </a:solidFill>
              </a:rPr>
              <a:t>[0, 0, …, 0]</a:t>
            </a:r>
            <a:r>
              <a:rPr lang="ko-KR" altLang="en-US" dirty="0" smtClean="0">
                <a:solidFill>
                  <a:srgbClr val="FF0000"/>
                </a:solidFill>
              </a:rPr>
              <a:t>으로 초기화</a:t>
            </a:r>
            <a:r>
              <a:rPr lang="ko-KR" altLang="en-US" dirty="0" smtClean="0">
                <a:solidFill>
                  <a:schemeClr val="tx1"/>
                </a:solidFill>
              </a:rPr>
              <a:t>된 후 보상 값이 저장되므로 제대로 된 학습이 이루어질 수 없음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27186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780157" cy="333129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Implementation of </a:t>
            </a:r>
            <a:r>
              <a:rPr lang="en-US" altLang="ko-KR" dirty="0" smtClean="0">
                <a:solidFill>
                  <a:schemeClr val="tx1"/>
                </a:solidFill>
              </a:rPr>
              <a:t>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각 </a:t>
            </a:r>
            <a:r>
              <a:rPr lang="en-US" altLang="ko-KR" dirty="0" smtClean="0">
                <a:solidFill>
                  <a:schemeClr val="tx1"/>
                </a:solidFill>
              </a:rPr>
              <a:t>time slot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내에서는 </a:t>
            </a:r>
            <a:r>
              <a:rPr lang="en-US" altLang="ko-KR" dirty="0" smtClean="0">
                <a:solidFill>
                  <a:schemeClr val="tx1"/>
                </a:solidFill>
              </a:rPr>
              <a:t>UAV</a:t>
            </a:r>
            <a:r>
              <a:rPr lang="ko-KR" altLang="en-US" dirty="0" smtClean="0">
                <a:solidFill>
                  <a:schemeClr val="tx1"/>
                </a:solidFill>
              </a:rPr>
              <a:t>의 개수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즉 </a:t>
            </a:r>
            <a:r>
              <a:rPr lang="en-US" altLang="ko-KR" dirty="0" err="1" smtClean="0">
                <a:solidFill>
                  <a:schemeClr val="tx1"/>
                </a:solidFill>
              </a:rPr>
              <a:t>cluste</a:t>
            </a:r>
            <a:r>
              <a:rPr lang="ko-KR" altLang="en-US" dirty="0" smtClean="0">
                <a:solidFill>
                  <a:schemeClr val="tx1"/>
                </a:solidFill>
              </a:rPr>
              <a:t>의 개수를 조절할 수 있음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FF0000"/>
                </a:solidFill>
              </a:rPr>
              <a:t>Cluster</a:t>
            </a:r>
            <a:r>
              <a:rPr lang="ko-KR" altLang="en-US" dirty="0" smtClean="0">
                <a:solidFill>
                  <a:srgbClr val="FF0000"/>
                </a:solidFill>
              </a:rPr>
              <a:t>의 개수를 </a:t>
            </a:r>
            <a:r>
              <a:rPr lang="en-US" altLang="ko-KR" dirty="0" smtClean="0">
                <a:solidFill>
                  <a:srgbClr val="FF0000"/>
                </a:solidFill>
              </a:rPr>
              <a:t>4 </a:t>
            </a:r>
            <a:r>
              <a:rPr lang="ko-KR" altLang="en-US" dirty="0" smtClean="0">
                <a:solidFill>
                  <a:srgbClr val="FF0000"/>
                </a:solidFill>
              </a:rPr>
              <a:t>이상으로 늘리면 </a:t>
            </a:r>
            <a:r>
              <a:rPr lang="en-US" altLang="ko-KR" dirty="0" smtClean="0">
                <a:solidFill>
                  <a:srgbClr val="FF0000"/>
                </a:solidFill>
              </a:rPr>
              <a:t>index error </a:t>
            </a:r>
            <a:r>
              <a:rPr lang="ko-KR" altLang="en-US" dirty="0" smtClean="0">
                <a:solidFill>
                  <a:srgbClr val="FF0000"/>
                </a:solidFill>
              </a:rPr>
              <a:t>발생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939" y="5475514"/>
            <a:ext cx="4531187" cy="3352119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6563178" y="5704114"/>
            <a:ext cx="5683251" cy="2830286"/>
          </a:xfrm>
          <a:prstGeom prst="roundRect">
            <a:avLst>
              <a:gd name="adj" fmla="val 10129"/>
            </a:avLst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99000" y="5432774"/>
            <a:ext cx="247343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accent1"/>
                </a:solidFill>
              </a:rPr>
              <a:t>episode 1, …, M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Neue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68886" y="6302830"/>
            <a:ext cx="5028746" cy="2043792"/>
          </a:xfrm>
          <a:prstGeom prst="roundRect">
            <a:avLst>
              <a:gd name="adj" fmla="val 10129"/>
            </a:avLst>
          </a:prstGeom>
          <a:solidFill>
            <a:schemeClr val="accent3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58159" y="6027967"/>
            <a:ext cx="258243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Time slot 1, …, T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FillTx/>
              <a:sym typeface="Helvetica Neue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261680" y="6898023"/>
            <a:ext cx="4288063" cy="1175654"/>
          </a:xfrm>
          <a:prstGeom prst="roundRect">
            <a:avLst>
              <a:gd name="adj" fmla="val 10129"/>
            </a:avLst>
          </a:prstGeom>
          <a:solidFill>
            <a:schemeClr val="accent5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27651" y="6673749"/>
            <a:ext cx="184345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accent5"/>
                </a:solidFill>
              </a:rPr>
              <a:t>UAV 1, …, L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sym typeface="Helvetica Neue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71940" y="7955821"/>
            <a:ext cx="3321831" cy="643893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29797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780157" cy="2427096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Implementation of </a:t>
            </a:r>
            <a:r>
              <a:rPr lang="en-US" altLang="ko-KR" dirty="0" smtClean="0">
                <a:solidFill>
                  <a:schemeClr val="tx1"/>
                </a:solidFill>
              </a:rPr>
              <a:t>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f</a:t>
            </a:r>
            <a:r>
              <a:rPr lang="en-US" altLang="ko-KR" dirty="0" err="1" smtClean="0">
                <a:solidFill>
                  <a:schemeClr val="tx1"/>
                </a:solidFill>
              </a:rPr>
              <a:t>.R_nkl</a:t>
            </a:r>
            <a:r>
              <a:rPr lang="en-US" altLang="ko-KR" dirty="0" smtClean="0">
                <a:solidFill>
                  <a:schemeClr val="tx1"/>
                </a:solidFill>
              </a:rPr>
              <a:t>(B, t, I, t, PU, g, I_, o2) </a:t>
            </a:r>
            <a:r>
              <a:rPr lang="ko-KR" altLang="en-US" dirty="0" smtClean="0">
                <a:solidFill>
                  <a:schemeClr val="tx1"/>
                </a:solidFill>
              </a:rPr>
              <a:t>에서 </a:t>
            </a:r>
            <a:r>
              <a:rPr lang="en-US" altLang="ko-KR" dirty="0" smtClean="0">
                <a:solidFill>
                  <a:srgbClr val="0000FF"/>
                </a:solidFill>
              </a:rPr>
              <a:t>n, l, k </a:t>
            </a:r>
            <a:r>
              <a:rPr lang="ko-KR" altLang="en-US" dirty="0" smtClean="0">
                <a:solidFill>
                  <a:srgbClr val="0000FF"/>
                </a:solidFill>
              </a:rPr>
              <a:t>변수의 값이 각각 </a:t>
            </a:r>
            <a:r>
              <a:rPr lang="en-US" altLang="ko-KR" dirty="0" smtClean="0">
                <a:solidFill>
                  <a:srgbClr val="0000FF"/>
                </a:solidFill>
              </a:rPr>
              <a:t>t, </a:t>
            </a:r>
            <a:r>
              <a:rPr lang="en-US" altLang="ko-KR" dirty="0" err="1" smtClean="0">
                <a:solidFill>
                  <a:srgbClr val="0000FF"/>
                </a:solidFill>
              </a:rPr>
              <a:t>i</a:t>
            </a:r>
            <a:r>
              <a:rPr lang="en-US" altLang="ko-KR" dirty="0" smtClean="0">
                <a:solidFill>
                  <a:srgbClr val="0000FF"/>
                </a:solidFill>
              </a:rPr>
              <a:t>, t</a:t>
            </a:r>
            <a:r>
              <a:rPr lang="ko-KR" altLang="en-US" dirty="0" smtClean="0">
                <a:solidFill>
                  <a:schemeClr val="tx1"/>
                </a:solidFill>
              </a:rPr>
              <a:t>인데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t</a:t>
            </a:r>
            <a:r>
              <a:rPr lang="ko-KR" altLang="en-US" dirty="0" smtClean="0">
                <a:solidFill>
                  <a:srgbClr val="FF0000"/>
                </a:solidFill>
              </a:rPr>
              <a:t>의 값이 </a:t>
            </a:r>
            <a:r>
              <a:rPr lang="en-US" altLang="ko-KR" dirty="0" smtClean="0">
                <a:solidFill>
                  <a:srgbClr val="FF0000"/>
                </a:solidFill>
              </a:rPr>
              <a:t>device</a:t>
            </a:r>
            <a:r>
              <a:rPr lang="ko-KR" altLang="en-US" dirty="0" smtClean="0">
                <a:solidFill>
                  <a:srgbClr val="FF0000"/>
                </a:solidFill>
              </a:rPr>
              <a:t>의 개수 </a:t>
            </a:r>
            <a:r>
              <a:rPr lang="en-US" altLang="ko-KR" dirty="0" smtClean="0">
                <a:solidFill>
                  <a:srgbClr val="FF0000"/>
                </a:solidFill>
              </a:rPr>
              <a:t>k </a:t>
            </a:r>
            <a:r>
              <a:rPr lang="ko-KR" altLang="en-US" dirty="0" smtClean="0">
                <a:solidFill>
                  <a:srgbClr val="FF0000"/>
                </a:solidFill>
              </a:rPr>
              <a:t>이상인 경우 </a:t>
            </a:r>
            <a:r>
              <a:rPr lang="en-US" altLang="ko-KR" dirty="0" smtClean="0">
                <a:solidFill>
                  <a:srgbClr val="FF0000"/>
                </a:solidFill>
              </a:rPr>
              <a:t>index error </a:t>
            </a:r>
            <a:r>
              <a:rPr lang="ko-KR" altLang="en-US" dirty="0" smtClean="0">
                <a:solidFill>
                  <a:schemeClr val="tx1"/>
                </a:solidFill>
              </a:rPr>
              <a:t>발생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00" y="5063218"/>
            <a:ext cx="10882767" cy="31662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597" y="3801495"/>
            <a:ext cx="7387546" cy="88845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667967" y="4267494"/>
            <a:ext cx="4410719" cy="35893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28082" y="7664327"/>
            <a:ext cx="5695232" cy="369329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914716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64055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</a:rPr>
              <a:t>Paper: Trajectory design and resource allocation for UAV energy minimization in a rotary-wing UAV-enabled </a:t>
            </a:r>
            <a:r>
              <a:rPr lang="en-US" altLang="ko-KR" dirty="0" smtClean="0">
                <a:solidFill>
                  <a:schemeClr val="tx1"/>
                </a:solidFill>
              </a:rPr>
              <a:t>WPCN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www.sciencedirect.com/science/article/pii/S1110016820306098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542" y="4759095"/>
            <a:ext cx="5557133" cy="385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214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960380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5607</TotalTime>
  <Words>345</Words>
  <Application>Microsoft Office PowerPoint</Application>
  <PresentationFormat>Custom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3074</cp:revision>
  <cp:lastPrinted>2020-09-22T02:33:58Z</cp:lastPrinted>
  <dcterms:modified xsi:type="dcterms:W3CDTF">2021-03-10T07:16:23Z</dcterms:modified>
</cp:coreProperties>
</file>