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479" r:id="rId4"/>
    <p:sldId id="480" r:id="rId5"/>
    <p:sldId id="481" r:id="rId6"/>
    <p:sldId id="483" r:id="rId7"/>
    <p:sldId id="485" r:id="rId8"/>
    <p:sldId id="484" r:id="rId9"/>
    <p:sldId id="486" r:id="rId10"/>
    <p:sldId id="488" r:id="rId11"/>
    <p:sldId id="490" r:id="rId12"/>
    <p:sldId id="491" r:id="rId13"/>
    <p:sldId id="489" r:id="rId14"/>
    <p:sldId id="492" r:id="rId15"/>
    <p:sldId id="339" r:id="rId1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C000"/>
    <a:srgbClr val="00A2FF"/>
    <a:srgbClr val="FFFFFF"/>
    <a:srgbClr val="FF0000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tavanaei/ExplainableCNN/tree/master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commonlitreadabilitypriz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transformers/model_doc/roberta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c/pakdd-cup-2014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21.09.10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60824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2. </a:t>
            </a:r>
            <a:r>
              <a:rPr lang="en-US" altLang="ko-KR" dirty="0" smtClean="0">
                <a:sym typeface="Helvetica"/>
              </a:rPr>
              <a:t>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kNN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 (k-Nearest Neighbors) </a:t>
            </a:r>
            <a:r>
              <a:rPr lang="ko-KR" altLang="en-US" dirty="0" smtClean="0">
                <a:sym typeface="Helvetica"/>
              </a:rPr>
              <a:t>방법 이용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b="1" dirty="0" smtClean="0">
                <a:sym typeface="Helvetica"/>
              </a:rPr>
              <a:t>Module Type (M1~M9) </a:t>
            </a:r>
            <a:r>
              <a:rPr lang="en-US" altLang="ko-KR" dirty="0" smtClean="0">
                <a:sym typeface="Helvetica"/>
              </a:rPr>
              <a:t>and </a:t>
            </a:r>
            <a:r>
              <a:rPr lang="en-US" altLang="ko-KR" b="1" dirty="0" smtClean="0">
                <a:sym typeface="Helvetica"/>
              </a:rPr>
              <a:t>Component Type (P1~P31)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연도별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월별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repair count</a:t>
            </a:r>
            <a:r>
              <a:rPr lang="ko-KR" altLang="en-US" dirty="0" smtClean="0">
                <a:sym typeface="Helvetica"/>
              </a:rPr>
              <a:t>를 이용하여 </a:t>
            </a:r>
            <a:r>
              <a:rPr lang="en-US" altLang="ko-KR" dirty="0" err="1" smtClean="0">
                <a:sym typeface="Helvetica"/>
              </a:rPr>
              <a:t>Mx</a:t>
            </a:r>
            <a:r>
              <a:rPr lang="en-US" altLang="ko-KR" dirty="0" smtClean="0">
                <a:sym typeface="Helvetica"/>
              </a:rPr>
              <a:t>, My </a:t>
            </a:r>
            <a:r>
              <a:rPr lang="ko-KR" altLang="en-US" dirty="0" smtClean="0">
                <a:sym typeface="Helvetica"/>
              </a:rPr>
              <a:t>또는 </a:t>
            </a:r>
            <a:r>
              <a:rPr lang="en-US" altLang="ko-KR" dirty="0" err="1" smtClean="0">
                <a:sym typeface="Helvetica"/>
              </a:rPr>
              <a:t>Px</a:t>
            </a:r>
            <a:r>
              <a:rPr lang="en-US" altLang="ko-KR" dirty="0" smtClean="0">
                <a:sym typeface="Helvetica"/>
              </a:rPr>
              <a:t>, </a:t>
            </a:r>
            <a:r>
              <a:rPr lang="en-US" altLang="ko-KR" dirty="0" err="1" smtClean="0">
                <a:sym typeface="Helvetica"/>
              </a:rPr>
              <a:t>Py</a:t>
            </a:r>
            <a:r>
              <a:rPr lang="en-US" altLang="ko-KR" dirty="0" smtClean="0">
                <a:sym typeface="Helvetica"/>
              </a:rPr>
              <a:t> </a:t>
            </a:r>
            <a:r>
              <a:rPr lang="ko-KR" altLang="en-US" dirty="0" smtClean="0">
                <a:sym typeface="Helvetica"/>
              </a:rPr>
              <a:t>간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correlation coefficient (CORR)</a:t>
            </a:r>
            <a:r>
              <a:rPr lang="ko-KR" altLang="en-US" dirty="0" smtClean="0">
                <a:sym typeface="Helvetica"/>
              </a:rPr>
              <a:t>를 계산</a:t>
            </a:r>
            <a:endParaRPr lang="en-US" altLang="ko-KR" dirty="0" smtClean="0">
              <a:sym typeface="Helvetica"/>
            </a:endParaRP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Distance = 1.0 - CORR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b="1" dirty="0" smtClean="0">
                <a:sym typeface="Helvetica"/>
              </a:rPr>
              <a:t>Year*12+month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Distance = (absolute distance) / 24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For </a:t>
            </a:r>
            <a:r>
              <a:rPr lang="en-US" altLang="ko-KR" b="1" dirty="0" smtClean="0">
                <a:sym typeface="Helvetica"/>
              </a:rPr>
              <a:t>Month (1~12)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Using 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Circle 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Distance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Use </a:t>
            </a:r>
            <a:r>
              <a:rPr lang="en-US" altLang="ko-KR" b="1" u="sng" dirty="0" err="1" smtClean="0">
                <a:sym typeface="Helvetica"/>
              </a:rPr>
              <a:t>distance_month_weight</a:t>
            </a:r>
            <a:r>
              <a:rPr lang="en-US" altLang="ko-KR" b="1" u="sng" dirty="0" smtClean="0">
                <a:sym typeface="Helvetica"/>
              </a:rPr>
              <a:t> (</a:t>
            </a:r>
            <a:r>
              <a:rPr lang="en-US" altLang="ko-KR" b="1" u="sng" dirty="0" err="1" smtClean="0">
                <a:sym typeface="Helvetica"/>
              </a:rPr>
              <a:t>dm_weight</a:t>
            </a:r>
            <a:r>
              <a:rPr lang="en-US" altLang="ko-KR" b="1" u="sng" dirty="0" smtClean="0">
                <a:sym typeface="Helvetica"/>
              </a:rPr>
              <a:t>)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Distance = (Circle Distance) * (</a:t>
            </a:r>
            <a:r>
              <a:rPr lang="en-US" altLang="ko-KR" b="1" dirty="0" err="1" smtClean="0">
                <a:solidFill>
                  <a:srgbClr val="FF0000"/>
                </a:solidFill>
                <a:sym typeface="Helvetica"/>
              </a:rPr>
              <a:t>dm_weight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)</a:t>
            </a:r>
            <a:endParaRPr lang="en-US" altLang="ko-KR" b="1" dirty="0" smtClean="0">
              <a:solidFill>
                <a:srgbClr val="FF0000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4113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763619" cy="19690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2. </a:t>
            </a:r>
            <a:r>
              <a:rPr lang="en-US" altLang="ko-KR" dirty="0" smtClean="0">
                <a:sym typeface="Helvetica"/>
              </a:rPr>
              <a:t>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dm</a:t>
            </a: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_weight</a:t>
            </a:r>
            <a:r>
              <a:rPr lang="ko-KR" altLang="en-US" dirty="0" smtClean="0">
                <a:sym typeface="Helvetica"/>
              </a:rPr>
              <a:t>을 조절해 가면서 실험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26" y="4502990"/>
            <a:ext cx="8418423" cy="425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2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6575605" cy="61618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2. </a:t>
            </a:r>
            <a:r>
              <a:rPr lang="en-US" altLang="ko-KR" dirty="0" smtClean="0">
                <a:sym typeface="Helvetica"/>
              </a:rPr>
              <a:t>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실험 결과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0" dirty="0" smtClean="0">
                <a:solidFill>
                  <a:schemeClr val="tx1"/>
                </a:solidFill>
                <a:sym typeface="Helvetica"/>
              </a:rPr>
              <a:t>기존 </a:t>
            </a:r>
            <a:r>
              <a:rPr lang="en-US" altLang="ko-KR" b="0" dirty="0" smtClean="0">
                <a:solidFill>
                  <a:schemeClr val="tx1"/>
                </a:solidFill>
                <a:sym typeface="Helvetica"/>
              </a:rPr>
              <a:t>minimum MAE</a:t>
            </a:r>
            <a:r>
              <a:rPr lang="ko-KR" altLang="en-US" b="0" dirty="0" smtClean="0">
                <a:solidFill>
                  <a:schemeClr val="tx1"/>
                </a:solidFill>
                <a:sym typeface="Helvetica"/>
              </a:rPr>
              <a:t>를 도출하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parameter setting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(N=1, limit=1700, </a:t>
            </a:r>
            <a:r>
              <a:rPr lang="en-US" altLang="ko-KR" b="1" dirty="0" err="1" smtClean="0">
                <a:solidFill>
                  <a:srgbClr val="0000FF"/>
                </a:solidFill>
                <a:sym typeface="Helvetica"/>
              </a:rPr>
              <a:t>dm</a:t>
            </a:r>
            <a:r>
              <a:rPr lang="en-US" altLang="ko-KR" b="1" dirty="0" err="1" smtClean="0">
                <a:solidFill>
                  <a:srgbClr val="0000FF"/>
                </a:solidFill>
                <a:sym typeface="Helvetica"/>
              </a:rPr>
              <a:t>_</a:t>
            </a:r>
            <a:r>
              <a:rPr lang="en-US" altLang="ko-KR" b="1" dirty="0" err="1" smtClean="0">
                <a:solidFill>
                  <a:srgbClr val="0000FF"/>
                </a:solidFill>
                <a:sym typeface="Helvetica"/>
              </a:rPr>
              <a:t>weight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=0.3)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보다</a:t>
            </a:r>
            <a:r>
              <a:rPr lang="en-US" altLang="ko-KR" dirty="0">
                <a:solidFill>
                  <a:schemeClr val="tx1"/>
                </a:solidFill>
                <a:sym typeface="Helvetic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더 좋아진 것이 없음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추후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weight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을 최적화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하는 방향으로 진행</a:t>
            </a:r>
            <a:endParaRPr lang="en-US" altLang="ko-KR" b="0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02" y="3225317"/>
            <a:ext cx="5149820" cy="477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55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763619" cy="17274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github.com/tavanaei/ExplainableCNN/tree/master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10" y="4416726"/>
            <a:ext cx="9189050" cy="34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35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138241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실험 결과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3" y="4174491"/>
            <a:ext cx="11115824" cy="1608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7572" y="5802601"/>
            <a:ext cx="19348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(epochs=50)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73" y="6690272"/>
            <a:ext cx="11100596" cy="15542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92344" y="8279480"/>
            <a:ext cx="19348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(epochs=25)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0925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en-US" altLang="ko-KR" dirty="0" smtClean="0"/>
              <a:t>Competition</a:t>
            </a:r>
          </a:p>
          <a:p>
            <a:pPr latinLnBrk="1"/>
            <a:r>
              <a:rPr lang="en-US" altLang="ko-KR" dirty="0" smtClean="0"/>
              <a:t>SOTA method for Paper Revision : Explainable CNN</a:t>
            </a:r>
          </a:p>
          <a:p>
            <a:pPr latinLnBrk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www.kaggle.com/c/commonlitreadabilityprize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81" y="4699811"/>
            <a:ext cx="10790238" cy="31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51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61165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Dataset: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marL="444500" lvl="1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Columns: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31049"/>
              </p:ext>
            </p:extLst>
          </p:nvPr>
        </p:nvGraphicFramePr>
        <p:xfrm>
          <a:off x="1197433" y="4029668"/>
          <a:ext cx="10974104" cy="1213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1367">
                  <a:extLst>
                    <a:ext uri="{9D8B030D-6E8A-4147-A177-3AD203B41FA5}">
                      <a16:colId xmlns:a16="http://schemas.microsoft.com/office/drawing/2014/main" val="52850261"/>
                    </a:ext>
                  </a:extLst>
                </a:gridCol>
                <a:gridCol w="7842737">
                  <a:extLst>
                    <a:ext uri="{9D8B030D-6E8A-4147-A177-3AD203B41FA5}">
                      <a16:colId xmlns:a16="http://schemas.microsoft.com/office/drawing/2014/main" val="2306583925"/>
                    </a:ext>
                  </a:extLst>
                </a:gridCol>
              </a:tblGrid>
              <a:tr h="60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Train</a:t>
                      </a:r>
                      <a:r>
                        <a:rPr lang="en-US" altLang="ko-KR" sz="2400" baseline="0" dirty="0" smtClean="0"/>
                        <a:t> dataset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2834</a:t>
                      </a:r>
                      <a:r>
                        <a:rPr lang="en-US" altLang="ko-KR" sz="2400" baseline="0" dirty="0" smtClean="0"/>
                        <a:t> rows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95847"/>
                  </a:ext>
                </a:extLst>
              </a:tr>
              <a:tr h="60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Test dataset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Only 7 rows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1473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63850"/>
              </p:ext>
            </p:extLst>
          </p:nvPr>
        </p:nvGraphicFramePr>
        <p:xfrm>
          <a:off x="1197433" y="6466114"/>
          <a:ext cx="10974104" cy="1820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1367">
                  <a:extLst>
                    <a:ext uri="{9D8B030D-6E8A-4147-A177-3AD203B41FA5}">
                      <a16:colId xmlns:a16="http://schemas.microsoft.com/office/drawing/2014/main" val="52850261"/>
                    </a:ext>
                  </a:extLst>
                </a:gridCol>
                <a:gridCol w="7842737">
                  <a:extLst>
                    <a:ext uri="{9D8B030D-6E8A-4147-A177-3AD203B41FA5}">
                      <a16:colId xmlns:a16="http://schemas.microsoft.com/office/drawing/2014/main" val="2306583925"/>
                    </a:ext>
                  </a:extLst>
                </a:gridCol>
              </a:tblGrid>
              <a:tr h="60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Excerpt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Text to </a:t>
                      </a:r>
                      <a:r>
                        <a:rPr lang="en-US" altLang="ko-KR" sz="2400" b="1" u="sng" dirty="0" smtClean="0"/>
                        <a:t>predict reading ease</a:t>
                      </a:r>
                      <a:r>
                        <a:rPr lang="en-US" altLang="ko-KR" sz="2400" dirty="0" smtClean="0"/>
                        <a:t> of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195847"/>
                  </a:ext>
                </a:extLst>
              </a:tr>
              <a:tr h="60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Target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Reading ease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147302"/>
                  </a:ext>
                </a:extLst>
              </a:tr>
              <a:tr h="606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Standard error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여러 명이 판단한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reading ease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의 분산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589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880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880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단어의 </a:t>
            </a:r>
            <a:r>
              <a:rPr lang="en-US" altLang="ko-KR" dirty="0" smtClean="0">
                <a:solidFill>
                  <a:schemeClr val="tx1"/>
                </a:solidFill>
              </a:rPr>
              <a:t>index </a:t>
            </a:r>
            <a:r>
              <a:rPr lang="ko-KR" altLang="en-US" dirty="0" smtClean="0">
                <a:solidFill>
                  <a:schemeClr val="tx1"/>
                </a:solidFill>
              </a:rPr>
              <a:t>분포 및 문장의 길이 분포를 활용한 모델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6" name="직사각형 5"/>
          <p:cNvSpPr/>
          <p:nvPr/>
        </p:nvSpPr>
        <p:spPr>
          <a:xfrm>
            <a:off x="1567731" y="3947580"/>
            <a:ext cx="1589537" cy="44857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inputs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12863" y="3947580"/>
            <a:ext cx="2747394" cy="448574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Inputs_text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60257" y="3947580"/>
            <a:ext cx="2747394" cy="448574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Inputs_info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41502" y="4603712"/>
            <a:ext cx="2747394" cy="448574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embedding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41502" y="5378437"/>
            <a:ext cx="2747394" cy="448574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LSTM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65469" y="6159633"/>
            <a:ext cx="1388614" cy="448574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18556" y="6159633"/>
            <a:ext cx="1388614" cy="448574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71643" y="6146824"/>
            <a:ext cx="1388614" cy="448574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CNN4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54083" y="6995572"/>
            <a:ext cx="2717560" cy="448574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60257" y="6974061"/>
            <a:ext cx="2747394" cy="448574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46989" y="7788489"/>
            <a:ext cx="2717560" cy="44857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merged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61337" y="8559895"/>
            <a:ext cx="2717560" cy="44857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output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2" name="직선 화살표 연결선 11"/>
          <p:cNvCxnSpPr>
            <a:stCxn id="6" idx="3"/>
            <a:endCxn id="21" idx="1"/>
          </p:cNvCxnSpPr>
          <p:nvPr/>
        </p:nvCxnSpPr>
        <p:spPr>
          <a:xfrm>
            <a:off x="3157268" y="4171867"/>
            <a:ext cx="1755595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직선 화살표 연결선 32"/>
          <p:cNvCxnSpPr>
            <a:stCxn id="21" idx="2"/>
            <a:endCxn id="23" idx="0"/>
          </p:cNvCxnSpPr>
          <p:nvPr/>
        </p:nvCxnSpPr>
        <p:spPr>
          <a:xfrm flipH="1">
            <a:off x="4915199" y="4396154"/>
            <a:ext cx="1371361" cy="20755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직선 화살표 연결선 34"/>
          <p:cNvCxnSpPr>
            <a:stCxn id="23" idx="2"/>
            <a:endCxn id="25" idx="0"/>
          </p:cNvCxnSpPr>
          <p:nvPr/>
        </p:nvCxnSpPr>
        <p:spPr>
          <a:xfrm>
            <a:off x="4915199" y="5052286"/>
            <a:ext cx="0" cy="32615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직선 화살표 연결선 37"/>
          <p:cNvCxnSpPr>
            <a:stCxn id="25" idx="2"/>
            <a:endCxn id="26" idx="0"/>
          </p:cNvCxnSpPr>
          <p:nvPr/>
        </p:nvCxnSpPr>
        <p:spPr>
          <a:xfrm flipH="1">
            <a:off x="2859776" y="5827011"/>
            <a:ext cx="2055423" cy="33262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직선 화살표 연결선 40"/>
          <p:cNvCxnSpPr>
            <a:stCxn id="25" idx="2"/>
            <a:endCxn id="27" idx="0"/>
          </p:cNvCxnSpPr>
          <p:nvPr/>
        </p:nvCxnSpPr>
        <p:spPr>
          <a:xfrm flipH="1">
            <a:off x="4912863" y="5827011"/>
            <a:ext cx="2336" cy="33262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직선 화살표 연결선 43"/>
          <p:cNvCxnSpPr>
            <a:stCxn id="25" idx="2"/>
            <a:endCxn id="28" idx="0"/>
          </p:cNvCxnSpPr>
          <p:nvPr/>
        </p:nvCxnSpPr>
        <p:spPr>
          <a:xfrm>
            <a:off x="4915199" y="5827011"/>
            <a:ext cx="2050751" cy="31981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직선 화살표 연결선 47"/>
          <p:cNvCxnSpPr>
            <a:stCxn id="26" idx="2"/>
            <a:endCxn id="29" idx="0"/>
          </p:cNvCxnSpPr>
          <p:nvPr/>
        </p:nvCxnSpPr>
        <p:spPr>
          <a:xfrm>
            <a:off x="2859776" y="6608207"/>
            <a:ext cx="2053087" cy="387365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직선 화살표 연결선 50"/>
          <p:cNvCxnSpPr>
            <a:stCxn id="27" idx="2"/>
            <a:endCxn id="29" idx="0"/>
          </p:cNvCxnSpPr>
          <p:nvPr/>
        </p:nvCxnSpPr>
        <p:spPr>
          <a:xfrm>
            <a:off x="4912863" y="6608207"/>
            <a:ext cx="0" cy="387365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직선 화살표 연결선 53"/>
          <p:cNvCxnSpPr>
            <a:stCxn id="28" idx="2"/>
            <a:endCxn id="29" idx="0"/>
          </p:cNvCxnSpPr>
          <p:nvPr/>
        </p:nvCxnSpPr>
        <p:spPr>
          <a:xfrm flipH="1">
            <a:off x="4912863" y="6595398"/>
            <a:ext cx="2053087" cy="400174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직선 화살표 연결선 59"/>
          <p:cNvCxnSpPr>
            <a:stCxn id="29" idx="2"/>
            <a:endCxn id="31" idx="0"/>
          </p:cNvCxnSpPr>
          <p:nvPr/>
        </p:nvCxnSpPr>
        <p:spPr>
          <a:xfrm>
            <a:off x="4912863" y="7444146"/>
            <a:ext cx="2192906" cy="34434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직선 화살표 연결선 63"/>
          <p:cNvCxnSpPr>
            <a:stCxn id="31" idx="2"/>
            <a:endCxn id="32" idx="0"/>
          </p:cNvCxnSpPr>
          <p:nvPr/>
        </p:nvCxnSpPr>
        <p:spPr>
          <a:xfrm>
            <a:off x="7105769" y="8237063"/>
            <a:ext cx="14348" cy="32283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직선 화살표 연결선 66"/>
          <p:cNvCxnSpPr>
            <a:stCxn id="22" idx="2"/>
            <a:endCxn id="30" idx="0"/>
          </p:cNvCxnSpPr>
          <p:nvPr/>
        </p:nvCxnSpPr>
        <p:spPr>
          <a:xfrm>
            <a:off x="9033954" y="4396154"/>
            <a:ext cx="0" cy="2577907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직선 화살표 연결선 69"/>
          <p:cNvCxnSpPr>
            <a:stCxn id="30" idx="2"/>
            <a:endCxn id="31" idx="0"/>
          </p:cNvCxnSpPr>
          <p:nvPr/>
        </p:nvCxnSpPr>
        <p:spPr>
          <a:xfrm flipH="1">
            <a:off x="7105769" y="7422635"/>
            <a:ext cx="1928185" cy="365854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TextBox 70"/>
          <p:cNvSpPr txBox="1"/>
          <p:nvPr/>
        </p:nvSpPr>
        <p:spPr>
          <a:xfrm>
            <a:off x="6502400" y="4421540"/>
            <a:ext cx="12471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텍스트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061251" y="4386276"/>
            <a:ext cx="258564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C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(index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C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분포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C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00C000"/>
                </a:solidFill>
              </a:rPr>
              <a:t>문장의 길이 분포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C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C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9678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579914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roBERTa</a:t>
            </a:r>
            <a:r>
              <a:rPr lang="en-US" altLang="ko-KR" dirty="0" smtClean="0">
                <a:solidFill>
                  <a:schemeClr val="tx1"/>
                </a:solidFill>
              </a:rPr>
              <a:t> model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huggingface.co/transformers/model_doc/roberta.html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Google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2018</a:t>
            </a:r>
            <a:r>
              <a:rPr lang="ko-KR" altLang="en-US" dirty="0" smtClean="0">
                <a:solidFill>
                  <a:schemeClr val="tx1"/>
                </a:solidFill>
              </a:rPr>
              <a:t>년에 발표한 </a:t>
            </a:r>
            <a:r>
              <a:rPr lang="en-US" altLang="ko-KR" b="1" dirty="0" smtClean="0">
                <a:solidFill>
                  <a:srgbClr val="0000FF"/>
                </a:solidFill>
              </a:rPr>
              <a:t>BERT </a:t>
            </a:r>
            <a:r>
              <a:rPr lang="ko-KR" altLang="en-US" b="1" dirty="0" smtClean="0">
                <a:solidFill>
                  <a:srgbClr val="0000FF"/>
                </a:solidFill>
              </a:rPr>
              <a:t>모델에 기반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거대한 양의 텍스트 데이터를 이용하여 </a:t>
            </a:r>
            <a:r>
              <a:rPr lang="en-US" altLang="ko-KR" dirty="0" smtClean="0">
                <a:solidFill>
                  <a:schemeClr val="tx1"/>
                </a:solidFill>
              </a:rPr>
              <a:t>pre-</a:t>
            </a:r>
            <a:r>
              <a:rPr lang="en-US" altLang="ko-KR" dirty="0" err="1" smtClean="0">
                <a:solidFill>
                  <a:schemeClr val="tx1"/>
                </a:solidFill>
              </a:rPr>
              <a:t>trainin</a:t>
            </a:r>
            <a:r>
              <a:rPr lang="ko-KR" altLang="en-US" dirty="0" smtClean="0">
                <a:solidFill>
                  <a:schemeClr val="tx1"/>
                </a:solidFill>
              </a:rPr>
              <a:t>된 모델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텍스트 입력에 대해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그 텍스트의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token</a:t>
            </a:r>
            <a:r>
              <a:rPr lang="ko-KR" altLang="en-US" b="1" dirty="0" smtClean="0">
                <a:solidFill>
                  <a:srgbClr val="0000FF"/>
                </a:solidFill>
              </a:rPr>
              <a:t>별로 </a:t>
            </a:r>
            <a:r>
              <a:rPr lang="en-US" altLang="ko-KR" b="1" dirty="0" smtClean="0">
                <a:solidFill>
                  <a:srgbClr val="0000FF"/>
                </a:solidFill>
              </a:rPr>
              <a:t>768</a:t>
            </a:r>
            <a:r>
              <a:rPr lang="ko-KR" altLang="en-US" b="1" dirty="0" smtClean="0">
                <a:solidFill>
                  <a:srgbClr val="0000FF"/>
                </a:solidFill>
              </a:rPr>
              <a:t>개의 </a:t>
            </a:r>
            <a:r>
              <a:rPr lang="en-US" altLang="ko-KR" b="1" dirty="0" smtClean="0">
                <a:solidFill>
                  <a:srgbClr val="0000FF"/>
                </a:solidFill>
              </a:rPr>
              <a:t>last hidden layer output</a:t>
            </a:r>
            <a:r>
              <a:rPr lang="ko-KR" altLang="en-US" dirty="0" smtClean="0">
                <a:solidFill>
                  <a:schemeClr val="tx1"/>
                </a:solidFill>
              </a:rPr>
              <a:t>을 도출하므로</a:t>
            </a:r>
            <a:r>
              <a:rPr lang="en-US" altLang="ko-KR" dirty="0" smtClean="0">
                <a:solidFill>
                  <a:schemeClr val="tx1"/>
                </a:solidFill>
              </a:rPr>
              <a:t>, output size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b="1" dirty="0" smtClean="0">
                <a:solidFill>
                  <a:srgbClr val="0000FF"/>
                </a:solidFill>
              </a:rPr>
              <a:t>(tokens, 768)</a:t>
            </a:r>
            <a:r>
              <a:rPr lang="ko-KR" altLang="en-US" dirty="0" smtClean="0">
                <a:solidFill>
                  <a:schemeClr val="tx1"/>
                </a:solidFill>
              </a:rPr>
              <a:t>이 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1478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880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roBERTa</a:t>
            </a:r>
            <a:r>
              <a:rPr lang="en-US" altLang="ko-KR" dirty="0" smtClean="0">
                <a:solidFill>
                  <a:schemeClr val="tx1"/>
                </a:solidFill>
              </a:rPr>
              <a:t> model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84" y="3862335"/>
            <a:ext cx="8950115" cy="14827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84" y="5450419"/>
            <a:ext cx="8190990" cy="34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37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880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roBERTa</a:t>
            </a:r>
            <a:r>
              <a:rPr lang="en-US" altLang="ko-KR" dirty="0" smtClean="0">
                <a:solidFill>
                  <a:schemeClr val="tx1"/>
                </a:solidFill>
              </a:rPr>
              <a:t> model</a:t>
            </a:r>
            <a:r>
              <a:rPr lang="ko-KR" altLang="en-US" dirty="0" smtClean="0">
                <a:solidFill>
                  <a:schemeClr val="tx1"/>
                </a:solidFill>
              </a:rPr>
              <a:t>을 활용하여 </a:t>
            </a:r>
            <a:r>
              <a:rPr lang="ko-KR" altLang="en-US" dirty="0" err="1" smtClean="0">
                <a:solidFill>
                  <a:schemeClr val="tx1"/>
                </a:solidFill>
              </a:rPr>
              <a:t>전처리한</a:t>
            </a:r>
            <a:r>
              <a:rPr lang="ko-KR" altLang="en-US" dirty="0" smtClean="0">
                <a:solidFill>
                  <a:schemeClr val="tx1"/>
                </a:solidFill>
              </a:rPr>
              <a:t> 데이터를 이용한 모델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1567731" y="3947580"/>
            <a:ext cx="1589537" cy="44857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inputs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12863" y="3947580"/>
            <a:ext cx="2747394" cy="448574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Inputs_text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60257" y="3947580"/>
            <a:ext cx="2747394" cy="448574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Inputs_info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65469" y="6159633"/>
            <a:ext cx="1388614" cy="448574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18556" y="6159633"/>
            <a:ext cx="1388614" cy="448574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71643" y="6146824"/>
            <a:ext cx="1388614" cy="448574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CNN4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54083" y="6995572"/>
            <a:ext cx="2717560" cy="448574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60257" y="6974061"/>
            <a:ext cx="2747394" cy="448574"/>
          </a:xfrm>
          <a:prstGeom prst="rect">
            <a:avLst/>
          </a:prstGeom>
          <a:solidFill>
            <a:srgbClr val="00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46989" y="7788489"/>
            <a:ext cx="2717560" cy="44857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merged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61337" y="8559895"/>
            <a:ext cx="2717560" cy="44857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output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7" name="직선 화살표 연결선 16"/>
          <p:cNvCxnSpPr>
            <a:stCxn id="5" idx="3"/>
            <a:endCxn id="6" idx="1"/>
          </p:cNvCxnSpPr>
          <p:nvPr/>
        </p:nvCxnSpPr>
        <p:spPr>
          <a:xfrm>
            <a:off x="3157268" y="4171867"/>
            <a:ext cx="1755595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/>
          <p:cNvCxnSpPr>
            <a:stCxn id="6" idx="2"/>
            <a:endCxn id="10" idx="0"/>
          </p:cNvCxnSpPr>
          <p:nvPr/>
        </p:nvCxnSpPr>
        <p:spPr>
          <a:xfrm flipH="1">
            <a:off x="2859776" y="4396154"/>
            <a:ext cx="3426784" cy="1763479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/>
          <p:cNvCxnSpPr>
            <a:stCxn id="6" idx="2"/>
            <a:endCxn id="11" idx="0"/>
          </p:cNvCxnSpPr>
          <p:nvPr/>
        </p:nvCxnSpPr>
        <p:spPr>
          <a:xfrm flipH="1">
            <a:off x="4912863" y="4396154"/>
            <a:ext cx="1373697" cy="1763479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화살표 연결선 21"/>
          <p:cNvCxnSpPr>
            <a:stCxn id="6" idx="2"/>
            <a:endCxn id="12" idx="0"/>
          </p:cNvCxnSpPr>
          <p:nvPr/>
        </p:nvCxnSpPr>
        <p:spPr>
          <a:xfrm>
            <a:off x="6286560" y="4396154"/>
            <a:ext cx="679390" cy="175067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직선 화살표 연결선 22"/>
          <p:cNvCxnSpPr>
            <a:stCxn id="10" idx="2"/>
            <a:endCxn id="13" idx="0"/>
          </p:cNvCxnSpPr>
          <p:nvPr/>
        </p:nvCxnSpPr>
        <p:spPr>
          <a:xfrm>
            <a:off x="2859776" y="6608207"/>
            <a:ext cx="2053087" cy="387365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화살표 연결선 23"/>
          <p:cNvCxnSpPr>
            <a:stCxn id="11" idx="2"/>
            <a:endCxn id="13" idx="0"/>
          </p:cNvCxnSpPr>
          <p:nvPr/>
        </p:nvCxnSpPr>
        <p:spPr>
          <a:xfrm>
            <a:off x="4912863" y="6608207"/>
            <a:ext cx="0" cy="387365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직선 화살표 연결선 24"/>
          <p:cNvCxnSpPr>
            <a:stCxn id="12" idx="2"/>
            <a:endCxn id="13" idx="0"/>
          </p:cNvCxnSpPr>
          <p:nvPr/>
        </p:nvCxnSpPr>
        <p:spPr>
          <a:xfrm flipH="1">
            <a:off x="4912863" y="6595398"/>
            <a:ext cx="2053087" cy="400174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직선 화살표 연결선 25"/>
          <p:cNvCxnSpPr>
            <a:stCxn id="13" idx="2"/>
            <a:endCxn id="15" idx="0"/>
          </p:cNvCxnSpPr>
          <p:nvPr/>
        </p:nvCxnSpPr>
        <p:spPr>
          <a:xfrm>
            <a:off x="4912863" y="7444146"/>
            <a:ext cx="2192906" cy="34434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직선 화살표 연결선 26"/>
          <p:cNvCxnSpPr>
            <a:stCxn id="15" idx="2"/>
            <a:endCxn id="16" idx="0"/>
          </p:cNvCxnSpPr>
          <p:nvPr/>
        </p:nvCxnSpPr>
        <p:spPr>
          <a:xfrm>
            <a:off x="7105769" y="8237063"/>
            <a:ext cx="14348" cy="32283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직선 화살표 연결선 27"/>
          <p:cNvCxnSpPr>
            <a:stCxn id="7" idx="2"/>
            <a:endCxn id="14" idx="0"/>
          </p:cNvCxnSpPr>
          <p:nvPr/>
        </p:nvCxnSpPr>
        <p:spPr>
          <a:xfrm>
            <a:off x="9033954" y="4396154"/>
            <a:ext cx="0" cy="2577907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화살표 연결선 28"/>
          <p:cNvCxnSpPr>
            <a:stCxn id="14" idx="2"/>
            <a:endCxn id="15" idx="0"/>
          </p:cNvCxnSpPr>
          <p:nvPr/>
        </p:nvCxnSpPr>
        <p:spPr>
          <a:xfrm flipH="1">
            <a:off x="7105769" y="7422635"/>
            <a:ext cx="1928185" cy="365854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/>
          <p:cNvSpPr txBox="1"/>
          <p:nvPr/>
        </p:nvSpPr>
        <p:spPr>
          <a:xfrm>
            <a:off x="6502400" y="4421540"/>
            <a:ext cx="12471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텍스트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23234" y="4453252"/>
            <a:ext cx="2696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smtClean="0">
                <a:ln>
                  <a:noFill/>
                </a:ln>
                <a:solidFill>
                  <a:srgbClr val="00C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ko-KR" altLang="en-US" dirty="0" smtClean="0">
                <a:solidFill>
                  <a:srgbClr val="00C000"/>
                </a:solidFill>
              </a:rPr>
              <a:t>문장의 길이 분포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C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C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8495" y="5087918"/>
            <a:ext cx="1692396" cy="448574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roBERTa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76189" y="4594075"/>
            <a:ext cx="12471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99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99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전처리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99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99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7" name="직선 화살표 연결선 36"/>
          <p:cNvCxnSpPr>
            <a:stCxn id="35" idx="3"/>
          </p:cNvCxnSpPr>
          <p:nvPr/>
        </p:nvCxnSpPr>
        <p:spPr>
          <a:xfrm flipV="1">
            <a:off x="2380891" y="4416406"/>
            <a:ext cx="2518844" cy="895799"/>
          </a:xfrm>
          <a:prstGeom prst="straightConnector1">
            <a:avLst/>
          </a:prstGeom>
          <a:noFill/>
          <a:ln w="57150" cap="flat">
            <a:solidFill>
              <a:srgbClr val="9900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14849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763619" cy="24348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2. </a:t>
            </a:r>
            <a:r>
              <a:rPr lang="en-US" altLang="ko-KR" dirty="0" smtClean="0">
                <a:sym typeface="Helvetica"/>
              </a:rPr>
              <a:t>PAKDD 2014 – ASUS </a:t>
            </a:r>
            <a:r>
              <a:rPr lang="en-US" altLang="ko-KR" dirty="0" err="1" smtClean="0">
                <a:sym typeface="Helvetica"/>
              </a:rPr>
              <a:t>Malfunctional</a:t>
            </a:r>
            <a:r>
              <a:rPr lang="en-US" altLang="ko-KR" dirty="0" smtClean="0">
                <a:sym typeface="Helvetica"/>
              </a:rPr>
              <a:t> Components Prediction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www.kaggle.com/c/pakdd-cup-2014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64" y="4802217"/>
            <a:ext cx="11373005" cy="30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82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</TotalTime>
  <Words>418</Words>
  <Application>Microsoft Office PowerPoint</Application>
  <PresentationFormat>사용자 지정</PresentationFormat>
  <Paragraphs>119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SOTA method for Paper Revision : Explainable CNN</vt:lpstr>
      <vt:lpstr>SOTA method for Paper Revision : Explainable CNN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4145</cp:revision>
  <cp:lastPrinted>2020-05-01T05:17:35Z</cp:lastPrinted>
  <dcterms:modified xsi:type="dcterms:W3CDTF">2021-09-10T02:12:57Z</dcterms:modified>
</cp:coreProperties>
</file>