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522" r:id="rId4"/>
    <p:sldId id="523" r:id="rId5"/>
    <p:sldId id="524" r:id="rId6"/>
    <p:sldId id="525" r:id="rId7"/>
    <p:sldId id="526" r:id="rId8"/>
    <p:sldId id="339" r:id="rId9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00FF"/>
    <a:srgbClr val="FF0000"/>
    <a:srgbClr val="00C000"/>
    <a:srgbClr val="FFFFFF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8.09003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21.11.12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Explainable Reinforcement Learning for Broad-XAI: A Conceptual Framework and Survey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Information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552440" cy="26562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information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Explainable Reinforcement Learning for Broad-XAI: A Conceptual Framework and </a:t>
            </a:r>
            <a:r>
              <a:rPr lang="en-US" altLang="ko-KR" dirty="0" smtClean="0">
                <a:solidFill>
                  <a:schemeClr val="tx1"/>
                </a:solidFill>
              </a:rPr>
              <a:t>Survey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arxiv.org/pdf/2108.09003.pdf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65" y="5576552"/>
            <a:ext cx="11406259" cy="25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90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552440" cy="395697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chemeClr val="tx1"/>
                </a:solidFill>
              </a:rPr>
              <a:t>강화학습에</a:t>
            </a:r>
            <a:r>
              <a:rPr lang="ko-KR" altLang="en-US" dirty="0" smtClean="0">
                <a:solidFill>
                  <a:schemeClr val="tx1"/>
                </a:solidFill>
              </a:rPr>
              <a:t> 대한 설명 가능한 인공지능 </a:t>
            </a:r>
            <a:r>
              <a:rPr lang="en-US" altLang="ko-KR" dirty="0" smtClean="0">
                <a:solidFill>
                  <a:schemeClr val="tx1"/>
                </a:solidFill>
              </a:rPr>
              <a:t>(XAI) </a:t>
            </a:r>
            <a:r>
              <a:rPr lang="ko-KR" altLang="en-US" dirty="0" smtClean="0">
                <a:solidFill>
                  <a:schemeClr val="tx1"/>
                </a:solidFill>
              </a:rPr>
              <a:t>논문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Deep Reinforcement Learning </a:t>
            </a:r>
            <a:r>
              <a:rPr lang="ko-KR" altLang="en-US" dirty="0" smtClean="0">
                <a:solidFill>
                  <a:schemeClr val="tx1"/>
                </a:solidFill>
              </a:rPr>
              <a:t>역시 </a:t>
            </a:r>
            <a:r>
              <a:rPr lang="en-US" altLang="ko-KR" dirty="0" smtClean="0">
                <a:solidFill>
                  <a:schemeClr val="tx1"/>
                </a:solidFill>
              </a:rPr>
              <a:t>Black-box </a:t>
            </a:r>
            <a:r>
              <a:rPr lang="ko-KR" altLang="en-US" dirty="0" smtClean="0">
                <a:solidFill>
                  <a:schemeClr val="tx1"/>
                </a:solidFill>
              </a:rPr>
              <a:t>모델이며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복잡한 함수를 통해 결정을 내림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Explainable RL (Reinforcement Learning)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즉 </a:t>
            </a:r>
            <a:r>
              <a:rPr lang="en-US" altLang="ko-KR" dirty="0" smtClean="0">
                <a:solidFill>
                  <a:schemeClr val="tx1"/>
                </a:solidFill>
              </a:rPr>
              <a:t>XRL</a:t>
            </a:r>
            <a:r>
              <a:rPr lang="ko-KR" altLang="en-US" dirty="0" smtClean="0">
                <a:solidFill>
                  <a:schemeClr val="tx1"/>
                </a:solidFill>
              </a:rPr>
              <a:t>이라는 기술을 도입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기존에 </a:t>
            </a:r>
            <a:r>
              <a:rPr lang="en-US" altLang="ko-KR" dirty="0" smtClean="0">
                <a:solidFill>
                  <a:schemeClr val="tx1"/>
                </a:solidFill>
              </a:rPr>
              <a:t>agent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behavior</a:t>
            </a:r>
            <a:r>
              <a:rPr lang="ko-KR" altLang="en-US" dirty="0" smtClean="0">
                <a:solidFill>
                  <a:schemeClr val="tx1"/>
                </a:solidFill>
              </a:rPr>
              <a:t>를 설명하기 위한 방법 소개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205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552440" cy="11493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Levels of Explanation for XAI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65" y="4133380"/>
            <a:ext cx="5674038" cy="48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63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3396858"/>
            <a:ext cx="11552440" cy="11493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Levels of Explanation for XAI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94608"/>
              </p:ext>
            </p:extLst>
          </p:nvPr>
        </p:nvGraphicFramePr>
        <p:xfrm>
          <a:off x="969731" y="4343678"/>
          <a:ext cx="9925796" cy="4156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562">
                  <a:extLst>
                    <a:ext uri="{9D8B030D-6E8A-4147-A177-3AD203B41FA5}">
                      <a16:colId xmlns:a16="http://schemas.microsoft.com/office/drawing/2014/main" val="57395616"/>
                    </a:ext>
                  </a:extLst>
                </a:gridCol>
                <a:gridCol w="1532586">
                  <a:extLst>
                    <a:ext uri="{9D8B030D-6E8A-4147-A177-3AD203B41FA5}">
                      <a16:colId xmlns:a16="http://schemas.microsoft.com/office/drawing/2014/main" val="1803269829"/>
                    </a:ext>
                  </a:extLst>
                </a:gridCol>
                <a:gridCol w="6310648">
                  <a:extLst>
                    <a:ext uri="{9D8B030D-6E8A-4147-A177-3AD203B41FA5}">
                      <a16:colId xmlns:a16="http://schemas.microsoft.com/office/drawing/2014/main" val="1729889776"/>
                    </a:ext>
                  </a:extLst>
                </a:gridCol>
              </a:tblGrid>
              <a:tr h="83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Zero-order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en-US" altLang="ko-KR" sz="2000" baseline="0" dirty="0" smtClean="0"/>
                        <a:t>explanations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Reactive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Agent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b="1" u="sng" dirty="0" smtClean="0"/>
                        <a:t>immediate reaction</a:t>
                      </a:r>
                      <a:endParaRPr lang="ko-KR" altLang="en-US" sz="2000" b="1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028747"/>
                  </a:ext>
                </a:extLst>
              </a:tr>
              <a:tr h="83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First-order</a:t>
                      </a:r>
                      <a:r>
                        <a:rPr lang="en-US" altLang="ko-KR" sz="2000" dirty="0" smtClean="0"/>
                        <a:t> explanations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Disposition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Agent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ko-KR" altLang="en-US" sz="2000" b="1" u="sng" dirty="0" smtClean="0"/>
                        <a:t>현재 목표</a:t>
                      </a:r>
                      <a:r>
                        <a:rPr lang="ko-KR" altLang="en-US" sz="2000" dirty="0" smtClean="0"/>
                        <a:t>에 기반한 행동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460145"/>
                  </a:ext>
                </a:extLst>
              </a:tr>
              <a:tr h="83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Second-order </a:t>
                      </a:r>
                      <a:r>
                        <a:rPr lang="en-US" altLang="ko-KR" sz="2000" dirty="0" smtClean="0"/>
                        <a:t>explanations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Social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Agent</a:t>
                      </a:r>
                      <a:r>
                        <a:rPr lang="ko-KR" altLang="en-US" sz="2000" dirty="0" smtClean="0"/>
                        <a:t>가 인식하는 </a:t>
                      </a:r>
                      <a:r>
                        <a:rPr lang="ko-KR" altLang="en-US" sz="2000" b="1" u="sng" dirty="0" smtClean="0"/>
                        <a:t>사회적 상황</a:t>
                      </a:r>
                      <a:r>
                        <a:rPr lang="ko-KR" altLang="en-US" sz="2000" dirty="0" smtClean="0"/>
                        <a:t>에 기반한 행동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696922"/>
                  </a:ext>
                </a:extLst>
              </a:tr>
              <a:tr h="83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Nth-order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en-US" altLang="ko-KR" sz="2000" baseline="0" dirty="0" smtClean="0"/>
                        <a:t>explanations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Cultural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Agent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ko-KR" altLang="en-US" sz="2000" b="1" u="sng" dirty="0" smtClean="0"/>
                        <a:t>문화적</a:t>
                      </a:r>
                      <a:r>
                        <a:rPr lang="ko-KR" altLang="en-US" sz="2000" dirty="0" smtClean="0"/>
                        <a:t> 기대에 의한 행동 </a:t>
                      </a:r>
                      <a:r>
                        <a:rPr lang="ko-KR" altLang="en-US" sz="2000" b="1" u="sng" dirty="0" smtClean="0"/>
                        <a:t>변화</a:t>
                      </a:r>
                      <a:endParaRPr lang="ko-KR" altLang="en-US" sz="2000" b="1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62390"/>
                  </a:ext>
                </a:extLst>
              </a:tr>
              <a:tr h="83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Meta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en-US" altLang="ko-KR" sz="2000" baseline="0" dirty="0" smtClean="0"/>
                        <a:t>explanations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Reflective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u="sng" dirty="0" smtClean="0"/>
                        <a:t>설명을 생성하는 </a:t>
                      </a:r>
                      <a:r>
                        <a:rPr lang="en-US" altLang="ko-KR" sz="2000" b="1" u="sng" dirty="0" smtClean="0"/>
                        <a:t>process</a:t>
                      </a:r>
                      <a:r>
                        <a:rPr lang="ko-KR" altLang="en-US" sz="2000" dirty="0" smtClean="0"/>
                        <a:t>를 반영한 설명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54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98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75965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Explainable Reinforcement Learning for Broad-XAI: A Conceptual Framework and Survey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49" y="3396857"/>
            <a:ext cx="11938805" cy="28365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Standard Reinforce Learning Model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Agent</a:t>
            </a:r>
            <a:r>
              <a:rPr lang="ko-KR" altLang="en-US" dirty="0" smtClean="0">
                <a:solidFill>
                  <a:schemeClr val="tx1"/>
                </a:solidFill>
              </a:rPr>
              <a:t>는 이산적인 상호 작용들을 통해 환경과 상호 작용함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iteration</a:t>
            </a:r>
            <a:r>
              <a:rPr lang="ko-KR" altLang="en-US" dirty="0" smtClean="0">
                <a:solidFill>
                  <a:schemeClr val="tx1"/>
                </a:solidFill>
              </a:rPr>
              <a:t>마다 </a:t>
            </a:r>
            <a:r>
              <a:rPr lang="en-US" altLang="ko-KR" dirty="0" smtClean="0">
                <a:solidFill>
                  <a:srgbClr val="0000FF"/>
                </a:solidFill>
              </a:rPr>
              <a:t>current state</a:t>
            </a:r>
            <a:r>
              <a:rPr lang="ko-KR" altLang="en-US" dirty="0" smtClean="0">
                <a:solidFill>
                  <a:schemeClr val="tx1"/>
                </a:solidFill>
              </a:rPr>
              <a:t>를 감지하고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다음에 수행할 </a:t>
            </a:r>
            <a:r>
              <a:rPr lang="en-US" altLang="ko-KR" dirty="0" smtClean="0">
                <a:solidFill>
                  <a:srgbClr val="0000FF"/>
                </a:solidFill>
              </a:rPr>
              <a:t>action</a:t>
            </a:r>
            <a:r>
              <a:rPr lang="ko-KR" altLang="en-US" dirty="0" smtClean="0">
                <a:solidFill>
                  <a:schemeClr val="tx1"/>
                </a:solidFill>
              </a:rPr>
              <a:t>을 선택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45" y="6233375"/>
            <a:ext cx="7168524" cy="26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2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220</Words>
  <Application>Microsoft Office PowerPoint</Application>
  <PresentationFormat>사용자 지정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Paper Information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Explainable Reinforcement Learning for Broad-XAI: A Conceptual Framework and Survey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4566</cp:revision>
  <cp:lastPrinted>2020-05-01T05:17:35Z</cp:lastPrinted>
  <dcterms:modified xsi:type="dcterms:W3CDTF">2021-11-12T03:05:01Z</dcterms:modified>
</cp:coreProperties>
</file>