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88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21.07.21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Validation</a:t>
            </a:r>
            <a:r>
              <a:rPr lang="ko-KR" altLang="en-US" dirty="0" smtClean="0">
                <a:solidFill>
                  <a:srgbClr val="0000FF"/>
                </a:solidFill>
              </a:rPr>
              <a:t>에서 정상적인 </a:t>
            </a:r>
            <a:r>
              <a:rPr lang="en-US" altLang="ko-KR" dirty="0" smtClean="0">
                <a:solidFill>
                  <a:srgbClr val="0000FF"/>
                </a:solidFill>
              </a:rPr>
              <a:t>loss </a:t>
            </a:r>
            <a:r>
              <a:rPr lang="ko-KR" altLang="en-US" dirty="0" smtClean="0">
                <a:solidFill>
                  <a:srgbClr val="0000FF"/>
                </a:solidFill>
              </a:rPr>
              <a:t>및 정확도 추이</a:t>
            </a:r>
            <a:r>
              <a:rPr lang="ko-KR" altLang="en-US" dirty="0" smtClean="0">
                <a:solidFill>
                  <a:schemeClr val="tx1"/>
                </a:solidFill>
              </a:rPr>
              <a:t>를 보이는 경우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31580"/>
              </p:ext>
            </p:extLst>
          </p:nvPr>
        </p:nvGraphicFramePr>
        <p:xfrm>
          <a:off x="1673690" y="2992684"/>
          <a:ext cx="9994056" cy="5529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514">
                  <a:extLst>
                    <a:ext uri="{9D8B030D-6E8A-4147-A177-3AD203B41FA5}">
                      <a16:colId xmlns:a16="http://schemas.microsoft.com/office/drawing/2014/main" val="2597591439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3575523618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184239012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1563820598"/>
                    </a:ext>
                  </a:extLst>
                </a:gridCol>
              </a:tblGrid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 (clusters)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devices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 (seconds)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 (m)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20250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87580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85376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7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40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09558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7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47081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20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282391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50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1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737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296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결론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데이터의 부족으로 인해 일부 </a:t>
            </a:r>
            <a:r>
              <a:rPr lang="en-US" altLang="ko-KR" dirty="0" smtClean="0">
                <a:solidFill>
                  <a:schemeClr val="tx1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에서 학습이 어려운 것으로 보임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학습에 어려움은 있었으나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training loss</a:t>
            </a:r>
            <a:r>
              <a:rPr lang="ko-KR" altLang="en-US" dirty="0" smtClean="0">
                <a:solidFill>
                  <a:srgbClr val="0000FF"/>
                </a:solidFill>
              </a:rPr>
              <a:t>는 거의 대부분의 경우에서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진행될수록 계속해서 </a:t>
            </a:r>
            <a:r>
              <a:rPr lang="ko-KR" altLang="en-US" dirty="0" smtClean="0">
                <a:solidFill>
                  <a:srgbClr val="0000FF"/>
                </a:solidFill>
              </a:rPr>
              <a:t>감소</a:t>
            </a:r>
            <a:r>
              <a:rPr lang="ko-KR" altLang="en-US" dirty="0" smtClean="0">
                <a:solidFill>
                  <a:schemeClr val="tx1"/>
                </a:solidFill>
              </a:rPr>
              <a:t>하는 것을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앞의 슬라이드에서 </a:t>
            </a:r>
            <a:r>
              <a:rPr lang="en-US" altLang="ko-KR" dirty="0" smtClean="0">
                <a:solidFill>
                  <a:schemeClr val="tx1"/>
                </a:solidFill>
              </a:rPr>
              <a:t>validation</a:t>
            </a:r>
            <a:r>
              <a:rPr lang="ko-KR" altLang="en-US" dirty="0" smtClean="0">
                <a:solidFill>
                  <a:schemeClr val="tx1"/>
                </a:solidFill>
              </a:rPr>
              <a:t>이 잘 이루어진 것으로 확인된 케이스도 </a:t>
            </a:r>
            <a:r>
              <a:rPr lang="ko-KR" altLang="en-US" dirty="0" err="1" smtClean="0">
                <a:solidFill>
                  <a:srgbClr val="0000FF"/>
                </a:solidFill>
              </a:rPr>
              <a:t>재실험</a:t>
            </a:r>
            <a:r>
              <a:rPr lang="ko-KR" altLang="en-US" dirty="0" smtClean="0">
                <a:solidFill>
                  <a:srgbClr val="0000FF"/>
                </a:solidFill>
              </a:rPr>
              <a:t> 시 학습 원활 정도가 달라질 수 있음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실험 횟수 부족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FF0000"/>
                </a:solidFill>
              </a:rPr>
              <a:t>향후 보다 상세한 분석 및 추가 테스트 필요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79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the deep learning model with </a:t>
            </a:r>
            <a:r>
              <a:rPr lang="en-US" altLang="ko-KR" dirty="0" smtClean="0">
                <a:solidFill>
                  <a:srgbClr val="0000FF"/>
                </a:solidFill>
              </a:rPr>
              <a:t>various parameter settings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3263"/>
              </p:ext>
            </p:extLst>
          </p:nvPr>
        </p:nvGraphicFramePr>
        <p:xfrm>
          <a:off x="1673690" y="2992684"/>
          <a:ext cx="9994056" cy="5529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514">
                  <a:extLst>
                    <a:ext uri="{9D8B030D-6E8A-4147-A177-3AD203B41FA5}">
                      <a16:colId xmlns:a16="http://schemas.microsoft.com/office/drawing/2014/main" val="2597591439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3575523618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184239012"/>
                    </a:ext>
                  </a:extLst>
                </a:gridCol>
                <a:gridCol w="2498514">
                  <a:extLst>
                    <a:ext uri="{9D8B030D-6E8A-4147-A177-3AD203B41FA5}">
                      <a16:colId xmlns:a16="http://schemas.microsoft.com/office/drawing/2014/main" val="1563820598"/>
                    </a:ext>
                  </a:extLst>
                </a:gridCol>
              </a:tblGrid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 (clusters)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devices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 (seconds)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 (m)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20250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87580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85376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7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09558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7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747081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20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282391"/>
                  </a:ext>
                </a:extLst>
              </a:tr>
              <a:tr h="78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50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1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98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L=3, devices=15, T=10 and H=15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3133937"/>
            <a:ext cx="10013188" cy="56995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63040" y="3456432"/>
            <a:ext cx="640080" cy="274320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26772" y="3461194"/>
            <a:ext cx="2618012" cy="50427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1516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L=3, devices=</a:t>
            </a:r>
            <a:r>
              <a:rPr lang="en-US" altLang="ko-KR" dirty="0" smtClean="0">
                <a:solidFill>
                  <a:srgbClr val="FF0000"/>
                </a:solidFill>
              </a:rPr>
              <a:t>40</a:t>
            </a:r>
            <a:r>
              <a:rPr lang="en-US" altLang="ko-KR" dirty="0" smtClean="0">
                <a:solidFill>
                  <a:srgbClr val="0000FF"/>
                </a:solidFill>
              </a:rPr>
              <a:t>, T=10 and H=15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567683"/>
            <a:ext cx="12310110" cy="43472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48564" y="3973258"/>
            <a:ext cx="1429292" cy="36099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2580" y="3973258"/>
            <a:ext cx="2519680" cy="35796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550" y="4016596"/>
            <a:ext cx="725170" cy="31765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607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</a:t>
            </a: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en-US" altLang="ko-KR" dirty="0" smtClean="0">
                <a:solidFill>
                  <a:srgbClr val="0000FF"/>
                </a:solidFill>
              </a:rPr>
              <a:t>, devices=</a:t>
            </a:r>
            <a:r>
              <a:rPr lang="en-US" altLang="ko-KR" dirty="0" smtClean="0">
                <a:solidFill>
                  <a:srgbClr val="FF0000"/>
                </a:solidFill>
              </a:rPr>
              <a:t>40</a:t>
            </a:r>
            <a:r>
              <a:rPr lang="en-US" altLang="ko-KR" dirty="0" smtClean="0">
                <a:solidFill>
                  <a:srgbClr val="0000FF"/>
                </a:solidFill>
              </a:rPr>
              <a:t>, T=10 and H=15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938272"/>
            <a:ext cx="11689588" cy="58805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96596" y="3376107"/>
            <a:ext cx="3034572" cy="496322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524" y="3352761"/>
            <a:ext cx="725170" cy="31765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413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</a:t>
            </a: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en-US" altLang="ko-KR" dirty="0" smtClean="0">
                <a:solidFill>
                  <a:srgbClr val="0000FF"/>
                </a:solidFill>
              </a:rPr>
              <a:t>, devices=15, T=10 and H=15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2862262"/>
            <a:ext cx="11379264" cy="60590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1580" y="3236976"/>
            <a:ext cx="725170" cy="31765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29218" y="3236976"/>
            <a:ext cx="2965374" cy="532180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903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L=3, devices=15, T=</a:t>
            </a: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en-US" altLang="ko-KR" dirty="0" smtClean="0">
                <a:solidFill>
                  <a:srgbClr val="0000FF"/>
                </a:solidFill>
              </a:rPr>
              <a:t> and H=15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99535"/>
            <a:ext cx="12210034" cy="29785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5262" y="4323107"/>
            <a:ext cx="725170" cy="31765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50610" y="4249955"/>
            <a:ext cx="1045134" cy="26281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76688" y="4249955"/>
            <a:ext cx="1688592" cy="26281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48021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428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 when </a:t>
            </a:r>
            <a:r>
              <a:rPr lang="en-US" altLang="ko-KR" dirty="0" smtClean="0">
                <a:solidFill>
                  <a:srgbClr val="0000FF"/>
                </a:solidFill>
              </a:rPr>
              <a:t>L=3, devices=15, T=10 and H=</a:t>
            </a:r>
            <a:r>
              <a:rPr lang="en-US" altLang="ko-KR" dirty="0" smtClean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559111"/>
            <a:ext cx="12230014" cy="38749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5262" y="4012211"/>
            <a:ext cx="725170" cy="317659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01126" y="3993922"/>
            <a:ext cx="1112906" cy="30835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42048" y="4012211"/>
            <a:ext cx="1353312" cy="3176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7097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282</Words>
  <Application>Microsoft Office PowerPoint</Application>
  <PresentationFormat>사용자 지정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3464</cp:revision>
  <cp:lastPrinted>2020-09-22T02:33:58Z</cp:lastPrinted>
  <dcterms:modified xsi:type="dcterms:W3CDTF">2021-07-21T06:08:55Z</dcterms:modified>
</cp:coreProperties>
</file>