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6" r:id="rId3"/>
    <p:sldId id="458" r:id="rId4"/>
    <p:sldId id="459" r:id="rId5"/>
    <p:sldId id="447" r:id="rId6"/>
    <p:sldId id="448" r:id="rId7"/>
    <p:sldId id="453" r:id="rId8"/>
    <p:sldId id="454" r:id="rId9"/>
    <p:sldId id="445" r:id="rId10"/>
    <p:sldId id="457" r:id="rId11"/>
    <p:sldId id="460" r:id="rId12"/>
    <p:sldId id="461" r:id="rId13"/>
    <p:sldId id="339" r:id="rId14"/>
  </p:sldIdLst>
  <p:sldSz cx="13004800" cy="9753600"/>
  <p:notesSz cx="6797675" cy="9929813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A2FF"/>
    <a:srgbClr val="00C000"/>
    <a:srgbClr val="9900FF"/>
    <a:srgbClr val="FFFFFF"/>
    <a:srgbClr val="FF0000"/>
    <a:srgbClr val="B601FF"/>
    <a:srgbClr val="FF33CC"/>
    <a:srgbClr val="FF8050"/>
    <a:srgbClr val="5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1" d="100"/>
          <a:sy n="51" d="100"/>
        </p:scale>
        <p:origin x="10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D9611-E584-4159-9E45-463C4283EFF5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F87BE-F724-46B8-9492-59C1C5863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556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kaggle.com/c/donorschoose-application-screening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kaggle.com/c/pakdd-cup-2014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21.07.30</a:t>
            </a:r>
            <a:endParaRPr lang="en-US" dirty="0" smtClean="0"/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1763619" cy="296825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3. PAKDD 2014 – ASUS </a:t>
            </a:r>
            <a:r>
              <a:rPr lang="en-US" altLang="ko-KR" dirty="0" err="1" smtClean="0">
                <a:sym typeface="Helvetica"/>
              </a:rPr>
              <a:t>Malfunctional</a:t>
            </a:r>
            <a:r>
              <a:rPr lang="en-US" altLang="ko-KR" dirty="0" smtClean="0">
                <a:sym typeface="Helvetica"/>
              </a:rPr>
              <a:t> Components Prediction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repairTrain.csv</a:t>
            </a:r>
            <a:r>
              <a:rPr lang="ko-KR" altLang="en-US" dirty="0" smtClean="0">
                <a:sym typeface="Helvetica"/>
              </a:rPr>
              <a:t>의 </a:t>
            </a:r>
            <a:r>
              <a:rPr lang="en-US" altLang="ko-KR" dirty="0" smtClean="0">
                <a:sym typeface="Helvetica"/>
              </a:rPr>
              <a:t>EDA </a:t>
            </a:r>
            <a:r>
              <a:rPr lang="ko-KR" altLang="en-US" dirty="0" smtClean="0">
                <a:sym typeface="Helvetica"/>
              </a:rPr>
              <a:t>분석 결과에 따른 </a:t>
            </a:r>
            <a:r>
              <a:rPr lang="en-US" altLang="ko-KR" dirty="0" smtClean="0">
                <a:sym typeface="Helvetica"/>
              </a:rPr>
              <a:t>prediction </a:t>
            </a:r>
            <a:r>
              <a:rPr lang="ko-KR" altLang="en-US" dirty="0" smtClean="0">
                <a:sym typeface="Helvetica"/>
              </a:rPr>
              <a:t>진행</a:t>
            </a:r>
            <a:endParaRPr lang="en-US" altLang="ko-KR" dirty="0" smtClean="0">
              <a:sym typeface="Helvetica"/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b="1" dirty="0" smtClean="0">
                <a:solidFill>
                  <a:srgbClr val="0000FF"/>
                </a:solidFill>
                <a:sym typeface="Helvetica"/>
              </a:rPr>
              <a:t>이용 가능한 데이터</a:t>
            </a:r>
            <a:r>
              <a:rPr lang="ko-KR" altLang="en-US" dirty="0" smtClean="0">
                <a:sym typeface="Helvetica"/>
              </a:rPr>
              <a:t>를 이용하여 빨간색으로 표시한 부분을 예측</a:t>
            </a:r>
            <a:endParaRPr lang="en-US" altLang="ko-KR" dirty="0" smtClean="0"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643" y="5502227"/>
            <a:ext cx="4454307" cy="334073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223" y="5502227"/>
            <a:ext cx="4454307" cy="334073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08840" y="5266265"/>
            <a:ext cx="57179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kumimoji="0" lang="en-US" altLang="ko-KR" sz="2400" b="1" i="0" u="none" strike="noStrike" cap="none" spc="0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saleMonth</a:t>
            </a:r>
            <a:r>
              <a:rPr kumimoji="0" lang="en-US" altLang="ko-KR" sz="2400" b="1" i="0" u="none" strike="noStrike" cap="none" spc="0" normalizeH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– </a:t>
            </a:r>
            <a:r>
              <a:rPr kumimoji="0" lang="en-US" altLang="ko-KR" sz="2400" b="1" i="0" u="none" strike="noStrike" cap="none" spc="0" normalizeH="0" dirty="0" err="1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dif</a:t>
            </a:r>
            <a:r>
              <a:rPr kumimoji="0" lang="en-US" altLang="ko-KR" sz="2400" b="1" i="0" u="none" strike="noStrike" cap="none" spc="0" normalizeH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of months</a:t>
            </a:r>
            <a:r>
              <a:rPr kumimoji="0" lang="en-US" altLang="ko-KR" sz="24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EDA </a:t>
            </a:r>
            <a:r>
              <a:rPr kumimoji="0" lang="ko-KR" altLang="en-US" sz="24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결과</a:t>
            </a:r>
            <a:r>
              <a:rPr kumimoji="0" lang="en-US" altLang="ko-KR" sz="24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79194" y="5214507"/>
            <a:ext cx="254236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(prediction</a:t>
            </a:r>
            <a:r>
              <a:rPr kumimoji="0" lang="en-US" altLang="ko-KR" sz="24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ko-KR" altLang="en-US" sz="24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결과</a:t>
            </a:r>
            <a:r>
              <a:rPr kumimoji="0" lang="en-US" altLang="ko-KR" sz="24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직각 삼각형 4"/>
          <p:cNvSpPr/>
          <p:nvPr/>
        </p:nvSpPr>
        <p:spPr>
          <a:xfrm rot="10800000">
            <a:off x="9144000" y="6465226"/>
            <a:ext cx="2070339" cy="1414732"/>
          </a:xfrm>
          <a:prstGeom prst="rtTriangle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7" name="직각 삼각형 16"/>
          <p:cNvSpPr/>
          <p:nvPr/>
        </p:nvSpPr>
        <p:spPr>
          <a:xfrm rot="10800000">
            <a:off x="3584566" y="6465227"/>
            <a:ext cx="2070339" cy="1414732"/>
          </a:xfrm>
          <a:prstGeom prst="rtTriangle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6613805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2"/>
            <a:ext cx="6220935" cy="6095677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3. PAKDD 2014 – ASUS </a:t>
            </a:r>
            <a:r>
              <a:rPr lang="en-US" altLang="ko-KR" dirty="0" err="1" smtClean="0">
                <a:sym typeface="Helvetica"/>
              </a:rPr>
              <a:t>Malfunctional</a:t>
            </a:r>
            <a:r>
              <a:rPr lang="en-US" altLang="ko-KR" dirty="0" smtClean="0">
                <a:sym typeface="Helvetica"/>
              </a:rPr>
              <a:t> Components Prediction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repairTrain.csv</a:t>
            </a:r>
            <a:r>
              <a:rPr lang="ko-KR" altLang="en-US" dirty="0" smtClean="0">
                <a:sym typeface="Helvetica"/>
              </a:rPr>
              <a:t>의 </a:t>
            </a:r>
            <a:r>
              <a:rPr lang="en-US" altLang="ko-KR" dirty="0" smtClean="0">
                <a:sym typeface="Helvetica"/>
              </a:rPr>
              <a:t>EDA </a:t>
            </a:r>
            <a:r>
              <a:rPr lang="ko-KR" altLang="en-US" dirty="0" smtClean="0">
                <a:sym typeface="Helvetica"/>
              </a:rPr>
              <a:t>분석 결과에 따른 </a:t>
            </a:r>
            <a:r>
              <a:rPr lang="en-US" altLang="ko-KR" dirty="0" smtClean="0">
                <a:sym typeface="Helvetica"/>
              </a:rPr>
              <a:t>prediction </a:t>
            </a:r>
            <a:r>
              <a:rPr lang="ko-KR" altLang="en-US" dirty="0" smtClean="0">
                <a:sym typeface="Helvetica"/>
              </a:rPr>
              <a:t>진행</a:t>
            </a:r>
            <a:endParaRPr lang="en-US" altLang="ko-KR" dirty="0" smtClean="0">
              <a:sym typeface="Helvetica"/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smtClean="0">
                <a:solidFill>
                  <a:srgbClr val="9900FF"/>
                </a:solidFill>
                <a:sym typeface="Helvetica"/>
              </a:rPr>
              <a:t>(</a:t>
            </a:r>
            <a:r>
              <a:rPr lang="ko-KR" altLang="en-US" b="1" dirty="0" err="1" smtClean="0">
                <a:solidFill>
                  <a:srgbClr val="9900FF"/>
                </a:solidFill>
                <a:sym typeface="Helvetica"/>
              </a:rPr>
              <a:t>예측</a:t>
            </a:r>
            <a:r>
              <a:rPr lang="ko-KR" altLang="en-US" b="1" dirty="0" err="1">
                <a:solidFill>
                  <a:srgbClr val="9900FF"/>
                </a:solidFill>
                <a:sym typeface="Helvetica"/>
              </a:rPr>
              <a:t>값</a:t>
            </a:r>
            <a:r>
              <a:rPr lang="en-US" altLang="ko-KR" b="1" dirty="0" smtClean="0">
                <a:solidFill>
                  <a:srgbClr val="9900FF"/>
                </a:solidFill>
                <a:sym typeface="Helvetica"/>
              </a:rPr>
              <a:t>) </a:t>
            </a:r>
            <a:r>
              <a:rPr lang="en-US" altLang="ko-KR" b="1" dirty="0" smtClean="0">
                <a:solidFill>
                  <a:schemeClr val="tx1"/>
                </a:solidFill>
                <a:sym typeface="Helvetica"/>
              </a:rPr>
              <a:t>= </a:t>
            </a:r>
            <a:r>
              <a:rPr lang="en-US" altLang="ko-KR" b="1" dirty="0" err="1" smtClean="0">
                <a:solidFill>
                  <a:srgbClr val="00A2FF"/>
                </a:solidFill>
                <a:sym typeface="Helvetica"/>
              </a:rPr>
              <a:t>thisSaleMonth</a:t>
            </a:r>
            <a:r>
              <a:rPr lang="en-US" altLang="ko-KR" b="1" dirty="0" smtClean="0">
                <a:solidFill>
                  <a:schemeClr val="tx1"/>
                </a:solidFill>
                <a:sym typeface="Helvetica"/>
              </a:rPr>
              <a:t> * </a:t>
            </a:r>
            <a:r>
              <a:rPr lang="en-US" altLang="ko-KR" b="1" dirty="0" err="1" smtClean="0">
                <a:solidFill>
                  <a:srgbClr val="0000FF"/>
                </a:solidFill>
                <a:sym typeface="Helvetica"/>
              </a:rPr>
              <a:t>thisSaleRepairDif</a:t>
            </a:r>
            <a:r>
              <a:rPr lang="en-US" altLang="ko-KR" b="1" dirty="0" smtClean="0">
                <a:solidFill>
                  <a:schemeClr val="tx1"/>
                </a:solidFill>
                <a:sym typeface="Helvetica"/>
              </a:rPr>
              <a:t> / </a:t>
            </a:r>
            <a:r>
              <a:rPr lang="en-US" altLang="ko-KR" b="1" dirty="0" err="1" smtClean="0">
                <a:solidFill>
                  <a:srgbClr val="00B050"/>
                </a:solidFill>
                <a:sym typeface="Helvetica"/>
              </a:rPr>
              <a:t>sumAvailable</a:t>
            </a:r>
            <a:endParaRPr lang="en-US" altLang="ko-KR" dirty="0" smtClean="0">
              <a:solidFill>
                <a:srgbClr val="00B050"/>
              </a:solidFill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400" y="3358898"/>
            <a:ext cx="6244768" cy="4683576"/>
          </a:xfrm>
          <a:prstGeom prst="rect">
            <a:avLst/>
          </a:prstGeom>
        </p:spPr>
      </p:pic>
      <p:sp>
        <p:nvSpPr>
          <p:cNvPr id="5" name="직각 삼각형 4"/>
          <p:cNvSpPr/>
          <p:nvPr/>
        </p:nvSpPr>
        <p:spPr>
          <a:xfrm rot="10800000">
            <a:off x="8080646" y="4095750"/>
            <a:ext cx="3902926" cy="2667000"/>
          </a:xfrm>
          <a:prstGeom prst="rtTriangle">
            <a:avLst/>
          </a:prstGeom>
          <a:noFill/>
          <a:ln w="38100" cap="flat">
            <a:solidFill>
              <a:srgbClr val="FF0000"/>
            </a:solidFill>
            <a:prstDash val="sys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10255369" y="5067300"/>
            <a:ext cx="209550" cy="209550"/>
          </a:xfrm>
          <a:prstGeom prst="ellipse">
            <a:avLst/>
          </a:prstGeom>
          <a:solidFill>
            <a:srgbClr val="9900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16312" y="4109720"/>
            <a:ext cx="216726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예측 대상 영역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317050" y="5067300"/>
            <a:ext cx="2240239" cy="209550"/>
          </a:xfrm>
          <a:prstGeom prst="rect">
            <a:avLst/>
          </a:prstGeom>
          <a:noFill/>
          <a:ln w="57150" cap="flat">
            <a:solidFill>
              <a:srgbClr val="00A2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255369" y="5699493"/>
            <a:ext cx="209550" cy="1800109"/>
          </a:xfrm>
          <a:prstGeom prst="rect">
            <a:avLst/>
          </a:prstGeom>
          <a:noFill/>
          <a:ln w="57150" cap="flat">
            <a:solidFill>
              <a:srgbClr val="00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317051" y="5716686"/>
            <a:ext cx="2240238" cy="1782916"/>
          </a:xfrm>
          <a:prstGeom prst="rect">
            <a:avLst/>
          </a:prstGeom>
          <a:noFill/>
          <a:ln w="57150" cap="flat">
            <a:solidFill>
              <a:srgbClr val="00C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2018679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2"/>
            <a:ext cx="12077700" cy="6095677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3. PAKDD 2014 – ASUS </a:t>
            </a:r>
            <a:r>
              <a:rPr lang="en-US" altLang="ko-KR" dirty="0" err="1" smtClean="0">
                <a:sym typeface="Helvetica"/>
              </a:rPr>
              <a:t>Malfunctional</a:t>
            </a:r>
            <a:r>
              <a:rPr lang="en-US" altLang="ko-KR" dirty="0" smtClean="0">
                <a:sym typeface="Helvetica"/>
              </a:rPr>
              <a:t> Components Prediction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예측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된 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값의 배열을 이용하여 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다음을 계산</a:t>
            </a:r>
            <a:endParaRPr lang="en-US" altLang="ko-KR" dirty="0">
              <a:solidFill>
                <a:schemeClr val="tx1"/>
              </a:solidFill>
              <a:sym typeface="Helvetica"/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model M1~M9 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및 </a:t>
            </a: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component P01~P31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에 </a:t>
            </a:r>
            <a:r>
              <a:rPr lang="ko-KR" altLang="en-US" b="1" dirty="0" smtClean="0">
                <a:solidFill>
                  <a:srgbClr val="0000FF"/>
                </a:solidFill>
                <a:sym typeface="Helvetica"/>
              </a:rPr>
              <a:t>무관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한 </a:t>
            </a: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2010.01 ~ 2011.07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의 </a:t>
            </a: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repair amount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smtClean="0">
                <a:solidFill>
                  <a:srgbClr val="0000FF"/>
                </a:solidFill>
                <a:sym typeface="Helvetica"/>
              </a:rPr>
              <a:t>Model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에 따른 </a:t>
            </a:r>
            <a:r>
              <a:rPr lang="en-US" altLang="ko-KR" dirty="0">
                <a:solidFill>
                  <a:schemeClr val="tx1"/>
                </a:solidFill>
                <a:sym typeface="Helvetica"/>
              </a:rPr>
              <a:t>2010.01 ~ 2011.07</a:t>
            </a:r>
            <a:r>
              <a:rPr lang="ko-KR" altLang="en-US" dirty="0">
                <a:solidFill>
                  <a:schemeClr val="tx1"/>
                </a:solidFill>
                <a:sym typeface="Helvetica"/>
              </a:rPr>
              <a:t>의 </a:t>
            </a:r>
            <a:r>
              <a:rPr lang="en-US" altLang="ko-KR" dirty="0">
                <a:solidFill>
                  <a:schemeClr val="tx1"/>
                </a:solidFill>
                <a:sym typeface="Helvetica"/>
              </a:rPr>
              <a:t>repair amount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smtClean="0">
                <a:solidFill>
                  <a:srgbClr val="0000FF"/>
                </a:solidFill>
                <a:sym typeface="Helvetica"/>
              </a:rPr>
              <a:t>Component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에 따른 </a:t>
            </a:r>
            <a:r>
              <a:rPr lang="en-US" altLang="ko-KR" dirty="0">
                <a:solidFill>
                  <a:schemeClr val="tx1"/>
                </a:solidFill>
                <a:sym typeface="Helvetica"/>
              </a:rPr>
              <a:t>2010.01 ~ 2011.07</a:t>
            </a:r>
            <a:r>
              <a:rPr lang="ko-KR" altLang="en-US" dirty="0">
                <a:solidFill>
                  <a:schemeClr val="tx1"/>
                </a:solidFill>
                <a:sym typeface="Helvetica"/>
              </a:rPr>
              <a:t>의 </a:t>
            </a:r>
            <a:r>
              <a:rPr lang="en-US" altLang="ko-KR" dirty="0">
                <a:solidFill>
                  <a:schemeClr val="tx1"/>
                </a:solidFill>
                <a:sym typeface="Helvetica"/>
              </a:rPr>
              <a:t>repair </a:t>
            </a: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amount</a:t>
            </a:r>
            <a:endParaRPr lang="en-US" altLang="ko-KR" dirty="0" smtClean="0">
              <a:solidFill>
                <a:schemeClr val="tx1"/>
              </a:solidFill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이 방법으로 계산된 값의 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산술 또는 기하 평균 및 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clipping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된 값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 등을 이용하여 최종 예측 도출 가능</a:t>
            </a:r>
            <a:endParaRPr lang="en-US" altLang="ko-KR" dirty="0" smtClean="0">
              <a:solidFill>
                <a:schemeClr val="tx1"/>
              </a:solidFill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13766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91760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AI</a:t>
            </a:r>
            <a:br>
              <a:rPr lang="en-US" altLang="ko-KR" dirty="0" smtClean="0"/>
            </a:br>
            <a:r>
              <a:rPr lang="en-US" altLang="ko-KR" dirty="0" err="1" smtClean="0"/>
              <a:t>Explanable</a:t>
            </a:r>
            <a:r>
              <a:rPr lang="en-US" altLang="ko-KR" dirty="0" smtClean="0"/>
              <a:t> AI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949450" y="4790831"/>
            <a:ext cx="9105900" cy="3886200"/>
          </a:xfrm>
        </p:spPr>
        <p:txBody>
          <a:bodyPr/>
          <a:lstStyle/>
          <a:p>
            <a:pPr latinLnBrk="1"/>
            <a:r>
              <a:rPr lang="en-US" altLang="ko-KR" dirty="0" smtClean="0"/>
              <a:t>Paper Submission : MDPI Applied Science (rejected)</a:t>
            </a:r>
          </a:p>
          <a:p>
            <a:pPr latinLnBrk="1"/>
            <a:r>
              <a:rPr lang="en-US" altLang="ko-KR" dirty="0" err="1" smtClean="0"/>
              <a:t>SecuLayer</a:t>
            </a:r>
            <a:r>
              <a:rPr lang="en-US" altLang="ko-KR" dirty="0" smtClean="0"/>
              <a:t> Presentation</a:t>
            </a:r>
          </a:p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</a:t>
            </a:r>
            <a:r>
              <a:rPr lang="en-US" altLang="ko-KR" dirty="0" smtClean="0"/>
              <a:t>Competition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1835130" cy="780727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Paper Submission : MDPI Applied Science (rejected)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437" y="3314700"/>
            <a:ext cx="701992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5024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1835130" cy="5028877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err="1" smtClean="0">
                <a:solidFill>
                  <a:schemeClr val="tx1"/>
                </a:solidFill>
              </a:rPr>
              <a:t>SecuLayer</a:t>
            </a:r>
            <a:r>
              <a:rPr lang="en-US" altLang="ko-KR" dirty="0" smtClean="0">
                <a:solidFill>
                  <a:schemeClr val="tx1"/>
                </a:solidFill>
              </a:rPr>
              <a:t> Presentation (8/20 Fri)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/>
              <a:t>1. </a:t>
            </a:r>
            <a:r>
              <a:rPr lang="en-US" altLang="ko-KR" sz="3000" dirty="0"/>
              <a:t>Paper: Explaining black-box classifiers using post-hoc explanations-by-example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/>
              <a:t>2. Paper: Enabling Machine Learning Algorithms for Credit Scoring - Explainable Artificial Intelligence (XAI) methods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/>
              <a:t>3. Paper: </a:t>
            </a:r>
            <a:r>
              <a:rPr lang="en-US" altLang="ko-KR" dirty="0">
                <a:sym typeface="Helvetica"/>
              </a:rPr>
              <a:t>Explaining the Deep Natural Language Processing by Mining Textual Interpretable </a:t>
            </a:r>
            <a:r>
              <a:rPr lang="en-US" altLang="ko-KR" dirty="0" smtClean="0">
                <a:sym typeface="Helvetica"/>
              </a:rPr>
              <a:t>Features</a:t>
            </a:r>
            <a:endParaRPr lang="en-US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13371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1835130" cy="161957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  <a:r>
              <a:rPr lang="en-US" altLang="ko-KR" b="1" dirty="0" smtClean="0">
                <a:solidFill>
                  <a:schemeClr val="tx1"/>
                </a:solidFill>
              </a:rPr>
              <a:t>DonorsChoose.org Application Screening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altLang="ko-KR" dirty="0" smtClean="0">
                <a:solidFill>
                  <a:schemeClr val="tx1"/>
                </a:solidFill>
                <a:hlinkClick r:id="rId2"/>
              </a:rPr>
              <a:t>www.kaggle.com/c/donorschoose-application-screening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363" y="4358615"/>
            <a:ext cx="811530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2494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7042150" cy="5962327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rgbClr val="0000FF"/>
                </a:solidFill>
              </a:rPr>
              <a:t>기존 </a:t>
            </a:r>
            <a:r>
              <a:rPr lang="en-US" altLang="ko-KR" dirty="0" smtClean="0">
                <a:solidFill>
                  <a:srgbClr val="0000FF"/>
                </a:solidFill>
              </a:rPr>
              <a:t>BERT </a:t>
            </a:r>
            <a:r>
              <a:rPr lang="ko-KR" altLang="en-US" dirty="0" smtClean="0">
                <a:solidFill>
                  <a:srgbClr val="0000FF"/>
                </a:solidFill>
              </a:rPr>
              <a:t>모델에 대한 </a:t>
            </a:r>
            <a:r>
              <a:rPr lang="en-US" altLang="ko-KR" dirty="0" smtClean="0">
                <a:solidFill>
                  <a:srgbClr val="0000FF"/>
                </a:solidFill>
              </a:rPr>
              <a:t>ensemble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시도 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진행 중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K-fold method </a:t>
            </a:r>
            <a:r>
              <a:rPr lang="ko-KR" altLang="en-US" dirty="0" smtClean="0">
                <a:solidFill>
                  <a:schemeClr val="tx1"/>
                </a:solidFill>
              </a:rPr>
              <a:t>적용 </a:t>
            </a:r>
            <a:r>
              <a:rPr lang="en-US" altLang="ko-KR" dirty="0" smtClean="0">
                <a:solidFill>
                  <a:schemeClr val="tx1"/>
                </a:solidFill>
              </a:rPr>
              <a:t>(with k=5)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rgbClr val="0000FF"/>
                </a:solidFill>
              </a:rPr>
              <a:t>총 </a:t>
            </a:r>
            <a:r>
              <a:rPr lang="en-US" altLang="ko-KR" dirty="0" smtClean="0">
                <a:solidFill>
                  <a:srgbClr val="0000FF"/>
                </a:solidFill>
              </a:rPr>
              <a:t>6</a:t>
            </a:r>
            <a:r>
              <a:rPr lang="ko-KR" altLang="en-US" dirty="0" smtClean="0">
                <a:solidFill>
                  <a:srgbClr val="0000FF"/>
                </a:solidFill>
              </a:rPr>
              <a:t>개의 모델</a:t>
            </a:r>
            <a:r>
              <a:rPr lang="en-US" altLang="ko-KR" dirty="0" smtClean="0">
                <a:solidFill>
                  <a:srgbClr val="0000FF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각 모델이 이용하는 입력 데이터는 </a:t>
            </a:r>
            <a:r>
              <a:rPr lang="en-US" altLang="ko-KR" dirty="0" smtClean="0">
                <a:solidFill>
                  <a:srgbClr val="0000FF"/>
                </a:solidFill>
              </a:rPr>
              <a:t>[</a:t>
            </a:r>
            <a:r>
              <a:rPr lang="ko-KR" altLang="en-US" dirty="0" smtClean="0">
                <a:solidFill>
                  <a:srgbClr val="0000FF"/>
                </a:solidFill>
              </a:rPr>
              <a:t>정보 </a:t>
            </a:r>
            <a:r>
              <a:rPr lang="en-US" altLang="ko-KR" dirty="0" smtClean="0">
                <a:solidFill>
                  <a:srgbClr val="0000FF"/>
                </a:solidFill>
              </a:rPr>
              <a:t>+ </a:t>
            </a:r>
            <a:r>
              <a:rPr lang="ko-KR" altLang="en-US" dirty="0" smtClean="0">
                <a:solidFill>
                  <a:srgbClr val="0000FF"/>
                </a:solidFill>
              </a:rPr>
              <a:t>텍스트</a:t>
            </a:r>
            <a:r>
              <a:rPr lang="en-US" altLang="ko-KR" dirty="0" smtClean="0">
                <a:solidFill>
                  <a:srgbClr val="0000FF"/>
                </a:solidFill>
              </a:rPr>
              <a:t>1], [</a:t>
            </a:r>
            <a:r>
              <a:rPr lang="ko-KR" altLang="en-US" dirty="0" smtClean="0">
                <a:solidFill>
                  <a:srgbClr val="0000FF"/>
                </a:solidFill>
              </a:rPr>
              <a:t>정보 </a:t>
            </a:r>
            <a:r>
              <a:rPr lang="en-US" altLang="ko-KR" dirty="0" smtClean="0">
                <a:solidFill>
                  <a:srgbClr val="0000FF"/>
                </a:solidFill>
              </a:rPr>
              <a:t>+ </a:t>
            </a:r>
            <a:r>
              <a:rPr lang="ko-KR" altLang="en-US" dirty="0" smtClean="0">
                <a:solidFill>
                  <a:srgbClr val="0000FF"/>
                </a:solidFill>
              </a:rPr>
              <a:t>텍스트</a:t>
            </a:r>
            <a:r>
              <a:rPr lang="en-US" altLang="ko-KR" dirty="0" smtClean="0">
                <a:solidFill>
                  <a:srgbClr val="0000FF"/>
                </a:solidFill>
              </a:rPr>
              <a:t>2], …, [</a:t>
            </a:r>
            <a:r>
              <a:rPr lang="ko-KR" altLang="en-US" dirty="0" smtClean="0">
                <a:solidFill>
                  <a:srgbClr val="0000FF"/>
                </a:solidFill>
              </a:rPr>
              <a:t>정보 </a:t>
            </a:r>
            <a:r>
              <a:rPr lang="en-US" altLang="ko-KR" dirty="0" smtClean="0">
                <a:solidFill>
                  <a:srgbClr val="0000FF"/>
                </a:solidFill>
              </a:rPr>
              <a:t>+ </a:t>
            </a:r>
            <a:r>
              <a:rPr lang="ko-KR" altLang="en-US" dirty="0" smtClean="0">
                <a:solidFill>
                  <a:srgbClr val="0000FF"/>
                </a:solidFill>
              </a:rPr>
              <a:t>텍스트</a:t>
            </a:r>
            <a:r>
              <a:rPr lang="en-US" altLang="ko-KR" dirty="0" smtClean="0">
                <a:solidFill>
                  <a:srgbClr val="0000FF"/>
                </a:solidFill>
              </a:rPr>
              <a:t>6</a:t>
            </a:r>
            <a:r>
              <a:rPr lang="en-US" altLang="ko-KR" dirty="0">
                <a:solidFill>
                  <a:srgbClr val="0000FF"/>
                </a:solidFill>
              </a:rPr>
              <a:t>]</a:t>
            </a:r>
            <a:endParaRPr lang="en-US" altLang="ko-KR" dirty="0" smtClean="0">
              <a:solidFill>
                <a:srgbClr val="0000FF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177054"/>
              </p:ext>
            </p:extLst>
          </p:nvPr>
        </p:nvGraphicFramePr>
        <p:xfrm>
          <a:off x="7698390" y="3819686"/>
          <a:ext cx="4600290" cy="37430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0844">
                  <a:extLst>
                    <a:ext uri="{9D8B030D-6E8A-4147-A177-3AD203B41FA5}">
                      <a16:colId xmlns:a16="http://schemas.microsoft.com/office/drawing/2014/main" val="2058102899"/>
                    </a:ext>
                  </a:extLst>
                </a:gridCol>
                <a:gridCol w="3069446">
                  <a:extLst>
                    <a:ext uri="{9D8B030D-6E8A-4147-A177-3AD203B41FA5}">
                      <a16:colId xmlns:a16="http://schemas.microsoft.com/office/drawing/2014/main" val="3776616346"/>
                    </a:ext>
                  </a:extLst>
                </a:gridCol>
              </a:tblGrid>
              <a:tr h="6238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Model</a:t>
                      </a:r>
                      <a:r>
                        <a:rPr lang="en-US" altLang="ko-KR" sz="2400" baseline="0" dirty="0" smtClean="0">
                          <a:solidFill>
                            <a:schemeClr val="tx1"/>
                          </a:solidFill>
                        </a:rPr>
                        <a:t> 1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</a:rPr>
                        <a:t>정보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) + title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1067146"/>
                  </a:ext>
                </a:extLst>
              </a:tr>
              <a:tr h="623847">
                <a:tc>
                  <a:txBody>
                    <a:bodyPr/>
                    <a:lstStyle/>
                    <a:p>
                      <a:pPr marL="0" marR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Model</a:t>
                      </a:r>
                      <a:r>
                        <a:rPr lang="en-US" altLang="ko-KR" sz="2400" baseline="0" dirty="0" smtClean="0">
                          <a:solidFill>
                            <a:schemeClr val="tx1"/>
                          </a:solidFill>
                        </a:rPr>
                        <a:t> 2</a:t>
                      </a:r>
                      <a:endParaRPr lang="ko-KR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</a:rPr>
                        <a:t>정보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) + essay1</a:t>
                      </a:r>
                      <a:endParaRPr lang="ko-KR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6095255"/>
                  </a:ext>
                </a:extLst>
              </a:tr>
              <a:tr h="623847">
                <a:tc>
                  <a:txBody>
                    <a:bodyPr/>
                    <a:lstStyle/>
                    <a:p>
                      <a:pPr marL="0" marR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Model</a:t>
                      </a:r>
                      <a:r>
                        <a:rPr lang="en-US" altLang="ko-KR" sz="2400" baseline="0" dirty="0" smtClean="0">
                          <a:solidFill>
                            <a:schemeClr val="tx1"/>
                          </a:solidFill>
                        </a:rPr>
                        <a:t> 3</a:t>
                      </a:r>
                      <a:endParaRPr lang="ko-KR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</a:rPr>
                        <a:t>정보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) + essay2</a:t>
                      </a:r>
                      <a:endParaRPr lang="ko-KR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5720885"/>
                  </a:ext>
                </a:extLst>
              </a:tr>
              <a:tr h="623847">
                <a:tc>
                  <a:txBody>
                    <a:bodyPr/>
                    <a:lstStyle/>
                    <a:p>
                      <a:pPr marL="0" marR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Model</a:t>
                      </a:r>
                      <a:r>
                        <a:rPr lang="en-US" altLang="ko-KR" sz="2400" baseline="0" dirty="0" smtClean="0">
                          <a:solidFill>
                            <a:schemeClr val="tx1"/>
                          </a:solidFill>
                        </a:rPr>
                        <a:t> 4</a:t>
                      </a:r>
                      <a:endParaRPr lang="ko-KR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</a:rPr>
                        <a:t>정보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) + essay3</a:t>
                      </a:r>
                      <a:endParaRPr lang="ko-KR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6039348"/>
                  </a:ext>
                </a:extLst>
              </a:tr>
              <a:tr h="623847">
                <a:tc>
                  <a:txBody>
                    <a:bodyPr/>
                    <a:lstStyle/>
                    <a:p>
                      <a:pPr marL="0" marR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Model</a:t>
                      </a:r>
                      <a:r>
                        <a:rPr lang="en-US" altLang="ko-KR" sz="2400" baseline="0" dirty="0" smtClean="0">
                          <a:solidFill>
                            <a:schemeClr val="tx1"/>
                          </a:solidFill>
                        </a:rPr>
                        <a:t> 5</a:t>
                      </a:r>
                      <a:endParaRPr lang="ko-KR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</a:rPr>
                        <a:t>정보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) + essay4</a:t>
                      </a:r>
                      <a:endParaRPr lang="ko-KR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4141133"/>
                  </a:ext>
                </a:extLst>
              </a:tr>
              <a:tr h="623847">
                <a:tc>
                  <a:txBody>
                    <a:bodyPr/>
                    <a:lstStyle/>
                    <a:p>
                      <a:pPr marL="0" marR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Model</a:t>
                      </a:r>
                      <a:r>
                        <a:rPr lang="en-US" altLang="ko-KR" sz="2400" baseline="0" dirty="0" smtClean="0">
                          <a:solidFill>
                            <a:schemeClr val="tx1"/>
                          </a:solidFill>
                        </a:rPr>
                        <a:t> 6</a:t>
                      </a:r>
                      <a:endParaRPr lang="ko-KR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</a:rPr>
                        <a:t>정보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) + summary</a:t>
                      </a:r>
                      <a:endParaRPr lang="ko-KR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2101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6989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4"/>
            <a:ext cx="11835130" cy="152044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rgbClr val="0000FF"/>
                </a:solidFill>
              </a:rPr>
              <a:t>기존 </a:t>
            </a:r>
            <a:r>
              <a:rPr lang="en-US" altLang="ko-KR" dirty="0" smtClean="0">
                <a:solidFill>
                  <a:srgbClr val="0000FF"/>
                </a:solidFill>
              </a:rPr>
              <a:t>BERT </a:t>
            </a:r>
            <a:r>
              <a:rPr lang="ko-KR" altLang="en-US" dirty="0" smtClean="0">
                <a:solidFill>
                  <a:srgbClr val="0000FF"/>
                </a:solidFill>
              </a:rPr>
              <a:t>모델에 대한 </a:t>
            </a:r>
            <a:r>
              <a:rPr lang="en-US" altLang="ko-KR" dirty="0" smtClean="0">
                <a:solidFill>
                  <a:srgbClr val="0000FF"/>
                </a:solidFill>
              </a:rPr>
              <a:t>ensemble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시도 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진행 중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각 </a:t>
            </a:r>
            <a:r>
              <a:rPr lang="ko-KR" altLang="en-US" dirty="0" smtClean="0">
                <a:solidFill>
                  <a:schemeClr val="tx1"/>
                </a:solidFill>
              </a:rPr>
              <a:t>모델의 </a:t>
            </a:r>
            <a:r>
              <a:rPr lang="en-US" altLang="ko-KR" dirty="0" smtClean="0">
                <a:solidFill>
                  <a:schemeClr val="tx1"/>
                </a:solidFill>
              </a:rPr>
              <a:t>ROC-AUC </a:t>
            </a:r>
            <a:r>
              <a:rPr lang="en-US" altLang="ko-KR" dirty="0" smtClean="0">
                <a:solidFill>
                  <a:schemeClr val="tx1"/>
                </a:solidFill>
              </a:rPr>
              <a:t>score (</a:t>
            </a:r>
            <a:r>
              <a:rPr lang="en-US" altLang="ko-KR" dirty="0" smtClean="0">
                <a:solidFill>
                  <a:srgbClr val="FF0000"/>
                </a:solidFill>
              </a:rPr>
              <a:t>BERT valid prediction </a:t>
            </a:r>
            <a:r>
              <a:rPr lang="ko-KR" altLang="en-US" dirty="0" smtClean="0">
                <a:solidFill>
                  <a:schemeClr val="tx1"/>
                </a:solidFill>
              </a:rPr>
              <a:t>기준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231317"/>
              </p:ext>
            </p:extLst>
          </p:nvPr>
        </p:nvGraphicFramePr>
        <p:xfrm>
          <a:off x="1543050" y="4417240"/>
          <a:ext cx="10815685" cy="37430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9148">
                  <a:extLst>
                    <a:ext uri="{9D8B030D-6E8A-4147-A177-3AD203B41FA5}">
                      <a16:colId xmlns:a16="http://schemas.microsoft.com/office/drawing/2014/main" val="2058102899"/>
                    </a:ext>
                  </a:extLst>
                </a:gridCol>
                <a:gridCol w="7216537">
                  <a:extLst>
                    <a:ext uri="{9D8B030D-6E8A-4147-A177-3AD203B41FA5}">
                      <a16:colId xmlns:a16="http://schemas.microsoft.com/office/drawing/2014/main" val="3776616346"/>
                    </a:ext>
                  </a:extLst>
                </a:gridCol>
              </a:tblGrid>
              <a:tr h="6238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Model</a:t>
                      </a:r>
                      <a:r>
                        <a:rPr lang="en-US" altLang="ko-KR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400" baseline="0" dirty="0" smtClean="0">
                          <a:solidFill>
                            <a:schemeClr val="tx1"/>
                          </a:solidFill>
                        </a:rPr>
                        <a:t>1 (title)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0.597216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1067146"/>
                  </a:ext>
                </a:extLst>
              </a:tr>
              <a:tr h="623847">
                <a:tc>
                  <a:txBody>
                    <a:bodyPr/>
                    <a:lstStyle/>
                    <a:p>
                      <a:pPr marL="0" marR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Model</a:t>
                      </a:r>
                      <a:r>
                        <a:rPr lang="en-US" altLang="ko-KR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400" baseline="0" dirty="0" smtClean="0">
                          <a:solidFill>
                            <a:schemeClr val="tx1"/>
                          </a:solidFill>
                        </a:rPr>
                        <a:t>2 (essay1)</a:t>
                      </a:r>
                      <a:endParaRPr lang="ko-KR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0.555828</a:t>
                      </a:r>
                      <a:endParaRPr lang="ko-KR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6095255"/>
                  </a:ext>
                </a:extLst>
              </a:tr>
              <a:tr h="623847">
                <a:tc>
                  <a:txBody>
                    <a:bodyPr/>
                    <a:lstStyle/>
                    <a:p>
                      <a:pPr marL="0" marR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Model</a:t>
                      </a:r>
                      <a:r>
                        <a:rPr lang="en-US" altLang="ko-KR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400" baseline="0" dirty="0" smtClean="0">
                          <a:solidFill>
                            <a:schemeClr val="tx1"/>
                          </a:solidFill>
                        </a:rPr>
                        <a:t>3 (essay2)</a:t>
                      </a:r>
                      <a:endParaRPr lang="ko-KR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</a:rPr>
                        <a:t>0.708079</a:t>
                      </a:r>
                      <a:endParaRPr lang="ko-KR" altLang="en-US" sz="2400" b="1" dirty="0" smtClean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5720885"/>
                  </a:ext>
                </a:extLst>
              </a:tr>
              <a:tr h="623847">
                <a:tc>
                  <a:txBody>
                    <a:bodyPr/>
                    <a:lstStyle/>
                    <a:p>
                      <a:pPr marL="0" marR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Model</a:t>
                      </a:r>
                      <a:r>
                        <a:rPr lang="en-US" altLang="ko-KR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400" baseline="0" dirty="0" smtClean="0">
                          <a:solidFill>
                            <a:schemeClr val="tx1"/>
                          </a:solidFill>
                        </a:rPr>
                        <a:t>4 (essay3)</a:t>
                      </a:r>
                      <a:endParaRPr lang="ko-KR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</a:rPr>
                        <a:t>0.486064</a:t>
                      </a:r>
                      <a:endParaRPr lang="ko-KR" altLang="en-US" sz="24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6039348"/>
                  </a:ext>
                </a:extLst>
              </a:tr>
              <a:tr h="623847">
                <a:tc>
                  <a:txBody>
                    <a:bodyPr/>
                    <a:lstStyle/>
                    <a:p>
                      <a:pPr marL="0" marR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Model</a:t>
                      </a:r>
                      <a:r>
                        <a:rPr lang="en-US" altLang="ko-KR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400" baseline="0" dirty="0" smtClean="0">
                          <a:solidFill>
                            <a:schemeClr val="tx1"/>
                          </a:solidFill>
                        </a:rPr>
                        <a:t>5 (essay4)</a:t>
                      </a:r>
                      <a:endParaRPr lang="ko-KR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</a:rPr>
                        <a:t>0.495465</a:t>
                      </a:r>
                      <a:endParaRPr lang="ko-KR" altLang="en-US" sz="24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4141133"/>
                  </a:ext>
                </a:extLst>
              </a:tr>
              <a:tr h="623847">
                <a:tc>
                  <a:txBody>
                    <a:bodyPr/>
                    <a:lstStyle/>
                    <a:p>
                      <a:pPr marL="0" marR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Model</a:t>
                      </a:r>
                      <a:r>
                        <a:rPr lang="en-US" altLang="ko-KR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400" baseline="0" dirty="0" smtClean="0">
                          <a:solidFill>
                            <a:schemeClr val="tx1"/>
                          </a:solidFill>
                        </a:rPr>
                        <a:t>6 (summary)</a:t>
                      </a:r>
                      <a:endParaRPr lang="ko-KR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</a:rPr>
                        <a:t>0.512562</a:t>
                      </a:r>
                      <a:endParaRPr lang="ko-KR" altLang="en-US" sz="24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2101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77739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1835130" cy="609244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rgbClr val="0000FF"/>
                </a:solidFill>
              </a:rPr>
              <a:t>기존 </a:t>
            </a:r>
            <a:r>
              <a:rPr lang="en-US" altLang="ko-KR" dirty="0" smtClean="0">
                <a:solidFill>
                  <a:srgbClr val="0000FF"/>
                </a:solidFill>
              </a:rPr>
              <a:t>BERT </a:t>
            </a:r>
            <a:r>
              <a:rPr lang="ko-KR" altLang="en-US" dirty="0" smtClean="0">
                <a:solidFill>
                  <a:srgbClr val="0000FF"/>
                </a:solidFill>
              </a:rPr>
              <a:t>모델에 대한 </a:t>
            </a:r>
            <a:r>
              <a:rPr lang="en-US" altLang="ko-KR" dirty="0" smtClean="0">
                <a:solidFill>
                  <a:srgbClr val="0000FF"/>
                </a:solidFill>
              </a:rPr>
              <a:t>ensemble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시도 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진행 중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ROC-AUC score</a:t>
            </a:r>
            <a:r>
              <a:rPr lang="ko-KR" altLang="en-US" dirty="0" smtClean="0">
                <a:solidFill>
                  <a:schemeClr val="tx1"/>
                </a:solidFill>
              </a:rPr>
              <a:t>가 </a:t>
            </a:r>
            <a:r>
              <a:rPr lang="en-US" altLang="ko-KR" dirty="0" smtClean="0">
                <a:solidFill>
                  <a:schemeClr val="tx1"/>
                </a:solidFill>
              </a:rPr>
              <a:t>0.5</a:t>
            </a:r>
            <a:r>
              <a:rPr lang="ko-KR" altLang="en-US" dirty="0" smtClean="0">
                <a:solidFill>
                  <a:schemeClr val="tx1"/>
                </a:solidFill>
              </a:rPr>
              <a:t>에 가까운 </a:t>
            </a:r>
            <a:r>
              <a:rPr lang="en-US" altLang="ko-KR" dirty="0" smtClean="0">
                <a:solidFill>
                  <a:schemeClr val="tx1"/>
                </a:solidFill>
              </a:rPr>
              <a:t>Model 4, 5, 6</a:t>
            </a:r>
            <a:r>
              <a:rPr lang="ko-KR" altLang="en-US" dirty="0" smtClean="0">
                <a:solidFill>
                  <a:schemeClr val="tx1"/>
                </a:solidFill>
              </a:rPr>
              <a:t>은 학습이 제대로 되지 않은 것이라고 볼 수 있으므로 사용하지 않음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Epoch</a:t>
            </a:r>
            <a:r>
              <a:rPr lang="ko-KR" altLang="en-US" dirty="0" smtClean="0">
                <a:solidFill>
                  <a:schemeClr val="tx1"/>
                </a:solidFill>
              </a:rPr>
              <a:t>를 유동적으로 조절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err="1" smtClean="0">
                <a:solidFill>
                  <a:schemeClr val="tx1"/>
                </a:solidFill>
              </a:rPr>
              <a:t>모델별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training </a:t>
            </a:r>
            <a:r>
              <a:rPr lang="ko-KR" altLang="en-US" dirty="0" smtClean="0">
                <a:solidFill>
                  <a:srgbClr val="FF0000"/>
                </a:solidFill>
              </a:rPr>
              <a:t>과정</a:t>
            </a:r>
            <a:r>
              <a:rPr lang="ko-KR" altLang="en-US" dirty="0" smtClean="0">
                <a:solidFill>
                  <a:schemeClr val="tx1"/>
                </a:solidFill>
              </a:rPr>
              <a:t>에서 </a:t>
            </a:r>
            <a:r>
              <a:rPr lang="en-US" altLang="ko-KR" dirty="0" smtClean="0">
                <a:solidFill>
                  <a:schemeClr val="tx1"/>
                </a:solidFill>
              </a:rPr>
              <a:t>k-fold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en-US" altLang="ko-KR" dirty="0" smtClean="0">
                <a:solidFill>
                  <a:schemeClr val="tx1"/>
                </a:solidFill>
              </a:rPr>
              <a:t>validation data</a:t>
            </a:r>
            <a:r>
              <a:rPr lang="ko-KR" altLang="en-US" dirty="0" smtClean="0">
                <a:solidFill>
                  <a:schemeClr val="tx1"/>
                </a:solidFill>
              </a:rPr>
              <a:t>에 대한</a:t>
            </a:r>
            <a:r>
              <a:rPr lang="ko-KR" altLang="en-US" dirty="0" smtClean="0">
                <a:solidFill>
                  <a:srgbClr val="0000FF"/>
                </a:solidFill>
              </a:rPr>
              <a:t> </a:t>
            </a:r>
            <a:r>
              <a:rPr lang="en-US" altLang="ko-KR" dirty="0" smtClean="0">
                <a:solidFill>
                  <a:srgbClr val="0000FF"/>
                </a:solidFill>
              </a:rPr>
              <a:t>loss</a:t>
            </a:r>
            <a:r>
              <a:rPr lang="ko-KR" altLang="en-US" dirty="0" smtClean="0">
                <a:solidFill>
                  <a:srgbClr val="0000FF"/>
                </a:solidFill>
              </a:rPr>
              <a:t>에 따른 </a:t>
            </a:r>
            <a:r>
              <a:rPr lang="en-US" altLang="ko-KR" dirty="0" smtClean="0">
                <a:solidFill>
                  <a:srgbClr val="0000FF"/>
                </a:solidFill>
              </a:rPr>
              <a:t>early stopping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적용</a:t>
            </a:r>
            <a:endParaRPr lang="en-US" altLang="ko-KR" dirty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err="1" smtClean="0">
                <a:solidFill>
                  <a:schemeClr val="tx1"/>
                </a:solidFill>
              </a:rPr>
              <a:t>모델별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f</a:t>
            </a:r>
            <a:r>
              <a:rPr lang="en-US" altLang="ko-KR" dirty="0" smtClean="0">
                <a:solidFill>
                  <a:srgbClr val="FF0000"/>
                </a:solidFill>
              </a:rPr>
              <a:t>inal prediction</a:t>
            </a:r>
            <a:r>
              <a:rPr lang="ko-KR" altLang="en-US" dirty="0" smtClean="0">
                <a:solidFill>
                  <a:srgbClr val="FF0000"/>
                </a:solidFill>
              </a:rPr>
              <a:t> 과정</a:t>
            </a:r>
            <a:r>
              <a:rPr lang="ko-KR" altLang="en-US" dirty="0" smtClean="0">
                <a:solidFill>
                  <a:schemeClr val="tx1"/>
                </a:solidFill>
              </a:rPr>
              <a:t>에서 전체 학습 데이터 중 일부를 </a:t>
            </a:r>
            <a:r>
              <a:rPr lang="en-US" altLang="ko-KR" dirty="0" smtClean="0">
                <a:solidFill>
                  <a:schemeClr val="tx1"/>
                </a:solidFill>
              </a:rPr>
              <a:t>validation data</a:t>
            </a:r>
            <a:r>
              <a:rPr lang="ko-KR" altLang="en-US" dirty="0" smtClean="0">
                <a:solidFill>
                  <a:schemeClr val="tx1"/>
                </a:solidFill>
              </a:rPr>
              <a:t>로 적용하여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마찬가지로 </a:t>
            </a:r>
            <a:r>
              <a:rPr lang="en-US" altLang="ko-KR" dirty="0">
                <a:solidFill>
                  <a:srgbClr val="0000FF"/>
                </a:solidFill>
              </a:rPr>
              <a:t>loss</a:t>
            </a:r>
            <a:r>
              <a:rPr lang="ko-KR" altLang="en-US" dirty="0">
                <a:solidFill>
                  <a:srgbClr val="0000FF"/>
                </a:solidFill>
              </a:rPr>
              <a:t>에 따른 </a:t>
            </a:r>
            <a:r>
              <a:rPr lang="en-US" altLang="ko-KR" dirty="0">
                <a:solidFill>
                  <a:srgbClr val="0000FF"/>
                </a:solidFill>
              </a:rPr>
              <a:t>early stopping </a:t>
            </a:r>
            <a:r>
              <a:rPr lang="ko-KR" altLang="en-US" dirty="0" smtClean="0">
                <a:solidFill>
                  <a:srgbClr val="0000FF"/>
                </a:solidFill>
              </a:rPr>
              <a:t>적용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b="1" dirty="0" smtClean="0">
                <a:solidFill>
                  <a:schemeClr val="tx1"/>
                </a:solidFill>
              </a:rPr>
              <a:t>최대 </a:t>
            </a:r>
            <a:r>
              <a:rPr lang="en-US" altLang="ko-KR" b="1" dirty="0" smtClean="0">
                <a:solidFill>
                  <a:srgbClr val="FF0000"/>
                </a:solidFill>
              </a:rPr>
              <a:t>20 epochs </a:t>
            </a:r>
            <a:r>
              <a:rPr lang="ko-KR" altLang="en-US" b="1" dirty="0" smtClean="0">
                <a:solidFill>
                  <a:schemeClr val="tx1"/>
                </a:solidFill>
              </a:rPr>
              <a:t>적용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20718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4"/>
            <a:ext cx="11763619" cy="243484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3. PAKDD 2014 – ASUS </a:t>
            </a:r>
            <a:r>
              <a:rPr lang="en-US" altLang="ko-KR" dirty="0" err="1" smtClean="0">
                <a:sym typeface="Helvetica"/>
              </a:rPr>
              <a:t>Malfunctional</a:t>
            </a:r>
            <a:r>
              <a:rPr lang="en-US" altLang="ko-KR" dirty="0" smtClean="0">
                <a:sym typeface="Helvetica"/>
              </a:rPr>
              <a:t> Components Prediction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ym typeface="Helvetica"/>
                <a:hlinkClick r:id="rId2"/>
              </a:rPr>
              <a:t>https://</a:t>
            </a:r>
            <a:r>
              <a:rPr lang="en-US" altLang="ko-KR" dirty="0" smtClean="0">
                <a:sym typeface="Helvetica"/>
                <a:hlinkClick r:id="rId2"/>
              </a:rPr>
              <a:t>www.kaggle.com/c/pakdd-cup-2014</a:t>
            </a:r>
            <a:endParaRPr lang="en-US" altLang="ko-KR" dirty="0" smtClean="0"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164" y="4802217"/>
            <a:ext cx="11373005" cy="30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4997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5853</TotalTime>
  <Words>492</Words>
  <Application>Microsoft Office PowerPoint</Application>
  <PresentationFormat>사용자 지정</PresentationFormat>
  <Paragraphs>91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3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Helvetica</vt:lpstr>
      <vt:lpstr>Times New Roman</vt:lpstr>
      <vt:lpstr>Trebuchet MS</vt:lpstr>
      <vt:lpstr>White</vt:lpstr>
      <vt:lpstr>Weekly Report</vt:lpstr>
      <vt:lpstr>AI Explanable AI</vt:lpstr>
      <vt:lpstr>Kaggle Competition</vt:lpstr>
      <vt:lpstr>Kaggle Competition</vt:lpstr>
      <vt:lpstr>Kaggle Competition</vt:lpstr>
      <vt:lpstr>Kaggle Competition</vt:lpstr>
      <vt:lpstr>Kaggle Competition</vt:lpstr>
      <vt:lpstr>Kaggle Competition</vt:lpstr>
      <vt:lpstr>Kaggle Competition</vt:lpstr>
      <vt:lpstr>Kaggle Competition</vt:lpstr>
      <vt:lpstr>Kaggle Competition</vt:lpstr>
      <vt:lpstr>Kaggle Competition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TEST</cp:lastModifiedBy>
  <cp:revision>3842</cp:revision>
  <cp:lastPrinted>2020-05-01T05:17:35Z</cp:lastPrinted>
  <dcterms:modified xsi:type="dcterms:W3CDTF">2021-07-30T02:13:33Z</dcterms:modified>
</cp:coreProperties>
</file>