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66" r:id="rId3"/>
    <p:sldId id="534" r:id="rId4"/>
    <p:sldId id="535" r:id="rId5"/>
    <p:sldId id="527" r:id="rId6"/>
    <p:sldId id="536" r:id="rId7"/>
    <p:sldId id="537" r:id="rId8"/>
    <p:sldId id="339" r:id="rId9"/>
  </p:sldIdLst>
  <p:sldSz cx="13004800" cy="9753600"/>
  <p:notesSz cx="6797675" cy="9929813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A2FF"/>
    <a:srgbClr val="9900FF"/>
    <a:srgbClr val="FF0000"/>
    <a:srgbClr val="00C000"/>
    <a:srgbClr val="FFFFFF"/>
    <a:srgbClr val="B601FF"/>
    <a:srgbClr val="FF33CC"/>
    <a:srgbClr val="FF8050"/>
    <a:srgbClr val="55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61" d="100"/>
          <a:sy n="61" d="100"/>
        </p:scale>
        <p:origin x="96" y="4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4D9611-E584-4159-9E45-463C4283EFF5}" type="datetimeFigureOut">
              <a:rPr lang="ko-KR" altLang="en-US" smtClean="0"/>
              <a:t>2021-11-26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31600"/>
            <a:ext cx="2945659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31600"/>
            <a:ext cx="2945659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2F87BE-F724-46B8-9492-59C1C5863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75561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4" name="Shape 94"/>
          <p:cNvSpPr>
            <a:spLocks noGrp="1"/>
          </p:cNvSpPr>
          <p:nvPr>
            <p:ph type="body" sz="quarter" idx="1"/>
          </p:nvPr>
        </p:nvSpPr>
        <p:spPr>
          <a:xfrm>
            <a:off x="906357" y="4716661"/>
            <a:ext cx="4984962" cy="4468416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&amp; Subtitle (DT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Text"/>
          <p:cNvSpPr txBox="1">
            <a:spLocks noGrp="1"/>
          </p:cNvSpPr>
          <p:nvPr>
            <p:ph type="title"/>
          </p:nvPr>
        </p:nvSpPr>
        <p:spPr>
          <a:xfrm>
            <a:off x="977900" y="1917700"/>
            <a:ext cx="11049000" cy="2095500"/>
          </a:xfrm>
          <a:prstGeom prst="rect">
            <a:avLst/>
          </a:prstGeom>
        </p:spPr>
        <p:txBody>
          <a:bodyPr/>
          <a:lstStyle>
            <a:lvl1pPr algn="ctr">
              <a:defRPr sz="6800"/>
            </a:lvl1pPr>
          </a:lstStyle>
          <a:p>
            <a:r>
              <a:t>Title Text</a:t>
            </a:r>
          </a:p>
        </p:txBody>
      </p:sp>
      <p:sp>
        <p:nvSpPr>
          <p:cNvPr id="1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949450" y="5486400"/>
            <a:ext cx="9105900" cy="26670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500"/>
              </a:spcBef>
              <a:buSzTx/>
              <a:buNone/>
              <a:defRPr sz="2600"/>
            </a:lvl1pPr>
            <a:lvl2pPr marL="0" indent="0" algn="ctr">
              <a:spcBef>
                <a:spcPts val="500"/>
              </a:spcBef>
              <a:buSzTx/>
              <a:buNone/>
              <a:defRPr sz="2600"/>
            </a:lvl2pPr>
            <a:lvl3pPr marL="0" indent="0" algn="ctr">
              <a:spcBef>
                <a:spcPts val="500"/>
              </a:spcBef>
              <a:buSzTx/>
              <a:buNone/>
              <a:defRPr sz="2600"/>
            </a:lvl3pPr>
            <a:lvl4pPr marL="0" indent="0" algn="ctr">
              <a:spcBef>
                <a:spcPts val="500"/>
              </a:spcBef>
              <a:buSzTx/>
              <a:buNone/>
              <a:defRPr sz="2600"/>
            </a:lvl4pPr>
            <a:lvl5pPr marL="0" indent="0" algn="ctr">
              <a:spcBef>
                <a:spcPts val="500"/>
              </a:spcBef>
              <a:buSzTx/>
              <a:buNone/>
              <a:defRPr sz="2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" name="직사각형 8"/>
          <p:cNvSpPr/>
          <p:nvPr/>
        </p:nvSpPr>
        <p:spPr>
          <a:xfrm>
            <a:off x="0" y="3315"/>
            <a:ext cx="13004801" cy="114301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18" name="Line 462"/>
          <p:cNvSpPr/>
          <p:nvPr/>
        </p:nvSpPr>
        <p:spPr>
          <a:xfrm>
            <a:off x="-1" y="1625600"/>
            <a:ext cx="6172202" cy="0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19" name="Line 488"/>
          <p:cNvSpPr/>
          <p:nvPr/>
        </p:nvSpPr>
        <p:spPr>
          <a:xfrm flipV="1">
            <a:off x="-1" y="4368799"/>
            <a:ext cx="6172202" cy="2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20" name="직사각형 10"/>
          <p:cNvSpPr/>
          <p:nvPr/>
        </p:nvSpPr>
        <p:spPr>
          <a:xfrm>
            <a:off x="1486" y="9639300"/>
            <a:ext cx="13004801" cy="114300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pic>
        <p:nvPicPr>
          <p:cNvPr id="21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37900" y="9067800"/>
            <a:ext cx="1828800" cy="457202"/>
          </a:xfrm>
          <a:prstGeom prst="rect">
            <a:avLst/>
          </a:prstGeom>
          <a:ln w="12700">
            <a:miter lim="400000"/>
          </a:ln>
        </p:spPr>
      </p:pic>
      <p:pic>
        <p:nvPicPr>
          <p:cNvPr id="22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998200" y="266700"/>
            <a:ext cx="2006600" cy="515209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 wrap="none"/>
          <a:lstStyle>
            <a:lvl1pPr>
              <a:defRPr sz="16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Subtitle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977900" y="1917700"/>
            <a:ext cx="11049000" cy="2095500"/>
          </a:xfrm>
          <a:prstGeom prst="rect">
            <a:avLst/>
          </a:prstGeom>
        </p:spPr>
        <p:txBody>
          <a:bodyPr/>
          <a:lstStyle>
            <a:lvl1pPr algn="ctr">
              <a:defRPr sz="6800"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Title Text</a:t>
            </a:r>
          </a:p>
        </p:txBody>
      </p:sp>
      <p:sp>
        <p:nvSpPr>
          <p:cNvPr id="31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949450" y="4368800"/>
            <a:ext cx="9105900" cy="3886200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" name="직사각형 8"/>
          <p:cNvSpPr/>
          <p:nvPr/>
        </p:nvSpPr>
        <p:spPr>
          <a:xfrm>
            <a:off x="0" y="3315"/>
            <a:ext cx="13004801" cy="114301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33" name="Line 462"/>
          <p:cNvSpPr/>
          <p:nvPr/>
        </p:nvSpPr>
        <p:spPr>
          <a:xfrm>
            <a:off x="-1" y="1625600"/>
            <a:ext cx="6172202" cy="0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34" name="Line 488"/>
          <p:cNvSpPr/>
          <p:nvPr/>
        </p:nvSpPr>
        <p:spPr>
          <a:xfrm flipV="1">
            <a:off x="-1" y="4368799"/>
            <a:ext cx="6172202" cy="2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35" name="직사각형 10"/>
          <p:cNvSpPr/>
          <p:nvPr/>
        </p:nvSpPr>
        <p:spPr>
          <a:xfrm>
            <a:off x="1486" y="9639300"/>
            <a:ext cx="13004801" cy="114300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pic>
        <p:nvPicPr>
          <p:cNvPr id="36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37900" y="9067800"/>
            <a:ext cx="1828800" cy="457202"/>
          </a:xfrm>
          <a:prstGeom prst="rect">
            <a:avLst/>
          </a:prstGeom>
          <a:ln w="12700">
            <a:miter lim="400000"/>
          </a:ln>
        </p:spPr>
      </p:pic>
      <p:pic>
        <p:nvPicPr>
          <p:cNvPr id="37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998200" y="266700"/>
            <a:ext cx="2006600" cy="515209"/>
          </a:xfrm>
          <a:prstGeom prst="rect">
            <a:avLst/>
          </a:prstGeom>
          <a:ln w="12700">
            <a:miter lim="400000"/>
          </a:ln>
        </p:spPr>
      </p:pic>
      <p:sp>
        <p:nvSpPr>
          <p:cNvPr id="38" name="Hanyang University - MNILAB"/>
          <p:cNvSpPr txBox="1"/>
          <p:nvPr/>
        </p:nvSpPr>
        <p:spPr>
          <a:xfrm>
            <a:off x="304800" y="9230556"/>
            <a:ext cx="4991100" cy="237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  <p:sp>
        <p:nvSpPr>
          <p:cNvPr id="3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 wrap="none"/>
          <a:lstStyle>
            <a:lvl1pPr>
              <a:defRPr sz="16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(Origin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(DT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6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916781" indent="-472281">
              <a:defRPr sz="2800"/>
            </a:lvl2pPr>
            <a:lvl3pPr marL="1277937" indent="-388937">
              <a:lnSpc>
                <a:spcPct val="100000"/>
              </a:lnSpc>
              <a:spcBef>
                <a:spcPts val="0"/>
              </a:spcBef>
              <a:defRPr sz="2600" b="0"/>
            </a:lvl3pPr>
            <a:lvl4pPr marL="1749447" indent="-415947">
              <a:lnSpc>
                <a:spcPct val="100000"/>
              </a:lnSpc>
              <a:spcBef>
                <a:spcPts val="0"/>
              </a:spcBef>
              <a:defRPr sz="2200" b="0"/>
            </a:lvl4pPr>
            <a:lvl5pPr marL="2705100" indent="-482600">
              <a:lnSpc>
                <a:spcPct val="100000"/>
              </a:lnSpc>
              <a:spcBef>
                <a:spcPts val="0"/>
              </a:spcBef>
              <a:defRPr sz="1800" b="0" i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 1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231900"/>
          </a:xfrm>
          <a:prstGeom prst="rect">
            <a:avLst/>
          </a:prstGeom>
        </p:spPr>
        <p:txBody>
          <a:bodyPr/>
          <a:lstStyle>
            <a:lvl1pPr>
              <a:defRPr sz="5200"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Title Text</a:t>
            </a:r>
          </a:p>
        </p:txBody>
      </p:sp>
      <p:sp>
        <p:nvSpPr>
          <p:cNvPr id="65" name="Body Level One…"/>
          <p:cNvSpPr txBox="1">
            <a:spLocks noGrp="1"/>
          </p:cNvSpPr>
          <p:nvPr>
            <p:ph type="body" idx="1"/>
          </p:nvPr>
        </p:nvSpPr>
        <p:spPr>
          <a:xfrm>
            <a:off x="673100" y="1562100"/>
            <a:ext cx="12204700" cy="75819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6781" indent="-472281"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277937" indent="-388937">
              <a:lnSpc>
                <a:spcPct val="100000"/>
              </a:lnSpc>
              <a:spcBef>
                <a:spcPts val="0"/>
              </a:spcBef>
              <a:defRPr sz="2600" b="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749447" indent="-415947">
              <a:lnSpc>
                <a:spcPct val="100000"/>
              </a:lnSpc>
              <a:spcBef>
                <a:spcPts val="0"/>
              </a:spcBef>
              <a:defRPr sz="2200" b="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705100" indent="-482600">
              <a:lnSpc>
                <a:spcPct val="100000"/>
              </a:lnSpc>
              <a:spcBef>
                <a:spcPts val="0"/>
              </a:spcBef>
              <a:defRPr sz="1800" b="0" i="1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6" name="직선 연결선 8"/>
          <p:cNvSpPr/>
          <p:nvPr/>
        </p:nvSpPr>
        <p:spPr>
          <a:xfrm>
            <a:off x="-3090" y="19224"/>
            <a:ext cx="13010981" cy="1"/>
          </a:xfrm>
          <a:prstGeom prst="line">
            <a:avLst/>
          </a:prstGeom>
          <a:ln w="4064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67" name="직선 연결선 11"/>
          <p:cNvSpPr/>
          <p:nvPr/>
        </p:nvSpPr>
        <p:spPr>
          <a:xfrm>
            <a:off x="-1" y="9036050"/>
            <a:ext cx="13004801" cy="0"/>
          </a:xfrm>
          <a:prstGeom prst="line">
            <a:avLst/>
          </a:prstGeom>
          <a:ln w="2540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69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60100" y="9118600"/>
            <a:ext cx="2006600" cy="515209"/>
          </a:xfrm>
          <a:prstGeom prst="rect">
            <a:avLst/>
          </a:prstGeom>
          <a:ln w="12700">
            <a:miter lim="400000"/>
          </a:ln>
        </p:spPr>
      </p:pic>
      <p:sp>
        <p:nvSpPr>
          <p:cNvPr id="70" name="Hanyang University - MNILAB"/>
          <p:cNvSpPr txBox="1"/>
          <p:nvPr/>
        </p:nvSpPr>
        <p:spPr>
          <a:xfrm>
            <a:off x="304800" y="9230556"/>
            <a:ext cx="4991100" cy="237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2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Title Text</a:t>
            </a:r>
          </a:p>
        </p:txBody>
      </p:sp>
      <p:sp>
        <p:nvSpPr>
          <p:cNvPr id="78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6781" indent="-472281"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277937" indent="-388937">
              <a:lnSpc>
                <a:spcPct val="100000"/>
              </a:lnSpc>
              <a:spcBef>
                <a:spcPts val="0"/>
              </a:spcBef>
              <a:defRPr sz="2600" b="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749447" indent="-415947">
              <a:lnSpc>
                <a:spcPct val="100000"/>
              </a:lnSpc>
              <a:spcBef>
                <a:spcPts val="0"/>
              </a:spcBef>
              <a:defRPr sz="2200" b="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705100" indent="-482600">
              <a:lnSpc>
                <a:spcPct val="100000"/>
              </a:lnSpc>
              <a:spcBef>
                <a:spcPts val="0"/>
              </a:spcBef>
              <a:defRPr sz="1800" b="0" i="1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80" name="Hanyang University - MNILAB"/>
          <p:cNvSpPr txBox="1"/>
          <p:nvPr/>
        </p:nvSpPr>
        <p:spPr>
          <a:xfrm>
            <a:off x="304800" y="9230556"/>
            <a:ext cx="4991100" cy="237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 wrap="none"/>
          <a:lstStyle>
            <a:lvl1pPr>
              <a:defRPr sz="1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400050" y="266700"/>
            <a:ext cx="12204700" cy="546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400050" y="1244600"/>
            <a:ext cx="12204700" cy="7581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직선 연결선 8"/>
          <p:cNvSpPr/>
          <p:nvPr/>
        </p:nvSpPr>
        <p:spPr>
          <a:xfrm>
            <a:off x="-3090" y="19224"/>
            <a:ext cx="13010981" cy="1"/>
          </a:xfrm>
          <a:prstGeom prst="line">
            <a:avLst/>
          </a:prstGeom>
          <a:ln w="4064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5" name="Line 1033"/>
          <p:cNvSpPr/>
          <p:nvPr/>
        </p:nvSpPr>
        <p:spPr>
          <a:xfrm>
            <a:off x="0" y="1041400"/>
            <a:ext cx="1300480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6" name="직선 연결선 11"/>
          <p:cNvSpPr/>
          <p:nvPr/>
        </p:nvSpPr>
        <p:spPr>
          <a:xfrm>
            <a:off x="-1" y="9036050"/>
            <a:ext cx="13004801" cy="0"/>
          </a:xfrm>
          <a:prstGeom prst="line">
            <a:avLst/>
          </a:prstGeom>
          <a:ln w="2540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58300"/>
            <a:ext cx="355601" cy="28768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spAutoFit/>
          </a:bodyPr>
          <a:lstStyle>
            <a:lvl1pPr>
              <a:defRPr sz="12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8" name="Picture 2" descr="Picture 2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10960100" y="9118600"/>
            <a:ext cx="2006600" cy="515209"/>
          </a:xfrm>
          <a:prstGeom prst="rect">
            <a:avLst/>
          </a:prstGeom>
          <a:ln w="12700">
            <a:miter lim="400000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ransition spd="med"/>
  <p:txStyles>
    <p:titleStyle>
      <a:lvl1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1pPr>
      <a:lvl2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2pPr>
      <a:lvl3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3pPr>
      <a:lvl4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4pPr>
      <a:lvl5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5pPr>
      <a:lvl6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6pPr>
      <a:lvl7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7pPr>
      <a:lvl8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8pPr>
      <a:lvl9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9pPr>
    </p:titleStyle>
    <p:bodyStyle>
      <a:lvl1pPr marL="482600" marR="0" indent="-482600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00000"/>
        <a:buFontTx/>
        <a:buChar char="❑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1pPr>
      <a:lvl2pPr marL="1017984" marR="0" indent="-573484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-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2pPr>
      <a:lvl3pPr marL="1397610" marR="0" indent="-508610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3pPr>
      <a:lvl4pPr marL="1976327" marR="0" indent="-642827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-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4pPr>
      <a:lvl5pPr marL="3134077" marR="0" indent="-911577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00000"/>
        <a:buFontTx/>
        <a:buChar char="➔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5pPr>
      <a:lvl6pPr marL="26947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6pPr>
      <a:lvl7pPr marL="31392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7pPr>
      <a:lvl8pPr marL="35837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8pPr>
      <a:lvl9pPr marL="40282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kaggle.com/c/tabular-playground-series-jun-2021" TargetMode="Externa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arxiv.org/pdf/2106.13200.pdf" TargetMode="Externa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annaBeSuperteur/2020/tree/master/" TargetMode="Externa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Weekly Repor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Weekly Report</a:t>
            </a:r>
          </a:p>
        </p:txBody>
      </p:sp>
      <p:sp>
        <p:nvSpPr>
          <p:cNvPr id="97" name="2019.02.00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smtClean="0"/>
              <a:t>20</a:t>
            </a:r>
            <a:r>
              <a:rPr lang="en-US" dirty="0" smtClean="0"/>
              <a:t>21.11.26</a:t>
            </a:r>
          </a:p>
          <a:p>
            <a:endParaRPr dirty="0"/>
          </a:p>
          <a:p>
            <a:r>
              <a:rPr lang="en-US" dirty="0" err="1" smtClean="0"/>
              <a:t>Hongsik</a:t>
            </a:r>
            <a:r>
              <a:rPr lang="en-US" dirty="0" smtClean="0"/>
              <a:t> Kim</a:t>
            </a:r>
            <a:endParaRPr dirty="0"/>
          </a:p>
          <a:p>
            <a:r>
              <a:rPr dirty="0"/>
              <a:t>Mobile &amp; Network Intelligence Laboratory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AI</a:t>
            </a:r>
            <a:br>
              <a:rPr lang="en-US" altLang="ko-KR" dirty="0" smtClean="0"/>
            </a:br>
            <a:r>
              <a:rPr lang="en-US" altLang="ko-KR" dirty="0" err="1" smtClean="0"/>
              <a:t>Explanable</a:t>
            </a:r>
            <a:r>
              <a:rPr lang="en-US" altLang="ko-KR" dirty="0" smtClean="0"/>
              <a:t> AI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1949450" y="4790831"/>
            <a:ext cx="9105900" cy="3886200"/>
          </a:xfrm>
        </p:spPr>
        <p:txBody>
          <a:bodyPr/>
          <a:lstStyle/>
          <a:p>
            <a:pPr latinLnBrk="1"/>
            <a:r>
              <a:rPr lang="en-US" altLang="ko-KR" dirty="0" err="1" smtClean="0"/>
              <a:t>Kaggle</a:t>
            </a:r>
            <a:r>
              <a:rPr lang="en-US" altLang="ko-KR" dirty="0" smtClean="0"/>
              <a:t> Competition</a:t>
            </a:r>
          </a:p>
          <a:p>
            <a:pPr latinLnBrk="1"/>
            <a:r>
              <a:rPr lang="en-US" altLang="ko-KR" dirty="0" smtClean="0"/>
              <a:t>Paper</a:t>
            </a:r>
            <a:r>
              <a:rPr lang="en-US" altLang="ko-KR" dirty="0"/>
              <a:t>: Explainable Reinforcement Learning for Broad-XAI: A Conceptual Framework and Survey</a:t>
            </a:r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277883915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1"/>
            <a:r>
              <a:rPr lang="en-US" altLang="ko-KR" dirty="0" err="1" smtClean="0"/>
              <a:t>Kaggle</a:t>
            </a:r>
            <a:r>
              <a:rPr lang="en-US" altLang="ko-KR" dirty="0" smtClean="0"/>
              <a:t> Competition</a:t>
            </a:r>
            <a:endParaRPr lang="ko-KR" altLang="ko-KR"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463550" y="2533974"/>
            <a:ext cx="11552440" cy="154863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Tabular Playground Series – Jun 2021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>
                <a:solidFill>
                  <a:schemeClr val="tx1"/>
                </a:solidFill>
                <a:hlinkClick r:id="rId2"/>
              </a:rPr>
              <a:t>https://</a:t>
            </a:r>
            <a:r>
              <a:rPr lang="en-US" altLang="ko-KR" dirty="0" smtClean="0">
                <a:solidFill>
                  <a:schemeClr val="tx1"/>
                </a:solidFill>
                <a:hlinkClick r:id="rId2"/>
              </a:rPr>
              <a:t>www.kaggle.com/c/tabular-playground-series-jun-2021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550" y="4386597"/>
            <a:ext cx="11410170" cy="3263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14172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1"/>
            <a:r>
              <a:rPr lang="en-US" altLang="ko-KR" dirty="0" err="1" smtClean="0"/>
              <a:t>Kaggle</a:t>
            </a:r>
            <a:r>
              <a:rPr lang="en-US" altLang="ko-KR" dirty="0" smtClean="0"/>
              <a:t> Competition</a:t>
            </a:r>
            <a:endParaRPr lang="ko-KR" altLang="ko-KR"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463550" y="2533974"/>
            <a:ext cx="11552440" cy="2784718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Tabular Playground Series – Jun 2021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smtClean="0">
                <a:solidFill>
                  <a:schemeClr val="tx1"/>
                </a:solidFill>
              </a:rPr>
              <a:t>실행 알고리즘</a:t>
            </a:r>
            <a:r>
              <a:rPr lang="en-US" altLang="ko-KR" smtClean="0">
                <a:solidFill>
                  <a:schemeClr val="tx1"/>
                </a:solidFill>
              </a:rPr>
              <a:t>: </a:t>
            </a:r>
            <a:r>
              <a:rPr lang="en-US" altLang="ko-KR" dirty="0" err="1" smtClean="0">
                <a:solidFill>
                  <a:srgbClr val="0000FF"/>
                </a:solidFill>
              </a:rPr>
              <a:t>CatBoost</a:t>
            </a:r>
            <a:r>
              <a:rPr lang="en-US" altLang="ko-KR" dirty="0" smtClean="0">
                <a:solidFill>
                  <a:schemeClr val="tx1"/>
                </a:solidFill>
              </a:rPr>
              <a:t> Model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Iterations=</a:t>
            </a:r>
            <a:r>
              <a:rPr lang="en-US" altLang="ko-KR" dirty="0" smtClean="0">
                <a:solidFill>
                  <a:srgbClr val="0000FF"/>
                </a:solidFill>
              </a:rPr>
              <a:t>2000,3000,4000</a:t>
            </a:r>
            <a:r>
              <a:rPr lang="en-US" altLang="ko-KR" dirty="0" smtClean="0">
                <a:solidFill>
                  <a:schemeClr val="tx1"/>
                </a:solidFill>
              </a:rPr>
              <a:t>, depth=</a:t>
            </a:r>
            <a:r>
              <a:rPr lang="en-US" altLang="ko-KR" dirty="0" smtClean="0">
                <a:solidFill>
                  <a:srgbClr val="0000FF"/>
                </a:solidFill>
              </a:rPr>
              <a:t>7,8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>
                <a:solidFill>
                  <a:schemeClr val="tx1"/>
                </a:solidFill>
              </a:rPr>
              <a:t>각 </a:t>
            </a:r>
            <a:r>
              <a:rPr lang="en-US" altLang="ko-KR" dirty="0" smtClean="0">
                <a:solidFill>
                  <a:schemeClr val="tx1"/>
                </a:solidFill>
              </a:rPr>
              <a:t>k-fold </a:t>
            </a:r>
            <a:r>
              <a:rPr lang="ko-KR" altLang="en-US" dirty="0" smtClean="0">
                <a:solidFill>
                  <a:schemeClr val="tx1"/>
                </a:solidFill>
              </a:rPr>
              <a:t>당 </a:t>
            </a:r>
            <a:r>
              <a:rPr lang="en-US" altLang="ko-KR" dirty="0" smtClean="0">
                <a:solidFill>
                  <a:srgbClr val="0000FF"/>
                </a:solidFill>
              </a:rPr>
              <a:t>1h 40m </a:t>
            </a:r>
            <a:r>
              <a:rPr lang="ko-KR" altLang="en-US" dirty="0" smtClean="0">
                <a:solidFill>
                  <a:schemeClr val="tx1"/>
                </a:solidFill>
              </a:rPr>
              <a:t>소요 </a:t>
            </a:r>
            <a:r>
              <a:rPr lang="en-US" altLang="ko-KR" dirty="0" smtClean="0">
                <a:solidFill>
                  <a:schemeClr val="tx1"/>
                </a:solidFill>
              </a:rPr>
              <a:t>-&gt; 5</a:t>
            </a:r>
            <a:r>
              <a:rPr lang="ko-KR" altLang="en-US" dirty="0" smtClean="0">
                <a:solidFill>
                  <a:schemeClr val="tx1"/>
                </a:solidFill>
              </a:rPr>
              <a:t>개의 </a:t>
            </a:r>
            <a:r>
              <a:rPr lang="en-US" altLang="ko-KR" dirty="0" smtClean="0">
                <a:solidFill>
                  <a:schemeClr val="tx1"/>
                </a:solidFill>
              </a:rPr>
              <a:t>k-fold</a:t>
            </a:r>
            <a:r>
              <a:rPr lang="ko-KR" altLang="en-US" dirty="0" smtClean="0">
                <a:solidFill>
                  <a:schemeClr val="tx1"/>
                </a:solidFill>
              </a:rPr>
              <a:t>에 대해서 </a:t>
            </a:r>
            <a:r>
              <a:rPr lang="en-US" altLang="ko-KR" dirty="0" smtClean="0">
                <a:solidFill>
                  <a:srgbClr val="0000FF"/>
                </a:solidFill>
              </a:rPr>
              <a:t>8h 20m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소요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8875" y="5318692"/>
            <a:ext cx="7699160" cy="3347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53340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2759656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latinLnBrk="1"/>
            <a:r>
              <a:rPr lang="en-US" altLang="ko-KR" dirty="0" smtClean="0"/>
              <a:t>Paper: </a:t>
            </a:r>
            <a:r>
              <a:rPr lang="en-US" altLang="ko-KR" dirty="0"/>
              <a:t>Software for Dataset-wide XAI: From Local Explanations to Global Insights with </a:t>
            </a:r>
            <a:r>
              <a:rPr lang="en-US" altLang="ko-KR" dirty="0" err="1"/>
              <a:t>Zennit</a:t>
            </a:r>
            <a:r>
              <a:rPr lang="en-US" altLang="ko-KR" dirty="0"/>
              <a:t>, </a:t>
            </a:r>
            <a:r>
              <a:rPr lang="en-US" altLang="ko-KR" dirty="0" err="1"/>
              <a:t>CoRelAy</a:t>
            </a:r>
            <a:r>
              <a:rPr lang="en-US" altLang="ko-KR" dirty="0"/>
              <a:t>, and </a:t>
            </a:r>
            <a:r>
              <a:rPr lang="en-US" altLang="ko-KR" dirty="0" err="1"/>
              <a:t>ViRelAy</a:t>
            </a:r>
            <a:endParaRPr lang="ko-KR" altLang="ko-KR"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463550" y="3396858"/>
            <a:ext cx="11896090" cy="2772122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>
                <a:sym typeface="Helvetica"/>
              </a:rPr>
              <a:t>Software for Dataset-wide XAI: From Local Explanations to Global Insights with </a:t>
            </a:r>
            <a:r>
              <a:rPr lang="en-US" altLang="ko-KR" dirty="0" err="1">
                <a:sym typeface="Helvetica"/>
              </a:rPr>
              <a:t>Zennit</a:t>
            </a:r>
            <a:r>
              <a:rPr lang="en-US" altLang="ko-KR" dirty="0">
                <a:sym typeface="Helvetica"/>
              </a:rPr>
              <a:t>, </a:t>
            </a:r>
            <a:r>
              <a:rPr lang="en-US" altLang="ko-KR" dirty="0" err="1">
                <a:sym typeface="Helvetica"/>
              </a:rPr>
              <a:t>CoRelAy</a:t>
            </a:r>
            <a:r>
              <a:rPr lang="en-US" altLang="ko-KR" dirty="0">
                <a:sym typeface="Helvetica"/>
              </a:rPr>
              <a:t>, and </a:t>
            </a:r>
            <a:r>
              <a:rPr lang="en-US" altLang="ko-KR" dirty="0" err="1" smtClean="0">
                <a:sym typeface="Helvetica"/>
              </a:rPr>
              <a:t>ViRelAy</a:t>
            </a:r>
            <a:endParaRPr lang="en-US" altLang="ko-KR" dirty="0" smtClean="0">
              <a:sym typeface="Helvetica"/>
            </a:endParaRP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>
                <a:sym typeface="Helvetica"/>
                <a:hlinkClick r:id="rId2"/>
              </a:rPr>
              <a:t>https://</a:t>
            </a:r>
            <a:r>
              <a:rPr lang="en-US" altLang="ko-KR" dirty="0" smtClean="0">
                <a:sym typeface="Helvetica"/>
                <a:hlinkClick r:id="rId2"/>
              </a:rPr>
              <a:t>arxiv.org/pdf/2106.13200.pdf</a:t>
            </a:r>
            <a:endParaRPr lang="en-US" altLang="ko-KR" dirty="0" smtClean="0">
              <a:sym typeface="Helvetica"/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3014" y="5943131"/>
            <a:ext cx="8007662" cy="3033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80580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2759656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latinLnBrk="1"/>
            <a:r>
              <a:rPr lang="en-US" altLang="ko-KR" dirty="0" smtClean="0"/>
              <a:t>Paper: </a:t>
            </a:r>
            <a:r>
              <a:rPr lang="en-US" altLang="ko-KR" dirty="0"/>
              <a:t>Software for Dataset-wide XAI: From Local Explanations to Global Insights with </a:t>
            </a:r>
            <a:r>
              <a:rPr lang="en-US" altLang="ko-KR" dirty="0" err="1"/>
              <a:t>Zennit</a:t>
            </a:r>
            <a:r>
              <a:rPr lang="en-US" altLang="ko-KR" dirty="0"/>
              <a:t>, </a:t>
            </a:r>
            <a:r>
              <a:rPr lang="en-US" altLang="ko-KR" dirty="0" err="1"/>
              <a:t>CoRelAy</a:t>
            </a:r>
            <a:r>
              <a:rPr lang="en-US" altLang="ko-KR" dirty="0"/>
              <a:t>, and </a:t>
            </a:r>
            <a:r>
              <a:rPr lang="en-US" altLang="ko-KR" dirty="0" err="1"/>
              <a:t>ViRelAy</a:t>
            </a:r>
            <a:endParaRPr lang="ko-KR" altLang="ko-KR"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463550" y="3396858"/>
            <a:ext cx="11896090" cy="2321362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>
                <a:sym typeface="Helvetica"/>
              </a:rPr>
              <a:t>Software for Dataset-wide XAI: From Local Explanations to Global Insights with </a:t>
            </a:r>
            <a:r>
              <a:rPr lang="en-US" altLang="ko-KR" dirty="0" err="1">
                <a:sym typeface="Helvetica"/>
              </a:rPr>
              <a:t>Zennit</a:t>
            </a:r>
            <a:r>
              <a:rPr lang="en-US" altLang="ko-KR" dirty="0">
                <a:sym typeface="Helvetica"/>
              </a:rPr>
              <a:t>, </a:t>
            </a:r>
            <a:r>
              <a:rPr lang="en-US" altLang="ko-KR" dirty="0" err="1">
                <a:sym typeface="Helvetica"/>
              </a:rPr>
              <a:t>CoRelAy</a:t>
            </a:r>
            <a:r>
              <a:rPr lang="en-US" altLang="ko-KR" dirty="0">
                <a:sym typeface="Helvetica"/>
              </a:rPr>
              <a:t>, and </a:t>
            </a:r>
            <a:r>
              <a:rPr lang="en-US" altLang="ko-KR" dirty="0" err="1" smtClean="0">
                <a:sym typeface="Helvetica"/>
              </a:rPr>
              <a:t>ViRelAy</a:t>
            </a:r>
            <a:endParaRPr lang="en-US" altLang="ko-KR" dirty="0" smtClean="0">
              <a:sym typeface="Helvetica"/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7837668"/>
              </p:ext>
            </p:extLst>
          </p:nvPr>
        </p:nvGraphicFramePr>
        <p:xfrm>
          <a:off x="1545941" y="5399050"/>
          <a:ext cx="9912918" cy="338234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84839">
                  <a:extLst>
                    <a:ext uri="{9D8B030D-6E8A-4147-A177-3AD203B41FA5}">
                      <a16:colId xmlns:a16="http://schemas.microsoft.com/office/drawing/2014/main" val="351755856"/>
                    </a:ext>
                  </a:extLst>
                </a:gridCol>
                <a:gridCol w="7328079">
                  <a:extLst>
                    <a:ext uri="{9D8B030D-6E8A-4147-A177-3AD203B41FA5}">
                      <a16:colId xmlns:a16="http://schemas.microsoft.com/office/drawing/2014/main" val="657361625"/>
                    </a:ext>
                  </a:extLst>
                </a:gridCol>
              </a:tblGrid>
              <a:tr h="17983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err="1" smtClean="0"/>
                        <a:t>Zennit</a:t>
                      </a:r>
                      <a:endParaRPr lang="ko-KR" altLang="en-US" sz="24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/>
                        <a:t>Rule-based attribution</a:t>
                      </a:r>
                    </a:p>
                    <a:p>
                      <a:pPr latinLnBrk="1"/>
                      <a:r>
                        <a:rPr lang="en-US" altLang="ko-KR" sz="2000" dirty="0" smtClean="0"/>
                        <a:t>Mapping rules with composites</a:t>
                      </a:r>
                    </a:p>
                    <a:p>
                      <a:pPr latinLnBrk="1"/>
                      <a:r>
                        <a:rPr lang="en-US" altLang="ko-KR" sz="2000" dirty="0" smtClean="0"/>
                        <a:t>Temporary Model Modification with </a:t>
                      </a:r>
                      <a:r>
                        <a:rPr lang="en-US" altLang="ko-KR" sz="2000" dirty="0" err="1" smtClean="0"/>
                        <a:t>Canonizers</a:t>
                      </a:r>
                      <a:endParaRPr lang="en-US" altLang="ko-KR" sz="2000" dirty="0" smtClean="0"/>
                    </a:p>
                    <a:p>
                      <a:pPr latinLnBrk="1"/>
                      <a:r>
                        <a:rPr lang="en-US" altLang="ko-KR" sz="2000" dirty="0" smtClean="0"/>
                        <a:t>Attributors,</a:t>
                      </a:r>
                      <a:r>
                        <a:rPr lang="en-US" altLang="ko-KR" sz="2000" baseline="0" dirty="0" smtClean="0"/>
                        <a:t> </a:t>
                      </a:r>
                      <a:r>
                        <a:rPr lang="en-US" altLang="ko-KR" sz="2000" dirty="0" err="1" smtClean="0"/>
                        <a:t>Heatmaps</a:t>
                      </a:r>
                      <a:endParaRPr lang="en-US" altLang="ko-KR" sz="20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34579575"/>
                  </a:ext>
                </a:extLst>
              </a:tr>
              <a:tr h="7920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err="1" smtClean="0"/>
                        <a:t>CoRelAy</a:t>
                      </a:r>
                      <a:endParaRPr lang="ko-KR" altLang="en-US" sz="24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/>
                        <a:t>Processors,</a:t>
                      </a:r>
                      <a:r>
                        <a:rPr lang="en-US" altLang="ko-KR" sz="2000" baseline="0" dirty="0" smtClean="0"/>
                        <a:t> </a:t>
                      </a:r>
                      <a:r>
                        <a:rPr lang="en-US" altLang="ko-KR" sz="2000" baseline="0" dirty="0" err="1" smtClean="0"/>
                        <a:t>Params</a:t>
                      </a:r>
                      <a:r>
                        <a:rPr lang="en-US" altLang="ko-KR" sz="2000" baseline="0" dirty="0" smtClean="0"/>
                        <a:t>, Pipelines and Tasks</a:t>
                      </a:r>
                      <a:endParaRPr lang="ko-KR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1323985"/>
                  </a:ext>
                </a:extLst>
              </a:tr>
              <a:tr h="7920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err="1" smtClean="0"/>
                        <a:t>ViRelAy</a:t>
                      </a:r>
                      <a:endParaRPr lang="ko-KR" altLang="en-US" sz="24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/>
                        <a:t>Data loading and Explorative user</a:t>
                      </a:r>
                      <a:r>
                        <a:rPr lang="en-US" altLang="ko-KR" sz="2000" baseline="0" dirty="0" smtClean="0"/>
                        <a:t> interaction</a:t>
                      </a:r>
                      <a:endParaRPr lang="ko-KR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792743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650500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2759656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latinLnBrk="1"/>
            <a:r>
              <a:rPr lang="en-US" altLang="ko-KR" dirty="0" smtClean="0"/>
              <a:t>Paper: </a:t>
            </a:r>
            <a:r>
              <a:rPr lang="en-US" altLang="ko-KR" dirty="0"/>
              <a:t>Software for Dataset-wide XAI: From Local Explanations to Global Insights with </a:t>
            </a:r>
            <a:r>
              <a:rPr lang="en-US" altLang="ko-KR" dirty="0" err="1"/>
              <a:t>Zennit</a:t>
            </a:r>
            <a:r>
              <a:rPr lang="en-US" altLang="ko-KR" dirty="0"/>
              <a:t>, </a:t>
            </a:r>
            <a:r>
              <a:rPr lang="en-US" altLang="ko-KR" dirty="0" err="1"/>
              <a:t>CoRelAy</a:t>
            </a:r>
            <a:r>
              <a:rPr lang="en-US" altLang="ko-KR" dirty="0"/>
              <a:t>, and </a:t>
            </a:r>
            <a:r>
              <a:rPr lang="en-US" altLang="ko-KR" dirty="0" err="1"/>
              <a:t>ViRelAy</a:t>
            </a:r>
            <a:endParaRPr lang="ko-KR" altLang="ko-KR"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463550" y="3396858"/>
            <a:ext cx="11896090" cy="2321362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>
                <a:sym typeface="Helvetica"/>
              </a:rPr>
              <a:t>Software for Dataset-wide XAI: From Local Explanations to Global Insights with </a:t>
            </a:r>
            <a:r>
              <a:rPr lang="en-US" altLang="ko-KR" dirty="0" err="1">
                <a:sym typeface="Helvetica"/>
              </a:rPr>
              <a:t>Zennit</a:t>
            </a:r>
            <a:r>
              <a:rPr lang="en-US" altLang="ko-KR" dirty="0">
                <a:sym typeface="Helvetica"/>
              </a:rPr>
              <a:t>, </a:t>
            </a:r>
            <a:r>
              <a:rPr lang="en-US" altLang="ko-KR" dirty="0" err="1">
                <a:sym typeface="Helvetica"/>
              </a:rPr>
              <a:t>CoRelAy</a:t>
            </a:r>
            <a:r>
              <a:rPr lang="en-US" altLang="ko-KR" dirty="0">
                <a:sym typeface="Helvetica"/>
              </a:rPr>
              <a:t>, and </a:t>
            </a:r>
            <a:r>
              <a:rPr lang="en-US" altLang="ko-KR" dirty="0" err="1" smtClean="0">
                <a:sym typeface="Helvetica"/>
              </a:rPr>
              <a:t>ViRelAy</a:t>
            </a:r>
            <a:r>
              <a:rPr lang="en-US" altLang="ko-KR" dirty="0" smtClean="0">
                <a:sym typeface="Helvetica"/>
              </a:rPr>
              <a:t> </a:t>
            </a:r>
            <a:r>
              <a:rPr lang="en-US" altLang="ko-KR" dirty="0" smtClean="0">
                <a:solidFill>
                  <a:srgbClr val="0000FF"/>
                </a:solidFill>
                <a:sym typeface="Helvetica"/>
              </a:rPr>
              <a:t>(Heatmap)</a:t>
            </a: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4536500"/>
              </p:ext>
            </p:extLst>
          </p:nvPr>
        </p:nvGraphicFramePr>
        <p:xfrm>
          <a:off x="1126941" y="5581381"/>
          <a:ext cx="11059803" cy="27071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86601">
                  <a:extLst>
                    <a:ext uri="{9D8B030D-6E8A-4147-A177-3AD203B41FA5}">
                      <a16:colId xmlns:a16="http://schemas.microsoft.com/office/drawing/2014/main" val="3633343883"/>
                    </a:ext>
                  </a:extLst>
                </a:gridCol>
                <a:gridCol w="3686601">
                  <a:extLst>
                    <a:ext uri="{9D8B030D-6E8A-4147-A177-3AD203B41FA5}">
                      <a16:colId xmlns:a16="http://schemas.microsoft.com/office/drawing/2014/main" val="724260288"/>
                    </a:ext>
                  </a:extLst>
                </a:gridCol>
                <a:gridCol w="3686601">
                  <a:extLst>
                    <a:ext uri="{9D8B030D-6E8A-4147-A177-3AD203B41FA5}">
                      <a16:colId xmlns:a16="http://schemas.microsoft.com/office/drawing/2014/main" val="3126737585"/>
                    </a:ext>
                  </a:extLst>
                </a:gridCol>
              </a:tblGrid>
              <a:tr h="56717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err="1" smtClean="0"/>
                        <a:t>Zennit</a:t>
                      </a:r>
                      <a:endParaRPr lang="ko-KR" altLang="en-US" sz="24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err="1" smtClean="0"/>
                        <a:t>CoRelAy</a:t>
                      </a:r>
                      <a:r>
                        <a:rPr lang="en-US" altLang="ko-KR" sz="2400" dirty="0" smtClean="0"/>
                        <a:t> </a:t>
                      </a:r>
                      <a:r>
                        <a:rPr lang="en-US" altLang="ko-KR" sz="2400" b="1" dirty="0" smtClean="0">
                          <a:solidFill>
                            <a:srgbClr val="0000FF"/>
                          </a:solidFill>
                        </a:rPr>
                        <a:t>(code)</a:t>
                      </a:r>
                      <a:endParaRPr lang="ko-KR" altLang="en-US" sz="2400" b="1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err="1" smtClean="0"/>
                        <a:t>ViRelAy</a:t>
                      </a:r>
                      <a:endParaRPr lang="ko-KR" altLang="en-US" sz="24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7504164"/>
                  </a:ext>
                </a:extLst>
              </a:tr>
              <a:tr h="2139945">
                <a:tc>
                  <a:txBody>
                    <a:bodyPr/>
                    <a:lstStyle/>
                    <a:p>
                      <a:pPr latinLnBrk="1"/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3052119"/>
                  </a:ext>
                </a:extLst>
              </a:tr>
            </a:tbl>
          </a:graphicData>
        </a:graphic>
      </p:graphicFrame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005" y="6335274"/>
            <a:ext cx="3486150" cy="17811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2609" y="6444401"/>
            <a:ext cx="3488012" cy="153532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4680" y="6444401"/>
            <a:ext cx="3541806" cy="1550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36442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o d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 smtClean="0"/>
              <a:t>Github</a:t>
            </a:r>
            <a:endParaRPr dirty="0"/>
          </a:p>
        </p:txBody>
      </p:sp>
      <p:sp>
        <p:nvSpPr>
          <p:cNvPr id="108" name="Future Plans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>
                <a:hlinkClick r:id="rId2"/>
              </a:rPr>
              <a:t>https://github.com/WannaBeSuperteur/2020/tree/master</a:t>
            </a:r>
            <a:r>
              <a:rPr lang="en-US" altLang="ko-KR" dirty="0" smtClean="0">
                <a:hlinkClick r:id="rId2"/>
              </a:rPr>
              <a:t>/</a:t>
            </a:r>
            <a:endParaRPr lang="en-US" altLang="ko-KR" dirty="0" smtClean="0"/>
          </a:p>
        </p:txBody>
      </p:sp>
      <p:sp>
        <p:nvSpPr>
          <p:cNvPr id="10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9917606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6373</TotalTime>
  <Words>236</Words>
  <Application>Microsoft Office PowerPoint</Application>
  <PresentationFormat>사용자 지정</PresentationFormat>
  <Paragraphs>43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8" baseType="lpstr">
      <vt:lpstr>Helvetica Neue</vt:lpstr>
      <vt:lpstr>Helvetica Neue Light</vt:lpstr>
      <vt:lpstr>Helvetica Neue Medium</vt:lpstr>
      <vt:lpstr>Helvetica Neue Thin</vt:lpstr>
      <vt:lpstr>맑은 고딕</vt:lpstr>
      <vt:lpstr>Arial</vt:lpstr>
      <vt:lpstr>Helvetica</vt:lpstr>
      <vt:lpstr>Times New Roman</vt:lpstr>
      <vt:lpstr>Trebuchet MS</vt:lpstr>
      <vt:lpstr>White</vt:lpstr>
      <vt:lpstr>Weekly Report</vt:lpstr>
      <vt:lpstr>AI Explanable AI</vt:lpstr>
      <vt:lpstr>Kaggle Competition</vt:lpstr>
      <vt:lpstr>Kaggle Competition</vt:lpstr>
      <vt:lpstr>Paper: Software for Dataset-wide XAI: From Local Explanations to Global Insights with Zennit, CoRelAy, and ViRelAy</vt:lpstr>
      <vt:lpstr>Paper: Software for Dataset-wide XAI: From Local Explanations to Global Insights with Zennit, CoRelAy, and ViRelAy</vt:lpstr>
      <vt:lpstr>Paper: Software for Dataset-wide XAI: From Local Explanations to Global Insights with Zennit, CoRelAy, and ViRelAy</vt:lpstr>
      <vt:lpstr>Github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Report</dc:title>
  <dc:creator>김홍식</dc:creator>
  <cp:lastModifiedBy>TEST</cp:lastModifiedBy>
  <cp:revision>4690</cp:revision>
  <cp:lastPrinted>2020-05-01T05:17:35Z</cp:lastPrinted>
  <dcterms:modified xsi:type="dcterms:W3CDTF">2021-11-26T04:42:08Z</dcterms:modified>
</cp:coreProperties>
</file>