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393" r:id="rId4"/>
    <p:sldId id="398" r:id="rId5"/>
    <p:sldId id="396" r:id="rId6"/>
    <p:sldId id="399" r:id="rId7"/>
    <p:sldId id="400" r:id="rId8"/>
    <p:sldId id="402" r:id="rId9"/>
    <p:sldId id="403" r:id="rId10"/>
    <p:sldId id="404" r:id="rId11"/>
    <p:sldId id="405" r:id="rId12"/>
    <p:sldId id="401" r:id="rId13"/>
    <p:sldId id="339" r:id="rId14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8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hallenges-in-representation-learning-the-black-box-learning-challenge/overview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c/yelp-recruiti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21.04.16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079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126 / 350 (36.00%)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4041914"/>
            <a:ext cx="10608709" cy="45840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82998" y="5549854"/>
            <a:ext cx="2558568" cy="37973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3178" y="4761742"/>
            <a:ext cx="33198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(1</a:t>
            </a:r>
            <a:r>
              <a:rPr lang="en-US" altLang="ko-KR" dirty="0" smtClean="0">
                <a:solidFill>
                  <a:srgbClr val="FF0000"/>
                </a:solidFill>
              </a:rPr>
              <a:t>0 epochs)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1112" y="5753896"/>
            <a:ext cx="29639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(7 </a:t>
            </a:r>
            <a:r>
              <a:rPr lang="en-US" altLang="ko-KR" dirty="0" smtClean="0">
                <a:solidFill>
                  <a:srgbClr val="FF0000"/>
                </a:solidFill>
              </a:rPr>
              <a:t>epochs)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9993" y="6858196"/>
            <a:ext cx="29639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(7 </a:t>
            </a:r>
            <a:r>
              <a:rPr lang="en-US" altLang="ko-KR" dirty="0" smtClean="0">
                <a:solidFill>
                  <a:srgbClr val="FF0000"/>
                </a:solidFill>
              </a:rPr>
              <a:t>epochs)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2145" y="7962496"/>
            <a:ext cx="31418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(20 </a:t>
            </a:r>
            <a:r>
              <a:rPr lang="en-US" altLang="ko-KR" dirty="0" smtClean="0">
                <a:solidFill>
                  <a:srgbClr val="FF0000"/>
                </a:solidFill>
              </a:rPr>
              <a:t>epochs)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3509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369184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진행 방향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상위 </a:t>
            </a:r>
            <a:r>
              <a:rPr lang="en-US" altLang="ko-KR" dirty="0" smtClean="0">
                <a:solidFill>
                  <a:schemeClr val="tx1"/>
                </a:solidFill>
              </a:rPr>
              <a:t>5% </a:t>
            </a:r>
            <a:r>
              <a:rPr lang="ko-KR" altLang="en-US" dirty="0" smtClean="0">
                <a:solidFill>
                  <a:schemeClr val="tx1"/>
                </a:solidFill>
              </a:rPr>
              <a:t>이내에 들기 위해서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lightGBM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CatBoost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등의 최신 고성능 알고리즘</a:t>
            </a:r>
            <a:r>
              <a:rPr lang="ko-KR" altLang="en-US" dirty="0" smtClean="0">
                <a:solidFill>
                  <a:schemeClr val="tx1"/>
                </a:solidFill>
              </a:rPr>
              <a:t> 이용 시도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277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진행 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일부 변수에 대한 설명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문법 교정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논문 제출 전 최종 검토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449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Challenges in Representation Learning: the Black Box Learning Challenge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https://www.kaggle.com/c/challenges-in-representation-learning-the-black-box-learning-challenge/overview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5456272"/>
            <a:ext cx="9461053" cy="30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6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49" y="2533973"/>
            <a:ext cx="11826607" cy="324689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Used Model</a:t>
            </a: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 </a:t>
            </a:r>
            <a:r>
              <a:rPr lang="ko-KR" altLang="en-US" dirty="0" smtClean="0">
                <a:solidFill>
                  <a:schemeClr val="tx1"/>
                </a:solidFill>
              </a:rPr>
              <a:t>결과 중 </a:t>
            </a:r>
            <a:r>
              <a:rPr lang="en-US" altLang="ko-KR" dirty="0" smtClean="0">
                <a:solidFill>
                  <a:srgbClr val="0000FF"/>
                </a:solidFill>
              </a:rPr>
              <a:t>maximum </a:t>
            </a:r>
            <a:r>
              <a:rPr lang="ko-KR" altLang="en-US" dirty="0" smtClean="0">
                <a:solidFill>
                  <a:srgbClr val="0000FF"/>
                </a:solidFill>
              </a:rPr>
              <a:t>값의 </a:t>
            </a:r>
            <a:r>
              <a:rPr lang="en-US" altLang="ko-KR" dirty="0" smtClean="0">
                <a:solidFill>
                  <a:srgbClr val="0000FF"/>
                </a:solidFill>
              </a:rPr>
              <a:t>index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을 더한 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final result</a:t>
            </a:r>
            <a:r>
              <a:rPr lang="ko-KR" altLang="en-US" dirty="0" smtClean="0">
                <a:solidFill>
                  <a:schemeClr val="tx1"/>
                </a:solidFill>
              </a:rPr>
              <a:t>로 사용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set</a:t>
            </a:r>
            <a:r>
              <a:rPr lang="ko-KR" altLang="en-US" dirty="0" smtClean="0">
                <a:solidFill>
                  <a:schemeClr val="tx1"/>
                </a:solidFill>
              </a:rPr>
              <a:t>에 대해 </a:t>
            </a:r>
            <a:r>
              <a:rPr lang="ko-KR" altLang="en-US" dirty="0" smtClean="0">
                <a:solidFill>
                  <a:srgbClr val="0000FF"/>
                </a:solidFill>
              </a:rPr>
              <a:t>반복적으로 </a:t>
            </a:r>
            <a:r>
              <a:rPr lang="en-US" altLang="ko-KR" dirty="0" smtClean="0">
                <a:solidFill>
                  <a:srgbClr val="0000FF"/>
                </a:solidFill>
              </a:rPr>
              <a:t>test</a:t>
            </a:r>
            <a:r>
              <a:rPr lang="ko-KR" altLang="en-US" dirty="0" smtClean="0">
                <a:solidFill>
                  <a:schemeClr val="tx1"/>
                </a:solidFill>
              </a:rPr>
              <a:t>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그 결과의 합산을 </a:t>
            </a:r>
            <a:r>
              <a:rPr lang="en-US" altLang="ko-KR" dirty="0" smtClean="0">
                <a:solidFill>
                  <a:srgbClr val="0000FF"/>
                </a:solidFill>
              </a:rPr>
              <a:t>one-hot </a:t>
            </a:r>
            <a:r>
              <a:rPr lang="ko-KR" altLang="en-US" dirty="0" smtClean="0">
                <a:solidFill>
                  <a:srgbClr val="0000FF"/>
                </a:solidFill>
              </a:rPr>
              <a:t>결과로 하여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final result</a:t>
            </a:r>
            <a:r>
              <a:rPr lang="ko-KR" altLang="en-US" dirty="0" smtClean="0">
                <a:solidFill>
                  <a:schemeClr val="tx1"/>
                </a:solidFill>
              </a:rPr>
              <a:t>로 사용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28" y="5862614"/>
            <a:ext cx="10135271" cy="24367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556861" y="5982346"/>
            <a:ext cx="480447" cy="2944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4037308" y="5686518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62807" y="6269065"/>
            <a:ext cx="480447" cy="2944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8343254" y="5922480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6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505560" y="6648773"/>
            <a:ext cx="508860" cy="1549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/>
          <p:cNvSpPr txBox="1"/>
          <p:nvPr/>
        </p:nvSpPr>
        <p:spPr>
          <a:xfrm>
            <a:off x="3012350" y="642190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56861" y="6907579"/>
            <a:ext cx="508860" cy="1549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extBox 48"/>
          <p:cNvSpPr txBox="1"/>
          <p:nvPr/>
        </p:nvSpPr>
        <p:spPr>
          <a:xfrm>
            <a:off x="4037308" y="6642372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542654" y="7196042"/>
            <a:ext cx="1075841" cy="14682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/>
          <p:cNvSpPr txBox="1"/>
          <p:nvPr/>
        </p:nvSpPr>
        <p:spPr>
          <a:xfrm>
            <a:off x="4621343" y="6924829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709834" y="7269456"/>
            <a:ext cx="619050" cy="28418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extBox 52"/>
          <p:cNvSpPr txBox="1"/>
          <p:nvPr/>
        </p:nvSpPr>
        <p:spPr>
          <a:xfrm>
            <a:off x="6328884" y="6945626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618495" y="7944012"/>
            <a:ext cx="674176" cy="2390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TextBox 54"/>
          <p:cNvSpPr txBox="1"/>
          <p:nvPr/>
        </p:nvSpPr>
        <p:spPr>
          <a:xfrm>
            <a:off x="5297076" y="7909165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947688" y="7733654"/>
            <a:ext cx="638014" cy="3575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/>
          <p:cNvSpPr txBox="1"/>
          <p:nvPr/>
        </p:nvSpPr>
        <p:spPr>
          <a:xfrm>
            <a:off x="9626287" y="7475987"/>
            <a:ext cx="28052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7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1291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2004836" cy="26424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64</a:t>
            </a:r>
            <a:r>
              <a:rPr lang="ko-KR" altLang="en-US" dirty="0" smtClean="0">
                <a:solidFill>
                  <a:schemeClr val="tx1"/>
                </a:solidFill>
              </a:rPr>
              <a:t>회 반복 테스트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r>
              <a:rPr lang="ko-KR" altLang="en-US" dirty="0" smtClean="0">
                <a:solidFill>
                  <a:schemeClr val="tx1"/>
                </a:solidFill>
              </a:rPr>
              <a:t>회 반복 테스트 시보다 결과가 다소 향상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77" y="5274979"/>
            <a:ext cx="10139013" cy="23551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57641" y="5331417"/>
            <a:ext cx="2828440" cy="50369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4355" y="5634840"/>
            <a:ext cx="25231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64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테스트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4355" y="6708115"/>
            <a:ext cx="25231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테스트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3130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21" y="5362340"/>
            <a:ext cx="10606525" cy="2628574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189780"/>
            <a:ext cx="12004836" cy="3251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One-hot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방식 변경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해당 값이 아닐 때 </a:t>
            </a:r>
            <a:r>
              <a:rPr lang="en-US" altLang="ko-KR" dirty="0" smtClean="0">
                <a:solidFill>
                  <a:schemeClr val="tx1"/>
                </a:solidFill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</a:rPr>
              <a:t>대신 </a:t>
            </a:r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r>
              <a:rPr lang="ko-KR" altLang="en-US" dirty="0" smtClean="0">
                <a:solidFill>
                  <a:schemeClr val="tx1"/>
                </a:solidFill>
              </a:rPr>
              <a:t>을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</a:rPr>
              <a:t>[0, 0,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, 0] </a:t>
            </a:r>
            <a:r>
              <a:rPr lang="en-US" altLang="ko-KR" dirty="0" smtClean="0">
                <a:solidFill>
                  <a:schemeClr val="tx1"/>
                </a:solidFill>
              </a:rPr>
              <a:t>-&gt; </a:t>
            </a:r>
            <a:r>
              <a:rPr lang="en-US" altLang="ko-KR" b="1" dirty="0" smtClean="0">
                <a:solidFill>
                  <a:schemeClr val="tx1"/>
                </a:solidFill>
              </a:rPr>
              <a:t>[-1, -1,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chemeClr val="tx1"/>
                </a:solidFill>
              </a:rPr>
              <a:t>, -1]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회</a:t>
            </a:r>
            <a:r>
              <a:rPr lang="en-US" altLang="ko-KR" dirty="0" smtClean="0">
                <a:solidFill>
                  <a:srgbClr val="FF0000"/>
                </a:solidFill>
              </a:rPr>
              <a:t>, 64</a:t>
            </a:r>
            <a:r>
              <a:rPr lang="ko-KR" altLang="en-US" dirty="0" smtClean="0">
                <a:solidFill>
                  <a:srgbClr val="FF0000"/>
                </a:solidFill>
              </a:rPr>
              <a:t>회 </a:t>
            </a:r>
            <a:r>
              <a:rPr lang="ko-KR" altLang="en-US" dirty="0" smtClean="0">
                <a:solidFill>
                  <a:schemeClr val="tx1"/>
                </a:solidFill>
              </a:rPr>
              <a:t>반복 테스트 결과 성능 향상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최종 결과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u="sng" dirty="0" smtClean="0">
                <a:solidFill>
                  <a:srgbClr val="0000FF"/>
                </a:solidFill>
              </a:rPr>
              <a:t>49 / 211 (23.22%)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155202" y="5866109"/>
            <a:ext cx="2523490" cy="151883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7828" y="6177281"/>
            <a:ext cx="25231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64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테스트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6794" y="7250556"/>
            <a:ext cx="23451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회 반복 테스트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8692" y="6238836"/>
            <a:ext cx="247824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0.55679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0.57080 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8693" y="7250556"/>
            <a:ext cx="247824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기존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0.54000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/ </a:t>
            </a: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0.54560 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9819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41922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www.kaggle.com/c/yelp-recruiting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21" y="4630118"/>
            <a:ext cx="10749157" cy="31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079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목표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‘USEFUL’ vote</a:t>
            </a:r>
            <a:r>
              <a:rPr lang="ko-KR" altLang="en-US" dirty="0" smtClean="0">
                <a:solidFill>
                  <a:schemeClr val="tx1"/>
                </a:solidFill>
              </a:rPr>
              <a:t>의 개수 예측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2913"/>
              </p:ext>
            </p:extLst>
          </p:nvPr>
        </p:nvGraphicFramePr>
        <p:xfrm>
          <a:off x="1067534" y="4041914"/>
          <a:ext cx="10859422" cy="444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953">
                  <a:extLst>
                    <a:ext uri="{9D8B030D-6E8A-4147-A177-3AD203B41FA5}">
                      <a16:colId xmlns:a16="http://schemas.microsoft.com/office/drawing/2014/main" val="2849735320"/>
                    </a:ext>
                  </a:extLst>
                </a:gridCol>
                <a:gridCol w="8958469">
                  <a:extLst>
                    <a:ext uri="{9D8B030D-6E8A-4147-A177-3AD203B41FA5}">
                      <a16:colId xmlns:a16="http://schemas.microsoft.com/office/drawing/2014/main" val="1458512280"/>
                    </a:ext>
                  </a:extLst>
                </a:gridCol>
              </a:tblGrid>
              <a:tr h="1086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city, </a:t>
                      </a:r>
                      <a:r>
                        <a:rPr lang="en-US" altLang="ko-KR" sz="2400" dirty="0" err="1" smtClean="0"/>
                        <a:t>review_count</a:t>
                      </a:r>
                      <a:r>
                        <a:rPr lang="en-US" altLang="ko-KR" sz="2400" dirty="0" smtClean="0"/>
                        <a:t>, name, neighborhood, type, 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business_id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dirty="0" err="1" smtClean="0"/>
                        <a:t>full_address</a:t>
                      </a:r>
                      <a:r>
                        <a:rPr lang="en-US" altLang="ko-KR" sz="2400" dirty="0" smtClean="0"/>
                        <a:t>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dirty="0" smtClean="0"/>
                        <a:t> state, longitude, stars, latitude, open, categories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736424"/>
                  </a:ext>
                </a:extLst>
              </a:tr>
              <a:tr h="1086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Checkin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checkin_info</a:t>
                      </a:r>
                      <a:r>
                        <a:rPr lang="en-US" altLang="ko-KR" sz="2400" dirty="0" smtClean="0"/>
                        <a:t>, type, 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business_id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357728"/>
                  </a:ext>
                </a:extLst>
              </a:tr>
              <a:tr h="1086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user_id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dirty="0" err="1" smtClean="0"/>
                        <a:t>review_id</a:t>
                      </a:r>
                      <a:r>
                        <a:rPr lang="en-US" altLang="ko-KR" sz="2400" dirty="0" smtClean="0"/>
                        <a:t>, text, 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business_id</a:t>
                      </a:r>
                      <a:r>
                        <a:rPr lang="en-US" altLang="ko-KR" sz="2400" dirty="0" smtClean="0"/>
                        <a:t>, stars, date, type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468192"/>
                  </a:ext>
                </a:extLst>
              </a:tr>
              <a:tr h="10866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user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review_count</a:t>
                      </a:r>
                      <a:r>
                        <a:rPr lang="en-US" altLang="ko-KR" sz="2400" dirty="0" smtClean="0"/>
                        <a:t>, name, </a:t>
                      </a:r>
                      <a:r>
                        <a:rPr lang="en-US" altLang="ko-KR" sz="2400" dirty="0" err="1" smtClean="0"/>
                        <a:t>average_stars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en-US" altLang="ko-KR" sz="2400" b="1" dirty="0" err="1" smtClean="0">
                          <a:solidFill>
                            <a:srgbClr val="0000FF"/>
                          </a:solidFill>
                        </a:rPr>
                        <a:t>user_id</a:t>
                      </a:r>
                      <a:r>
                        <a:rPr lang="en-US" altLang="ko-KR" sz="2400" dirty="0" smtClean="0"/>
                        <a:t>, type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5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76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4"/>
            <a:ext cx="11835130" cy="15079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Yelp Recruiting </a:t>
            </a:r>
            <a:r>
              <a:rPr lang="en-US" altLang="ko-KR" dirty="0" smtClean="0">
                <a:solidFill>
                  <a:schemeClr val="tx1"/>
                </a:solidFill>
              </a:rPr>
              <a:t>Competition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활용한 </a:t>
            </a:r>
            <a:r>
              <a:rPr lang="ko-KR" altLang="en-US" dirty="0" smtClean="0">
                <a:solidFill>
                  <a:srgbClr val="0000FF"/>
                </a:solidFill>
              </a:rPr>
              <a:t>데이터 </a:t>
            </a:r>
            <a:r>
              <a:rPr lang="en-US" altLang="ko-KR" dirty="0" smtClean="0">
                <a:solidFill>
                  <a:srgbClr val="0000FF"/>
                </a:solidFill>
              </a:rPr>
              <a:t>columns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8466"/>
              </p:ext>
            </p:extLst>
          </p:nvPr>
        </p:nvGraphicFramePr>
        <p:xfrm>
          <a:off x="1398840" y="4152728"/>
          <a:ext cx="10528116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029">
                  <a:extLst>
                    <a:ext uri="{9D8B030D-6E8A-4147-A177-3AD203B41FA5}">
                      <a16:colId xmlns:a16="http://schemas.microsoft.com/office/drawing/2014/main" val="1018652068"/>
                    </a:ext>
                  </a:extLst>
                </a:gridCol>
                <a:gridCol w="2632029">
                  <a:extLst>
                    <a:ext uri="{9D8B030D-6E8A-4147-A177-3AD203B41FA5}">
                      <a16:colId xmlns:a16="http://schemas.microsoft.com/office/drawing/2014/main" val="3639057518"/>
                    </a:ext>
                  </a:extLst>
                </a:gridCol>
                <a:gridCol w="2632029">
                  <a:extLst>
                    <a:ext uri="{9D8B030D-6E8A-4147-A177-3AD203B41FA5}">
                      <a16:colId xmlns:a16="http://schemas.microsoft.com/office/drawing/2014/main" val="601437508"/>
                    </a:ext>
                  </a:extLst>
                </a:gridCol>
                <a:gridCol w="2632029">
                  <a:extLst>
                    <a:ext uri="{9D8B030D-6E8A-4147-A177-3AD203B41FA5}">
                      <a16:colId xmlns:a16="http://schemas.microsoft.com/office/drawing/2014/main" val="3173756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Column</a:t>
                      </a:r>
                      <a:r>
                        <a:rPr lang="en-US" altLang="ko-KR" sz="2400" baseline="0" dirty="0" smtClean="0"/>
                        <a:t> name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table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Foreign</a:t>
                      </a:r>
                      <a:r>
                        <a:rPr lang="en-US" altLang="ko-KR" sz="2400" baseline="0" dirty="0" smtClean="0"/>
                        <a:t> key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 type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8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State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Date</a:t>
                      </a:r>
                    </a:p>
                    <a:p>
                      <a:pPr latinLnBrk="1"/>
                      <a:r>
                        <a:rPr lang="en-US" altLang="ko-KR" sz="2400" b="1" dirty="0" err="1" smtClean="0"/>
                        <a:t>Review_count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err="1" smtClean="0"/>
                        <a:t>Average_stars</a:t>
                      </a:r>
                      <a:endParaRPr lang="en-US" altLang="ko-KR" sz="2400" b="1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Longitude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Stars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Latitude</a:t>
                      </a:r>
                    </a:p>
                    <a:p>
                      <a:pPr latinLnBrk="1"/>
                      <a:r>
                        <a:rPr lang="en-US" altLang="ko-KR" sz="2400" b="1" dirty="0" smtClean="0"/>
                        <a:t>Open</a:t>
                      </a:r>
                    </a:p>
                    <a:p>
                      <a:pPr latinLnBrk="1"/>
                      <a:r>
                        <a:rPr lang="en-US" altLang="ko-KR" sz="2400" b="1" dirty="0" err="1" smtClean="0"/>
                        <a:t>Checkin_info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Review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User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User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Business</a:t>
                      </a:r>
                    </a:p>
                    <a:p>
                      <a:pPr latinLnBrk="1"/>
                      <a:r>
                        <a:rPr lang="en-US" altLang="ko-KR" sz="2400" dirty="0" err="1" smtClean="0"/>
                        <a:t>Checkin_info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User_id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User_id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err="1" smtClean="0"/>
                        <a:t>Business_id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Length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latinLnBrk="1"/>
                      <a:r>
                        <a:rPr lang="en-US" altLang="ko-KR" sz="2400" dirty="0" err="1" smtClean="0"/>
                        <a:t>yyyy</a:t>
                      </a:r>
                      <a:r>
                        <a:rPr lang="en-US" altLang="ko-KR" sz="2400" dirty="0" smtClean="0"/>
                        <a:t>-mm-</a:t>
                      </a:r>
                      <a:r>
                        <a:rPr lang="en-US" altLang="ko-KR" sz="2400" dirty="0" err="1" smtClean="0"/>
                        <a:t>dd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  <a:endParaRPr lang="en-US" altLang="ko-KR" sz="2400" dirty="0" smtClean="0"/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Continuous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Binary</a:t>
                      </a:r>
                    </a:p>
                    <a:p>
                      <a:pPr latinLnBrk="1"/>
                      <a:r>
                        <a:rPr lang="en-US" altLang="ko-KR" sz="2400" dirty="0" smtClean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06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16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5232</TotalTime>
  <Words>405</Words>
  <Application>Microsoft Office PowerPoint</Application>
  <PresentationFormat>Custom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 for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3067</cp:revision>
  <cp:lastPrinted>2020-05-01T05:17:35Z</cp:lastPrinted>
  <dcterms:modified xsi:type="dcterms:W3CDTF">2021-04-15T09:27:39Z</dcterms:modified>
</cp:coreProperties>
</file>