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522" r:id="rId4"/>
    <p:sldId id="524" r:id="rId5"/>
    <p:sldId id="525" r:id="rId6"/>
    <p:sldId id="526" r:id="rId7"/>
    <p:sldId id="527" r:id="rId8"/>
    <p:sldId id="528" r:id="rId9"/>
    <p:sldId id="523" r:id="rId10"/>
    <p:sldId id="339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00FF"/>
    <a:srgbClr val="FF0000"/>
    <a:srgbClr val="00C000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6.13200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21.12.10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/>
              <a:t>ViRelAy</a:t>
            </a:r>
            <a:endParaRPr lang="en-US" altLang="ko-KR" dirty="0" smtClean="0"/>
          </a:p>
          <a:p>
            <a:pPr latinLnBrk="1"/>
            <a:r>
              <a:rPr lang="en-US" altLang="ko-KR" dirty="0" smtClean="0"/>
              <a:t>Paper Revision: XAI for Self-driving Car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Information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552440" cy="26562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information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Software for Dataset-wide XAI: From Local Explanations to Global Insights with </a:t>
            </a:r>
            <a:r>
              <a:rPr lang="en-US" altLang="ko-KR" dirty="0" err="1">
                <a:solidFill>
                  <a:schemeClr val="tx1"/>
                </a:solidFill>
              </a:rPr>
              <a:t>Zennit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CoRelAy</a:t>
            </a:r>
            <a:r>
              <a:rPr lang="en-US" altLang="ko-KR" dirty="0">
                <a:solidFill>
                  <a:schemeClr val="tx1"/>
                </a:solidFill>
              </a:rPr>
              <a:t>, and </a:t>
            </a:r>
            <a:r>
              <a:rPr lang="en-US" altLang="ko-KR" dirty="0" err="1" smtClean="0">
                <a:solidFill>
                  <a:schemeClr val="tx1"/>
                </a:solidFill>
              </a:rPr>
              <a:t>ViRelAy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arxiv.org/pdf/2106.13200.pdf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49" y="5295693"/>
            <a:ext cx="9611701" cy="36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0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705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 smtClean="0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436651"/>
            <a:ext cx="11552440" cy="10181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소프트웨어 패키지 개요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3220"/>
              </p:ext>
            </p:extLst>
          </p:nvPr>
        </p:nvGraphicFramePr>
        <p:xfrm>
          <a:off x="786899" y="4454768"/>
          <a:ext cx="11229090" cy="3703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2160">
                  <a:extLst>
                    <a:ext uri="{9D8B030D-6E8A-4147-A177-3AD203B41FA5}">
                      <a16:colId xmlns:a16="http://schemas.microsoft.com/office/drawing/2014/main" val="1012767314"/>
                    </a:ext>
                  </a:extLst>
                </a:gridCol>
                <a:gridCol w="9236930">
                  <a:extLst>
                    <a:ext uri="{9D8B030D-6E8A-4147-A177-3AD203B41FA5}">
                      <a16:colId xmlns:a16="http://schemas.microsoft.com/office/drawing/2014/main" val="1347205646"/>
                    </a:ext>
                  </a:extLst>
                </a:gridCol>
              </a:tblGrid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Zennit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/>
                        <a:t>PyTorch</a:t>
                      </a:r>
                      <a:r>
                        <a:rPr lang="ko-KR" altLang="en-US" sz="2400" dirty="0" smtClean="0"/>
                        <a:t>를 이용한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b="1" dirty="0" smtClean="0"/>
                        <a:t>customize</a:t>
                      </a:r>
                      <a:r>
                        <a:rPr lang="ko-KR" altLang="en-US" sz="2400" dirty="0" smtClean="0"/>
                        <a:t>가 가능한 </a:t>
                      </a:r>
                      <a:r>
                        <a:rPr lang="en-US" altLang="ko-KR" sz="2400" b="1" dirty="0" smtClean="0"/>
                        <a:t>local</a:t>
                      </a:r>
                      <a:r>
                        <a:rPr lang="en-US" altLang="ko-KR" sz="2400" dirty="0" smtClean="0"/>
                        <a:t> XAI framework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LRP</a:t>
                      </a:r>
                      <a:r>
                        <a:rPr lang="en-US" altLang="ko-KR" sz="2400" b="1" baseline="0" dirty="0" smtClean="0"/>
                        <a:t> (Layer-wise Relevance Propagation)</a:t>
                      </a:r>
                      <a:r>
                        <a:rPr lang="ko-KR" altLang="en-US" sz="2400" baseline="0" dirty="0" smtClean="0"/>
                        <a:t>와 같은 </a:t>
                      </a:r>
                      <a:r>
                        <a:rPr lang="en-US" altLang="ko-KR" sz="2400" baseline="0" dirty="0" smtClean="0"/>
                        <a:t>Rule-based approach</a:t>
                      </a:r>
                      <a:r>
                        <a:rPr lang="ko-KR" altLang="en-US" sz="2400" baseline="0" dirty="0" smtClean="0"/>
                        <a:t>에 초점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060348"/>
                  </a:ext>
                </a:extLst>
              </a:tr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CoRelAy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정교하고 </a:t>
                      </a:r>
                      <a:r>
                        <a:rPr lang="en-US" altLang="ko-KR" sz="2400" b="1" dirty="0" smtClean="0"/>
                        <a:t>dataset-wide</a:t>
                      </a:r>
                      <a:r>
                        <a:rPr lang="ko-KR" altLang="en-US" sz="2400" dirty="0" smtClean="0"/>
                        <a:t>한 </a:t>
                      </a:r>
                      <a:r>
                        <a:rPr lang="ko-KR" altLang="en-US" sz="2400" b="1" dirty="0" smtClean="0"/>
                        <a:t>분석 파이프라인</a:t>
                      </a:r>
                      <a:r>
                        <a:rPr lang="ko-KR" altLang="en-US" sz="2400" dirty="0" smtClean="0"/>
                        <a:t>을 빠르게 </a:t>
                      </a:r>
                      <a:r>
                        <a:rPr lang="en-US" altLang="ko-KR" sz="2400" dirty="0" smtClean="0"/>
                        <a:t>build</a:t>
                      </a:r>
                      <a:r>
                        <a:rPr lang="ko-KR" altLang="en-US" sz="2400" dirty="0" smtClean="0"/>
                        <a:t>하는 데 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1321"/>
                  </a:ext>
                </a:extLst>
              </a:tr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ViRelAy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/>
                        <a:t>Zennit</a:t>
                      </a:r>
                      <a:r>
                        <a:rPr lang="ko-KR" altLang="en-US" sz="2400" dirty="0" smtClean="0"/>
                        <a:t>과 </a:t>
                      </a:r>
                      <a:r>
                        <a:rPr lang="en-US" altLang="ko-KR" sz="2400" b="1" dirty="0" err="1" smtClean="0"/>
                        <a:t>CoRelAy</a:t>
                      </a:r>
                      <a:r>
                        <a:rPr lang="ko-KR" altLang="en-US" sz="2400" dirty="0" smtClean="0"/>
                        <a:t>의 분석 결과에 대해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b="1" dirty="0" smtClean="0"/>
                        <a:t>사용자에게 친숙한 </a:t>
                      </a:r>
                      <a:r>
                        <a:rPr lang="en-US" altLang="ko-KR" sz="2400" b="1" dirty="0" smtClean="0"/>
                        <a:t>entry</a:t>
                      </a:r>
                      <a:r>
                        <a:rPr lang="en-US" altLang="ko-KR" sz="2400" b="1" baseline="0" dirty="0" smtClean="0"/>
                        <a:t> point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제공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3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638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705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 smtClean="0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436651"/>
            <a:ext cx="11552440" cy="10181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소프트웨어 패키지의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46310"/>
              </p:ext>
            </p:extLst>
          </p:nvPr>
        </p:nvGraphicFramePr>
        <p:xfrm>
          <a:off x="786899" y="4454768"/>
          <a:ext cx="11229090" cy="3703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2160">
                  <a:extLst>
                    <a:ext uri="{9D8B030D-6E8A-4147-A177-3AD203B41FA5}">
                      <a16:colId xmlns:a16="http://schemas.microsoft.com/office/drawing/2014/main" val="1012767314"/>
                    </a:ext>
                  </a:extLst>
                </a:gridCol>
                <a:gridCol w="9236930">
                  <a:extLst>
                    <a:ext uri="{9D8B030D-6E8A-4147-A177-3AD203B41FA5}">
                      <a16:colId xmlns:a16="http://schemas.microsoft.com/office/drawing/2014/main" val="1347205646"/>
                    </a:ext>
                  </a:extLst>
                </a:gridCol>
              </a:tblGrid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Zennit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Local</a:t>
                      </a:r>
                      <a:r>
                        <a:rPr lang="en-US" altLang="ko-KR" sz="2400" b="1" baseline="0" dirty="0" smtClean="0"/>
                        <a:t> model explanation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060348"/>
                  </a:ext>
                </a:extLst>
              </a:tr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CoRelAy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전체 </a:t>
                      </a:r>
                      <a:r>
                        <a:rPr lang="en-US" altLang="ko-KR" sz="2400" dirty="0" smtClean="0"/>
                        <a:t>dataset</a:t>
                      </a:r>
                      <a:r>
                        <a:rPr lang="ko-KR" altLang="en-US" sz="2400" dirty="0" smtClean="0"/>
                        <a:t>에 대해 계산된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="1" baseline="0" dirty="0" smtClean="0"/>
                        <a:t>거대한 </a:t>
                      </a:r>
                      <a:r>
                        <a:rPr lang="en-US" altLang="ko-KR" sz="2400" b="1" baseline="0" dirty="0" smtClean="0"/>
                        <a:t>attribution set</a:t>
                      </a:r>
                      <a:r>
                        <a:rPr lang="ko-KR" altLang="en-US" sz="2400" baseline="0" dirty="0" smtClean="0"/>
                        <a:t>을 </a:t>
                      </a:r>
                      <a:r>
                        <a:rPr lang="en-US" altLang="ko-KR" sz="2400" baseline="0" dirty="0" err="1" smtClean="0"/>
                        <a:t>CoRelAy</a:t>
                      </a:r>
                      <a:r>
                        <a:rPr lang="ko-KR" altLang="en-US" sz="2400" baseline="0" dirty="0" smtClean="0"/>
                        <a:t>를 통해 </a:t>
                      </a:r>
                      <a:r>
                        <a:rPr lang="en-US" altLang="ko-KR" sz="2400" baseline="0" dirty="0" smtClean="0"/>
                        <a:t>build</a:t>
                      </a:r>
                      <a:r>
                        <a:rPr lang="ko-KR" altLang="en-US" sz="2400" baseline="0" dirty="0" smtClean="0"/>
                        <a:t>된 파이프라인을 통해 </a:t>
                      </a:r>
                      <a:r>
                        <a:rPr lang="ko-KR" altLang="en-US" sz="2400" b="1" baseline="0" dirty="0" smtClean="0"/>
                        <a:t>분석</a:t>
                      </a:r>
                      <a:r>
                        <a:rPr lang="ko-KR" altLang="en-US" sz="2400" baseline="0" dirty="0" smtClean="0"/>
                        <a:t> 가능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1321"/>
                  </a:ext>
                </a:extLst>
              </a:tr>
              <a:tr h="123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ViRelAy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Zennit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및 </a:t>
                      </a:r>
                      <a:r>
                        <a:rPr lang="en-US" altLang="ko-KR" sz="2400" baseline="0" dirty="0" err="1" smtClean="0"/>
                        <a:t>CoRelAy</a:t>
                      </a:r>
                      <a:r>
                        <a:rPr lang="ko-KR" altLang="en-US" sz="2400" baseline="0" dirty="0" smtClean="0"/>
                        <a:t>에 의한 결과를 </a:t>
                      </a:r>
                      <a:r>
                        <a:rPr lang="ko-KR" altLang="en-US" sz="2400" b="1" baseline="0" dirty="0" smtClean="0"/>
                        <a:t>시각화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3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56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705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 smtClean="0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436651"/>
            <a:ext cx="11552440" cy="10181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Attribution with </a:t>
            </a:r>
            <a:r>
              <a:rPr lang="en-US" altLang="ko-KR" dirty="0" err="1" smtClean="0">
                <a:solidFill>
                  <a:schemeClr val="tx1"/>
                </a:solidFill>
              </a:rPr>
              <a:t>Zennit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70455"/>
              </p:ext>
            </p:extLst>
          </p:nvPr>
        </p:nvGraphicFramePr>
        <p:xfrm>
          <a:off x="887855" y="4203756"/>
          <a:ext cx="11229090" cy="4707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6">
                  <a:extLst>
                    <a:ext uri="{9D8B030D-6E8A-4147-A177-3AD203B41FA5}">
                      <a16:colId xmlns:a16="http://schemas.microsoft.com/office/drawing/2014/main" val="1012767314"/>
                    </a:ext>
                  </a:extLst>
                </a:gridCol>
                <a:gridCol w="8519754">
                  <a:extLst>
                    <a:ext uri="{9D8B030D-6E8A-4147-A177-3AD203B41FA5}">
                      <a16:colId xmlns:a16="http://schemas.microsoft.com/office/drawing/2014/main" val="1347205646"/>
                    </a:ext>
                  </a:extLst>
                </a:gridCol>
              </a:tblGrid>
              <a:tr h="860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Rule-based attributions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Rule-based attribution</a:t>
                      </a:r>
                      <a:r>
                        <a:rPr lang="ko-KR" altLang="en-US" sz="2400" dirty="0" smtClean="0"/>
                        <a:t>들이 </a:t>
                      </a:r>
                      <a:r>
                        <a:rPr lang="en-US" altLang="ko-KR" sz="2400" dirty="0" smtClean="0"/>
                        <a:t>forward and backward hook</a:t>
                      </a:r>
                      <a:r>
                        <a:rPr lang="ko-KR" altLang="en-US" sz="2400" dirty="0" smtClean="0"/>
                        <a:t>들을 </a:t>
                      </a:r>
                      <a:r>
                        <a:rPr lang="en-US" altLang="ko-KR" sz="2400" dirty="0" smtClean="0"/>
                        <a:t>layer</a:t>
                      </a:r>
                      <a:r>
                        <a:rPr lang="ko-KR" altLang="en-US" sz="2400" dirty="0" smtClean="0"/>
                        <a:t>에 </a:t>
                      </a:r>
                      <a:r>
                        <a:rPr lang="en-US" altLang="ko-KR" sz="2400" dirty="0" smtClean="0"/>
                        <a:t>attach</a:t>
                      </a:r>
                      <a:r>
                        <a:rPr lang="ko-KR" altLang="en-US" sz="2400" dirty="0" smtClean="0"/>
                        <a:t>함으로써 계산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060348"/>
                  </a:ext>
                </a:extLst>
              </a:tr>
              <a:tr h="1243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Mapping Rules with Composites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Rule-based attribution</a:t>
                      </a:r>
                      <a:r>
                        <a:rPr lang="ko-KR" altLang="en-US" sz="2400" dirty="0" smtClean="0"/>
                        <a:t>의 가장 큰 문제점은 </a:t>
                      </a:r>
                      <a:r>
                        <a:rPr lang="en-US" altLang="ko-KR" sz="2400" b="1" dirty="0" smtClean="0"/>
                        <a:t>desired rule</a:t>
                      </a:r>
                      <a:r>
                        <a:rPr lang="ko-KR" altLang="en-US" sz="2400" b="1" dirty="0" smtClean="0"/>
                        <a:t>들을</a:t>
                      </a:r>
                      <a:r>
                        <a:rPr lang="ko-KR" altLang="en-US" sz="2400" b="1" baseline="0" dirty="0" smtClean="0"/>
                        <a:t> 개별 레이어에 </a:t>
                      </a:r>
                      <a:r>
                        <a:rPr lang="en-US" altLang="ko-KR" sz="2400" b="1" baseline="0" dirty="0" smtClean="0"/>
                        <a:t>assign</a:t>
                      </a:r>
                      <a:r>
                        <a:rPr lang="ko-KR" altLang="en-US" sz="2400" baseline="0" dirty="0" smtClean="0"/>
                        <a:t>해야 한다는 것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en-US" altLang="ko-KR" sz="2400" dirty="0" err="1" smtClean="0"/>
                        <a:t>Zennit</a:t>
                      </a:r>
                      <a:r>
                        <a:rPr lang="ko-KR" altLang="en-US" sz="2400" dirty="0" smtClean="0"/>
                        <a:t>에서는 </a:t>
                      </a:r>
                      <a:r>
                        <a:rPr lang="en-US" altLang="ko-KR" sz="2400" b="1" dirty="0" smtClean="0"/>
                        <a:t>Composite</a:t>
                      </a:r>
                      <a:r>
                        <a:rPr lang="ko-KR" altLang="en-US" sz="2400" dirty="0" smtClean="0"/>
                        <a:t>를 구현하여 해결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1321"/>
                  </a:ext>
                </a:extLst>
              </a:tr>
              <a:tr h="1243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Temporary Model Modification</a:t>
                      </a:r>
                      <a:r>
                        <a:rPr lang="en-US" altLang="ko-KR" sz="2400" baseline="0" dirty="0" smtClean="0"/>
                        <a:t> with </a:t>
                      </a:r>
                      <a:r>
                        <a:rPr lang="en-US" altLang="ko-KR" sz="2400" baseline="0" dirty="0" err="1" smtClean="0"/>
                        <a:t>Canonizers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Rule-based attribution</a:t>
                      </a:r>
                      <a:r>
                        <a:rPr lang="ko-KR" altLang="en-US" sz="2400" dirty="0" smtClean="0"/>
                        <a:t>의 문제점은 규칙이 </a:t>
                      </a:r>
                      <a:r>
                        <a:rPr lang="en-US" altLang="ko-KR" sz="2400" b="1" dirty="0" smtClean="0"/>
                        <a:t>canonical</a:t>
                      </a:r>
                      <a:r>
                        <a:rPr lang="en-US" altLang="ko-KR" sz="2400" b="1" baseline="0" dirty="0" smtClean="0"/>
                        <a:t> form</a:t>
                      </a:r>
                      <a:r>
                        <a:rPr lang="ko-KR" altLang="en-US" sz="2400" b="1" baseline="0" dirty="0" smtClean="0"/>
                        <a:t>으로 변환</a:t>
                      </a:r>
                      <a:r>
                        <a:rPr lang="ko-KR" altLang="en-US" sz="2400" baseline="0" dirty="0" smtClean="0"/>
                        <a:t>되지 않는 한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많은 네트워크에 </a:t>
                      </a:r>
                      <a:r>
                        <a:rPr lang="ko-KR" altLang="en-US" sz="2400" b="1" baseline="0" dirty="0" smtClean="0"/>
                        <a:t>직접적으로 적용되지 않음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76590"/>
                  </a:ext>
                </a:extLst>
              </a:tr>
              <a:tr h="860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Attributors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주어진 모델과 </a:t>
                      </a:r>
                      <a:r>
                        <a:rPr lang="en-US" altLang="ko-KR" sz="2400" dirty="0" smtClean="0"/>
                        <a:t>composite</a:t>
                      </a:r>
                      <a:r>
                        <a:rPr lang="ko-KR" altLang="en-US" sz="2400" dirty="0" smtClean="0"/>
                        <a:t>에 대한 </a:t>
                      </a:r>
                      <a:r>
                        <a:rPr lang="en-US" altLang="ko-KR" sz="2400" b="1" i="0" dirty="0" smtClean="0"/>
                        <a:t>gradient</a:t>
                      </a:r>
                      <a:r>
                        <a:rPr lang="ko-KR" altLang="en-US" sz="2400" b="1" i="0" dirty="0" smtClean="0"/>
                        <a:t>를 계산</a:t>
                      </a:r>
                      <a:endParaRPr lang="en-US" altLang="ko-KR" sz="2400" b="1" i="0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Black-box attribution </a:t>
                      </a:r>
                      <a:r>
                        <a:rPr lang="ko-KR" altLang="en-US" sz="2400" dirty="0" smtClean="0"/>
                        <a:t>접근 방법 구현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65561"/>
                  </a:ext>
                </a:extLst>
              </a:tr>
              <a:tr h="49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Heatmaps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Attribution</a:t>
                      </a:r>
                      <a:r>
                        <a:rPr lang="ko-KR" altLang="en-US" sz="2400" b="0" dirty="0" smtClean="0"/>
                        <a:t>을 </a:t>
                      </a:r>
                      <a:r>
                        <a:rPr lang="en-US" altLang="ko-KR" sz="2400" b="0" dirty="0" err="1" smtClean="0"/>
                        <a:t>heatmap</a:t>
                      </a:r>
                      <a:r>
                        <a:rPr lang="en-US" altLang="ko-KR" sz="2400" b="0" dirty="0" smtClean="0"/>
                        <a:t> image</a:t>
                      </a:r>
                      <a:r>
                        <a:rPr lang="ko-KR" altLang="en-US" sz="2400" b="0" dirty="0" smtClean="0"/>
                        <a:t>로 </a:t>
                      </a:r>
                      <a:r>
                        <a:rPr lang="ko-KR" altLang="en-US" sz="2400" b="1" dirty="0" smtClean="0"/>
                        <a:t>쉽게 시각화 및 저장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3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540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705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 smtClean="0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436649"/>
            <a:ext cx="11552440" cy="5043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Building Analysis Pipelines with </a:t>
            </a:r>
            <a:r>
              <a:rPr lang="en-US" altLang="ko-KR" dirty="0" err="1" smtClean="0">
                <a:solidFill>
                  <a:schemeClr val="tx1"/>
                </a:solidFill>
              </a:rPr>
              <a:t>CoRelAy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Attribution method</a:t>
            </a:r>
            <a:r>
              <a:rPr lang="ko-KR" altLang="en-US" dirty="0" smtClean="0">
                <a:solidFill>
                  <a:schemeClr val="tx1"/>
                </a:solidFill>
              </a:rPr>
              <a:t>들은 모델의 예측 전략에 대한 양적인 </a:t>
            </a:r>
            <a:r>
              <a:rPr lang="en-US" altLang="ko-KR" dirty="0" smtClean="0">
                <a:solidFill>
                  <a:schemeClr val="tx1"/>
                </a:solidFill>
              </a:rPr>
              <a:t>insight</a:t>
            </a:r>
            <a:r>
              <a:rPr lang="ko-KR" altLang="en-US" dirty="0" smtClean="0">
                <a:solidFill>
                  <a:schemeClr val="tx1"/>
                </a:solidFill>
              </a:rPr>
              <a:t>를 제공함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사용자는 </a:t>
            </a:r>
            <a:r>
              <a:rPr lang="ko-KR" altLang="en-US" dirty="0" smtClean="0">
                <a:solidFill>
                  <a:srgbClr val="0000FF"/>
                </a:solidFill>
              </a:rPr>
              <a:t>개별적인 </a:t>
            </a:r>
            <a:r>
              <a:rPr lang="en-US" altLang="ko-KR" dirty="0" err="1" smtClean="0">
                <a:solidFill>
                  <a:srgbClr val="0000FF"/>
                </a:solidFill>
              </a:rPr>
              <a:t>heatmap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attribution</a:t>
            </a:r>
            <a:r>
              <a:rPr lang="ko-KR" altLang="en-US" dirty="0" smtClean="0">
                <a:solidFill>
                  <a:schemeClr val="tx1"/>
                </a:solidFill>
              </a:rPr>
              <a:t>들이 </a:t>
            </a:r>
            <a:r>
              <a:rPr lang="ko-KR" altLang="en-US" dirty="0" smtClean="0">
                <a:solidFill>
                  <a:srgbClr val="0000FF"/>
                </a:solidFill>
              </a:rPr>
              <a:t>어떻게 모델의 추론이 되는지</a:t>
            </a:r>
            <a:r>
              <a:rPr lang="ko-KR" altLang="en-US" dirty="0" smtClean="0">
                <a:solidFill>
                  <a:schemeClr val="tx1"/>
                </a:solidFill>
              </a:rPr>
              <a:t>를 추측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Spectral Relevance Analysis: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모델의 </a:t>
            </a:r>
            <a:r>
              <a:rPr lang="ko-KR" altLang="en-US" b="1" dirty="0" smtClean="0">
                <a:solidFill>
                  <a:srgbClr val="0000FF"/>
                </a:solidFill>
              </a:rPr>
              <a:t>예측 전략</a:t>
            </a:r>
            <a:r>
              <a:rPr lang="ko-KR" altLang="en-US" dirty="0" smtClean="0">
                <a:solidFill>
                  <a:schemeClr val="tx1"/>
                </a:solidFill>
              </a:rPr>
              <a:t>을 시각적으로 </a:t>
            </a:r>
            <a:r>
              <a:rPr lang="ko-KR" altLang="en-US" dirty="0" err="1" smtClean="0">
                <a:solidFill>
                  <a:schemeClr val="tx1"/>
                </a:solidFill>
              </a:rPr>
              <a:t>임베딩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attribution</a:t>
            </a:r>
            <a:r>
              <a:rPr lang="ko-KR" altLang="en-US" dirty="0" smtClean="0">
                <a:solidFill>
                  <a:schemeClr val="tx1"/>
                </a:solidFill>
              </a:rPr>
              <a:t>들을 </a:t>
            </a:r>
            <a:r>
              <a:rPr lang="en-US" altLang="ko-KR" b="1" dirty="0" smtClean="0">
                <a:solidFill>
                  <a:srgbClr val="0000FF"/>
                </a:solidFill>
              </a:rPr>
              <a:t>Spectral clustering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b="1" dirty="0" smtClean="0">
                <a:solidFill>
                  <a:srgbClr val="0000FF"/>
                </a:solidFill>
              </a:rPr>
              <a:t>t-distributed Stochastic Neighborhood Embedding (t-SNE)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 err="1" smtClean="0">
                <a:solidFill>
                  <a:schemeClr val="tx1"/>
                </a:solidFill>
              </a:rPr>
              <a:t>임베딩하여</a:t>
            </a:r>
            <a:r>
              <a:rPr lang="ko-KR" altLang="en-US" dirty="0" smtClean="0">
                <a:solidFill>
                  <a:schemeClr val="tx1"/>
                </a:solidFill>
              </a:rPr>
              <a:t> 양적으로 예측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000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705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 smtClean="0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436650"/>
            <a:ext cx="11552440" cy="8664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Building Analysis Pipelines with </a:t>
            </a:r>
            <a:r>
              <a:rPr lang="en-US" altLang="ko-KR" dirty="0" err="1">
                <a:solidFill>
                  <a:schemeClr val="tx1"/>
                </a:solidFill>
              </a:rPr>
              <a:t>CoRelAy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435374"/>
            <a:ext cx="12077700" cy="37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8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 Revision: XAI for Self-driving Car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552440" cy="20731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XAI for Self-driving Car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Major Revision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98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425</Words>
  <Application>Microsoft Office PowerPoint</Application>
  <PresentationFormat>사용자 지정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Paper Information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Paper Revision: XAI for Self-driving Car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4710</cp:revision>
  <cp:lastPrinted>2020-05-01T05:17:35Z</cp:lastPrinted>
  <dcterms:modified xsi:type="dcterms:W3CDTF">2021-12-10T04:32:41Z</dcterms:modified>
</cp:coreProperties>
</file>