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99" r:id="rId4"/>
    <p:sldId id="307" r:id="rId5"/>
    <p:sldId id="308" r:id="rId6"/>
    <p:sldId id="309" r:id="rId7"/>
    <p:sldId id="310" r:id="rId8"/>
    <p:sldId id="311" r:id="rId9"/>
    <p:sldId id="267" r:id="rId10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1171FF"/>
    <a:srgbClr val="FF8050"/>
    <a:srgbClr val="E5D5FF"/>
    <a:srgbClr val="D2B7FF"/>
    <a:srgbClr val="00A2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21.11.05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Implementation</a:t>
            </a:r>
            <a:r>
              <a:rPr lang="en-US" altLang="ko-KR" dirty="0"/>
              <a:t>: </a:t>
            </a:r>
            <a:r>
              <a:rPr lang="en-US" altLang="ko-KR" dirty="0" smtClean="0"/>
              <a:t>WPCN-UAV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684220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WPCN </a:t>
            </a:r>
            <a:r>
              <a:rPr lang="ko-KR" altLang="en-US" dirty="0" smtClean="0">
                <a:solidFill>
                  <a:schemeClr val="tx1"/>
                </a:solidFill>
              </a:rPr>
              <a:t>시스템 전체를 새로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System model</a:t>
            </a:r>
            <a:r>
              <a:rPr lang="ko-KR" altLang="en-US" dirty="0" smtClean="0">
                <a:solidFill>
                  <a:schemeClr val="tx1"/>
                </a:solidFill>
              </a:rPr>
              <a:t>만 구현</a:t>
            </a:r>
            <a:r>
              <a:rPr lang="en-US" altLang="ko-KR" dirty="0" smtClean="0">
                <a:solidFill>
                  <a:schemeClr val="tx1"/>
                </a:solidFill>
              </a:rPr>
              <a:t>, Algorithm</a:t>
            </a:r>
            <a:r>
              <a:rPr lang="ko-KR" altLang="en-US" dirty="0" smtClean="0">
                <a:solidFill>
                  <a:schemeClr val="tx1"/>
                </a:solidFill>
              </a:rPr>
              <a:t>은 구현하지 않음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System model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수식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알고리즘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정보 저장을 위한 자료구조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해당 자료구조에 대한 </a:t>
            </a:r>
            <a:r>
              <a:rPr lang="en-US" altLang="ko-KR" dirty="0" smtClean="0">
                <a:solidFill>
                  <a:schemeClr val="tx1"/>
                </a:solidFill>
              </a:rPr>
              <a:t>binary search </a:t>
            </a:r>
            <a:r>
              <a:rPr lang="ko-KR" altLang="en-US" dirty="0" smtClean="0">
                <a:solidFill>
                  <a:schemeClr val="tx1"/>
                </a:solidFill>
              </a:rPr>
              <a:t>탐색 알고리즘 구현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2970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271990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WPCN </a:t>
            </a:r>
            <a:r>
              <a:rPr lang="ko-KR" altLang="en-US" dirty="0" smtClean="0">
                <a:solidFill>
                  <a:schemeClr val="tx1"/>
                </a:solidFill>
              </a:rPr>
              <a:t>시스템 전체를 새로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System model</a:t>
            </a:r>
            <a:r>
              <a:rPr lang="ko-KR" altLang="en-US" dirty="0" smtClean="0">
                <a:solidFill>
                  <a:schemeClr val="tx1"/>
                </a:solidFill>
              </a:rPr>
              <a:t>만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Algorithm</a:t>
            </a:r>
            <a:r>
              <a:rPr lang="ko-KR" altLang="en-US" dirty="0" smtClean="0">
                <a:solidFill>
                  <a:schemeClr val="tx1"/>
                </a:solidFill>
              </a:rPr>
              <a:t>은 구현하지 않고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새로운 </a:t>
            </a:r>
            <a:r>
              <a:rPr lang="en-US" altLang="ko-KR" dirty="0" smtClean="0">
                <a:solidFill>
                  <a:schemeClr val="tx1"/>
                </a:solidFill>
              </a:rPr>
              <a:t>method</a:t>
            </a:r>
            <a:r>
              <a:rPr lang="ko-KR" altLang="en-US" dirty="0" smtClean="0">
                <a:solidFill>
                  <a:schemeClr val="tx1"/>
                </a:solidFill>
              </a:rPr>
              <a:t>와 실험 결과를 비교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33" y="3957403"/>
            <a:ext cx="4035608" cy="47762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598" y="3962980"/>
            <a:ext cx="4502936" cy="48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09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1" y="1567279"/>
            <a:ext cx="4798310" cy="730689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System model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수식 구현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논문의 각종 변수들을 이전과 같이 수식으로 구현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특이 사항 없음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알고리즘 구현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기존에 구현한 </a:t>
            </a:r>
            <a:r>
              <a:rPr lang="en-US" altLang="ko-KR" dirty="0" smtClean="0">
                <a:solidFill>
                  <a:schemeClr val="tx1"/>
                </a:solidFill>
              </a:rPr>
              <a:t>K-means clustering </a:t>
            </a:r>
            <a:r>
              <a:rPr lang="ko-KR" altLang="en-US" dirty="0" smtClean="0">
                <a:solidFill>
                  <a:schemeClr val="tx1"/>
                </a:solidFill>
              </a:rPr>
              <a:t>알고리즘을 그대로 이용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오른쪽 그림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411" y="2527696"/>
            <a:ext cx="7181415" cy="53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77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868149" cy="2090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System model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정보 저장을 위한 자료구조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자료구조 구현 대상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72" y="3657600"/>
            <a:ext cx="5054314" cy="4701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820208" y="4356083"/>
                <a:ext cx="8120556" cy="4168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𝑞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𝑡</m:t>
                          </m:r>
                        </m:e>
                      </m:d>
                      <m:r>
                        <a:rPr kumimoji="0" lang="en-US" altLang="ko-KR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0" lang="en-US" altLang="ko-KR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→</m:t>
                      </m:r>
                      <m:sSub>
                        <m:sSubPr>
                          <m:ctrlPr>
                            <a:rPr kumimoji="0" lang="en-US" altLang="ko-KR" sz="24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𝒒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′</m:t>
                          </m:r>
                        </m:e>
                        <m:sub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𝒍</m:t>
                          </m:r>
                        </m:sub>
                      </m:sSub>
                      <m:d>
                        <m:dPr>
                          <m:ctrlPr>
                            <a:rPr kumimoji="0" lang="en-US" altLang="ko-KR" sz="24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𝒕</m:t>
                          </m:r>
                        </m:e>
                      </m:d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24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𝒍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 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𝒕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altLang="ko-KR" sz="24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𝒍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𝒕</m:t>
                              </m:r>
                            </m:e>
                          </m:d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altLang="ko-KR" sz="24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𝒍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𝒕</m:t>
                              </m:r>
                            </m:e>
                          </m:d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altLang="ko-KR" sz="24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𝒉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𝒍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ko-KR" altLang="en-US" sz="2400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208" y="4356083"/>
                <a:ext cx="8120556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820" y="6865061"/>
            <a:ext cx="5057775" cy="1123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820" y="5299647"/>
            <a:ext cx="2921964" cy="5140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050583" y="5910083"/>
                <a:ext cx="5765873" cy="4303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r>
                        <a:rPr kumimoji="0" lang="en-US" altLang="ko-KR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US" altLang="ko-KR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US" altLang="ko-KR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  <m: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US" altLang="ko-KR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US" altLang="ko-KR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  <m: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 0</m:t>
                          </m:r>
                        </m:e>
                      </m:d>
                      <m:r>
                        <a:rPr kumimoji="0" lang="en-US" altLang="ko-KR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→</m:t>
                      </m:r>
                      <m:sSub>
                        <m:sSubPr>
                          <m:ctrlPr>
                            <a:rPr kumimoji="0" lang="en-US" altLang="ko-KR" sz="24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𝒘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ko-KR" sz="24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𝒍</m:t>
                              </m:r>
                            </m:sub>
                          </m:sSub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=[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𝒍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 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𝒌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 </m:t>
                      </m:r>
                      <m:sSub>
                        <m:sSubPr>
                          <m:ctrlPr>
                            <a:rPr kumimoji="0" lang="en-US" altLang="ko-KR" sz="24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𝒙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ko-KR" sz="24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𝒍</m:t>
                              </m:r>
                            </m:sub>
                          </m:sSub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 </m:t>
                      </m:r>
                      <m:sSub>
                        <m:sSubPr>
                          <m:ctrlPr>
                            <a:rPr kumimoji="0" lang="en-US" altLang="ko-KR" sz="24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𝒚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ko-KR" sz="24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𝒍</m:t>
                              </m:r>
                            </m:sub>
                          </m:sSub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 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𝟎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]</m:t>
                      </m:r>
                    </m:oMath>
                  </m:oMathPara>
                </a14:m>
                <a:endParaRPr kumimoji="0" lang="ko-KR" altLang="en-US" sz="2400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583" y="5910083"/>
                <a:ext cx="5765873" cy="430311"/>
              </a:xfrm>
              <a:prstGeom prst="rect">
                <a:avLst/>
              </a:prstGeom>
              <a:blipFill>
                <a:blip r:embed="rId6"/>
                <a:stretch>
                  <a:fillRect b="-142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017808" y="7787737"/>
                <a:ext cx="3831433" cy="402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𝒂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′</m:t>
                          </m:r>
                        </m:e>
                        <m:sub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𝒍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𝟎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𝒍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=[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𝒍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𝟎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 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𝒌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 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𝒍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𝟏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 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𝒏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 </m:t>
                      </m:r>
                      <m:sSub>
                        <m:sSub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𝒍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𝟎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]</m:t>
                      </m:r>
                    </m:oMath>
                  </m:oMathPara>
                </a14:m>
                <a:endParaRPr kumimoji="0" lang="ko-KR" altLang="en-US" sz="2400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808" y="7787737"/>
                <a:ext cx="3831433" cy="402546"/>
              </a:xfrm>
              <a:prstGeom prst="rect">
                <a:avLst/>
              </a:prstGeom>
              <a:blipFill>
                <a:blip r:embed="rId7"/>
                <a:stretch>
                  <a:fillRect l="-2544" r="-477" b="-242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2169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868149" cy="16516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System model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자료구조 구현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860837" y="3091885"/>
                <a:ext cx="8120556" cy="4168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𝑞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𝑡</m:t>
                          </m:r>
                        </m:e>
                      </m:d>
                      <m:r>
                        <a:rPr kumimoji="0" lang="en-US" altLang="ko-KR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0" lang="en-US" altLang="ko-KR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→</m:t>
                      </m:r>
                      <m:sSub>
                        <m:sSubPr>
                          <m:ctrlPr>
                            <a:rPr kumimoji="0" lang="en-US" altLang="ko-KR" sz="24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𝒒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′</m:t>
                          </m:r>
                        </m:e>
                        <m:sub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𝒍</m:t>
                          </m:r>
                        </m:sub>
                      </m:sSub>
                      <m:d>
                        <m:dPr>
                          <m:ctrlPr>
                            <a:rPr kumimoji="0" lang="en-US" altLang="ko-KR" sz="24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𝒕</m:t>
                          </m:r>
                        </m:e>
                      </m:d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24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𝒍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 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𝒕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altLang="ko-KR" sz="24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𝒍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𝒕</m:t>
                              </m:r>
                            </m:e>
                          </m:d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altLang="ko-KR" sz="24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𝒍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𝒕</m:t>
                              </m:r>
                            </m:e>
                          </m:d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altLang="ko-KR" sz="24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𝒉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𝒍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ko-KR" altLang="en-US" sz="2400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837" y="3091885"/>
                <a:ext cx="8120556" cy="416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860837" y="5033335"/>
                <a:ext cx="5765873" cy="4303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r>
                        <a:rPr kumimoji="0" lang="en-US" altLang="ko-KR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US" altLang="ko-KR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US" altLang="ko-KR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  <m: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US" altLang="ko-KR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US" altLang="ko-KR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  <m: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 0</m:t>
                          </m:r>
                        </m:e>
                      </m:d>
                      <m:r>
                        <a:rPr kumimoji="0" lang="en-US" altLang="ko-KR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→</m:t>
                      </m:r>
                      <m:sSub>
                        <m:sSubPr>
                          <m:ctrlPr>
                            <a:rPr kumimoji="0" lang="en-US" altLang="ko-KR" sz="24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𝒘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ko-KR" sz="24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𝒍</m:t>
                              </m:r>
                            </m:sub>
                          </m:sSub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=[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𝒍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 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𝒌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 </m:t>
                      </m:r>
                      <m:sSub>
                        <m:sSubPr>
                          <m:ctrlPr>
                            <a:rPr kumimoji="0" lang="en-US" altLang="ko-KR" sz="24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𝒙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ko-KR" sz="24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𝒍</m:t>
                              </m:r>
                            </m:sub>
                          </m:sSub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 </m:t>
                      </m:r>
                      <m:sSub>
                        <m:sSubPr>
                          <m:ctrlPr>
                            <a:rPr kumimoji="0" lang="en-US" altLang="ko-KR" sz="24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𝒚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ko-KR" sz="24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𝒍</m:t>
                              </m:r>
                            </m:sub>
                          </m:sSub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 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𝟎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]</m:t>
                      </m:r>
                    </m:oMath>
                  </m:oMathPara>
                </a14:m>
                <a:endParaRPr kumimoji="0" lang="ko-KR" altLang="en-US" sz="2400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837" y="5033335"/>
                <a:ext cx="5765873" cy="430311"/>
              </a:xfrm>
              <a:prstGeom prst="rect">
                <a:avLst/>
              </a:prstGeom>
              <a:blipFill>
                <a:blip r:embed="rId3"/>
                <a:stretch>
                  <a:fillRect b="-142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860837" y="6988251"/>
                <a:ext cx="3831433" cy="402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𝒂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′</m:t>
                          </m:r>
                        </m:e>
                        <m:sub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𝒍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𝟎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𝒍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=[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𝒍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𝟎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 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𝒌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 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𝒍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𝟏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 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𝒏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 </m:t>
                      </m:r>
                      <m:sSub>
                        <m:sSub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𝒍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𝟎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]</m:t>
                      </m:r>
                    </m:oMath>
                  </m:oMathPara>
                </a14:m>
                <a:endParaRPr kumimoji="0" lang="ko-KR" altLang="en-US" sz="2400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837" y="6988251"/>
                <a:ext cx="3831433" cy="402546"/>
              </a:xfrm>
              <a:prstGeom prst="rect">
                <a:avLst/>
              </a:prstGeom>
              <a:blipFill>
                <a:blip r:embed="rId4"/>
                <a:stretch>
                  <a:fillRect l="-2544" r="-477" b="-2575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860837" y="3732938"/>
                <a:ext cx="8881727" cy="5419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3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altLang="ko-KR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altLang="ko-KR" sz="3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sz="3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𝒒</m:t>
                              </m:r>
                            </m:e>
                            <m:sub>
                              <m:r>
                                <a:rPr kumimoji="0" lang="en-US" altLang="ko-KR" sz="3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𝒍</m:t>
                              </m:r>
                            </m:sub>
                            <m:sup>
                              <m:r>
                                <a:rPr kumimoji="0" lang="en-US" altLang="ko-KR" sz="3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kumimoji="0" lang="en-US" altLang="ko-KR" sz="3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3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kumimoji="0" lang="en-US" altLang="ko-KR" sz="3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𝒍𝒊𝒔𝒕</m:t>
                          </m:r>
                          <m:r>
                            <a:rPr kumimoji="0" lang="en-US" altLang="ko-KR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 </m:t>
                          </m:r>
                          <m:r>
                            <a:rPr kumimoji="0" lang="en-US" altLang="ko-KR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𝒐𝒇</m:t>
                          </m:r>
                          <m:r>
                            <a:rPr kumimoji="0" lang="en-US" altLang="ko-KR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30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ko-KR" sz="3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p>
                                  <m:r>
                                    <a:rPr lang="en-US" altLang="ko-KR" sz="3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ko-KR" sz="3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3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ko-KR" sz="3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3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altLang="ko-KR" sz="3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3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3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3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3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ko-KR" sz="3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3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3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ko-KR" sz="3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3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sz="3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ko-KR" altLang="en-US" sz="3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837" y="3732938"/>
                <a:ext cx="8881727" cy="541943"/>
              </a:xfrm>
              <a:prstGeom prst="rect">
                <a:avLst/>
              </a:prstGeom>
              <a:blipFill>
                <a:blip r:embed="rId5"/>
                <a:stretch>
                  <a:fillRect b="-112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860837" y="5672976"/>
                <a:ext cx="7504298" cy="552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3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altLang="ko-KR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altLang="ko-KR" sz="3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sz="3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US" altLang="ko-KR" sz="3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3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altLang="ko-KR" sz="3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𝒍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0" lang="en-US" altLang="ko-KR" sz="3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kumimoji="0" lang="en-US" altLang="ko-KR" sz="3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𝒍𝒊𝒔𝒕</m:t>
                          </m:r>
                          <m:r>
                            <a:rPr kumimoji="0" lang="en-US" altLang="ko-KR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 </m:t>
                          </m:r>
                          <m:r>
                            <a:rPr kumimoji="0" lang="en-US" altLang="ko-KR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𝒐𝒇</m:t>
                          </m:r>
                          <m:r>
                            <a:rPr kumimoji="0" lang="en-US" altLang="ko-KR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r>
                            <a:rPr lang="en-US" altLang="ko-KR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ko-KR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kumimoji="0" lang="ko-KR" altLang="en-US" sz="3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837" y="5672976"/>
                <a:ext cx="7504298" cy="552972"/>
              </a:xfrm>
              <a:prstGeom prst="rect">
                <a:avLst/>
              </a:prstGeom>
              <a:blipFill>
                <a:blip r:embed="rId6"/>
                <a:stretch>
                  <a:fillRect b="-111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860837" y="7633083"/>
                <a:ext cx="8970661" cy="552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3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altLang="ko-KR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altLang="ko-KR" sz="3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bSupPr>
                            <m:e>
                              <m:r>
                                <a:rPr kumimoji="0" lang="en-US" altLang="ko-KR" sz="3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0" lang="en-US" altLang="ko-KR" sz="3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𝒍</m:t>
                              </m:r>
                              <m:r>
                                <a:rPr kumimoji="0" lang="en-US" altLang="ko-KR" sz="3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𝟎</m:t>
                              </m:r>
                              <m:r>
                                <a:rPr kumimoji="0" lang="en-US" altLang="ko-KR" sz="3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altLang="ko-KR" sz="3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3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altLang="ko-KR" sz="3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𝒍</m:t>
                                  </m:r>
                                  <m:r>
                                    <a:rPr kumimoji="0" lang="en-US" altLang="ko-KR" sz="3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0" lang="en-US" altLang="ko-KR" sz="3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kumimoji="0" lang="en-US" altLang="ko-KR" sz="3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𝒍𝒊𝒔𝒕</m:t>
                          </m:r>
                          <m:r>
                            <a:rPr kumimoji="0" lang="en-US" altLang="ko-KR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 </m:t>
                          </m:r>
                          <m:r>
                            <a:rPr kumimoji="0" lang="en-US" altLang="ko-KR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𝒐𝒇</m:t>
                          </m:r>
                          <m:r>
                            <a:rPr kumimoji="0" lang="en-US" altLang="ko-KR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ko-KR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altLang="ko-KR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  <m:r>
                                    <a:rPr lang="en-US" altLang="ko-KR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r>
                            <a:rPr lang="en-US" altLang="ko-KR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ko-KR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ko-KR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altLang="ko-KR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  <m:r>
                                    <a:rPr lang="en-US" altLang="ko-KR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kumimoji="0" lang="ko-KR" altLang="en-US" sz="3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837" y="7633083"/>
                <a:ext cx="8970661" cy="5529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1490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868149" cy="227020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System model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자료구조 </a:t>
            </a:r>
            <a:r>
              <a:rPr lang="ko-KR" altLang="en-US" dirty="0" smtClean="0">
                <a:solidFill>
                  <a:schemeClr val="tx1"/>
                </a:solidFill>
              </a:rPr>
              <a:t>탐색 알고리즘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탐색 알고리즘 구현 시 자료의 양이 많을 수 있으므로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b="1" u="sng" dirty="0" smtClean="0">
                <a:solidFill>
                  <a:schemeClr val="tx1"/>
                </a:solidFill>
              </a:rPr>
              <a:t>자료구조를 정렬한 후 </a:t>
            </a:r>
            <a:r>
              <a:rPr lang="en-US" altLang="ko-KR" b="1" u="sng" dirty="0" smtClean="0">
                <a:solidFill>
                  <a:schemeClr val="tx1"/>
                </a:solidFill>
              </a:rPr>
              <a:t>binary search</a:t>
            </a:r>
            <a:r>
              <a:rPr lang="ko-KR" altLang="en-US" b="1" u="sng" dirty="0" smtClean="0">
                <a:solidFill>
                  <a:schemeClr val="tx1"/>
                </a:solidFill>
              </a:rPr>
              <a:t>를 이용</a:t>
            </a:r>
            <a:r>
              <a:rPr lang="ko-KR" altLang="en-US" dirty="0" smtClean="0">
                <a:solidFill>
                  <a:schemeClr val="tx1"/>
                </a:solidFill>
              </a:rPr>
              <a:t>하여 탐색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317" y="4265787"/>
            <a:ext cx="6120178" cy="38209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4692547"/>
            <a:ext cx="4468065" cy="296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628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6892</TotalTime>
  <Words>173</Words>
  <Application>Microsoft Office PowerPoint</Application>
  <PresentationFormat>사용자 지정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Helvetica Neue</vt:lpstr>
      <vt:lpstr>Helvetica Neue Light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4139</cp:revision>
  <cp:lastPrinted>2020-09-22T02:33:58Z</cp:lastPrinted>
  <dcterms:modified xsi:type="dcterms:W3CDTF">2021-11-05T02:55:53Z</dcterms:modified>
</cp:coreProperties>
</file>