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441" r:id="rId4"/>
    <p:sldId id="434" r:id="rId5"/>
    <p:sldId id="442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43" r:id="rId15"/>
    <p:sldId id="452" r:id="rId16"/>
    <p:sldId id="339" r:id="rId17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000"/>
    <a:srgbClr val="FF0000"/>
    <a:srgbClr val="B601FF"/>
    <a:srgbClr val="FFFFFF"/>
    <a:srgbClr val="00A2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kaggle.com/c/tabular-playground-series-may-2021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106.06697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21.07.09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5"/>
            <a:ext cx="6011385" cy="5354351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Prediction : Prediction-Global explanation</a:t>
            </a:r>
          </a:p>
          <a:p>
            <a:pPr lvl="1" latinLnBrk="1"/>
            <a:r>
              <a:rPr lang="en-US" altLang="ko-KR" b="1" dirty="0" smtClean="0"/>
              <a:t>Global Absolute Influence (GAI)</a:t>
            </a:r>
          </a:p>
          <a:p>
            <a:pPr lvl="2" latinLnBrk="1"/>
            <a:r>
              <a:rPr lang="en-US" altLang="ko-KR" dirty="0"/>
              <a:t>Class c</a:t>
            </a:r>
            <a:r>
              <a:rPr lang="ko-KR" altLang="ko-KR" dirty="0"/>
              <a:t>에 </a:t>
            </a:r>
            <a:r>
              <a:rPr lang="en-US" altLang="ko-KR" dirty="0"/>
              <a:t>positive</a:t>
            </a:r>
            <a:r>
              <a:rPr lang="ko-KR" altLang="ko-KR" dirty="0"/>
              <a:t>한 </a:t>
            </a:r>
            <a:r>
              <a:rPr lang="en-US" altLang="ko-KR" dirty="0"/>
              <a:t>influence</a:t>
            </a:r>
            <a:r>
              <a:rPr lang="ko-KR" altLang="ko-KR" dirty="0"/>
              <a:t>를 주는 각 </a:t>
            </a:r>
            <a:r>
              <a:rPr lang="en-US" altLang="ko-KR" dirty="0"/>
              <a:t>lemma</a:t>
            </a:r>
            <a:r>
              <a:rPr lang="ko-KR" altLang="ko-KR" dirty="0"/>
              <a:t>의 </a:t>
            </a:r>
            <a:r>
              <a:rPr lang="en-US" altLang="ko-KR" b="1" dirty="0">
                <a:solidFill>
                  <a:srgbClr val="0000FF"/>
                </a:solidFill>
              </a:rPr>
              <a:t>frequency</a:t>
            </a:r>
            <a:r>
              <a:rPr lang="ko-KR" altLang="ko-KR" b="1" dirty="0">
                <a:solidFill>
                  <a:srgbClr val="0000FF"/>
                </a:solidFill>
              </a:rPr>
              <a:t>와 </a:t>
            </a:r>
            <a:r>
              <a:rPr lang="en-US" altLang="ko-KR" b="1" dirty="0">
                <a:solidFill>
                  <a:srgbClr val="0000FF"/>
                </a:solidFill>
              </a:rPr>
              <a:t>positive influence</a:t>
            </a:r>
            <a:r>
              <a:rPr lang="ko-KR" altLang="ko-KR" b="1" dirty="0">
                <a:solidFill>
                  <a:srgbClr val="0000FF"/>
                </a:solidFill>
              </a:rPr>
              <a:t>에 비례하여 증가</a:t>
            </a:r>
            <a:endParaRPr lang="en-US" altLang="ko-KR" dirty="0">
              <a:solidFill>
                <a:srgbClr val="0000FF"/>
              </a:solidFill>
            </a:endParaRPr>
          </a:p>
          <a:p>
            <a:pPr lvl="1" latinLnBrk="1"/>
            <a:r>
              <a:rPr lang="en-US" altLang="ko-KR" b="1" dirty="0" smtClean="0"/>
              <a:t>Global </a:t>
            </a:r>
            <a:r>
              <a:rPr lang="en-US" altLang="ko-KR" b="1" dirty="0"/>
              <a:t>Relative Influence (GRI</a:t>
            </a:r>
            <a:r>
              <a:rPr lang="en-US" altLang="ko-KR" b="1" dirty="0" smtClean="0"/>
              <a:t>)</a:t>
            </a:r>
          </a:p>
          <a:p>
            <a:pPr lvl="2" latinLnBrk="1"/>
            <a:r>
              <a:rPr lang="ko-KR" altLang="ko-KR" dirty="0"/>
              <a:t>각각의 </a:t>
            </a:r>
            <a:r>
              <a:rPr lang="en-US" altLang="ko-KR" dirty="0"/>
              <a:t>class-of-interest</a:t>
            </a:r>
            <a:r>
              <a:rPr lang="ko-KR" altLang="ko-KR" dirty="0"/>
              <a:t>에 대해 </a:t>
            </a:r>
            <a:r>
              <a:rPr lang="ko-KR" altLang="ko-KR" b="1" dirty="0">
                <a:solidFill>
                  <a:srgbClr val="0000FF"/>
                </a:solidFill>
              </a:rPr>
              <a:t>가장 영향력이 있고 구별되는 </a:t>
            </a:r>
            <a:r>
              <a:rPr lang="en-US" altLang="ko-KR" b="1" dirty="0">
                <a:solidFill>
                  <a:srgbClr val="0000FF"/>
                </a:solidFill>
              </a:rPr>
              <a:t>lemma</a:t>
            </a:r>
            <a:r>
              <a:rPr lang="ko-KR" altLang="ko-KR" b="1" dirty="0">
                <a:solidFill>
                  <a:srgbClr val="0000FF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highlight</a:t>
            </a:r>
            <a:r>
              <a:rPr lang="ko-KR" altLang="en-US" dirty="0"/>
              <a:t>함</a:t>
            </a:r>
            <a:endParaRPr lang="en-US" altLang="ko-KR" dirty="0" smtClean="0"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85" y="3903950"/>
            <a:ext cx="3105150" cy="2867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635" y="5895076"/>
            <a:ext cx="30384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82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5"/>
            <a:ext cx="11576409" cy="989385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Prediction : Prediction-Global 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1850691"/>
                  </p:ext>
                </p:extLst>
              </p:nvPr>
            </p:nvGraphicFramePr>
            <p:xfrm>
              <a:off x="873502" y="4195204"/>
              <a:ext cx="11376006" cy="46554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8003">
                      <a:extLst>
                        <a:ext uri="{9D8B030D-6E8A-4147-A177-3AD203B41FA5}">
                          <a16:colId xmlns:a16="http://schemas.microsoft.com/office/drawing/2014/main" val="2051512787"/>
                        </a:ext>
                      </a:extLst>
                    </a:gridCol>
                    <a:gridCol w="5688003">
                      <a:extLst>
                        <a:ext uri="{9D8B030D-6E8A-4147-A177-3AD203B41FA5}">
                          <a16:colId xmlns:a16="http://schemas.microsoft.com/office/drawing/2014/main" val="2356320736"/>
                        </a:ext>
                      </a:extLst>
                    </a:gridCol>
                  </a:tblGrid>
                  <a:tr h="4990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Global Absolute Influence (GAI)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Global Relative Influence (GRI)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4468599"/>
                      </a:ext>
                    </a:extLst>
                  </a:tr>
                  <a:tr h="41564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𝑮𝑹𝑰</m:t>
                                </m:r>
                                <m:d>
                                  <m:d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𝒄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 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𝒍</m:t>
                                    </m:r>
                                  </m:e>
                                </m:d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𝑴𝒂𝒙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𝟎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 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𝑮𝑨𝑰</m:t>
                                    </m:r>
                                    <m:d>
                                      <m:d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𝒄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𝒍</m:t>
                                        </m:r>
                                      </m:e>
                                    </m:d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naryPr>
                                      <m:sub>
                                        <m:sSub>
                                          <m:sSubPr>
                                            <m:ctrlPr>
                                              <a:rPr lang="ko-KR" altLang="ko-KR" sz="24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≠</m:t>
                                        </m:r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𝒄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𝑪</m:t>
                                        </m:r>
                                      </m:sup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+mn-lt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𝑮𝑨𝑰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ko-KR" sz="24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2400" b="1" i="1" u="none" strike="noStrike" cap="none" spc="0" baseline="0"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1" i="1" u="none" strike="noStrike" cap="none" spc="0" baseline="0"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 u="none" strike="noStrike" cap="none" spc="0" baseline="0"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FillTx/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ko-KR" sz="24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+mn-lt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𝒍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ko-KR" altLang="ko-KR" sz="2400" b="0" i="0" u="none" strike="noStrike" cap="none" spc="0" baseline="0" dirty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8217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1850691"/>
                  </p:ext>
                </p:extLst>
              </p:nvPr>
            </p:nvGraphicFramePr>
            <p:xfrm>
              <a:off x="873502" y="4195204"/>
              <a:ext cx="11376006" cy="46554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8003">
                      <a:extLst>
                        <a:ext uri="{9D8B030D-6E8A-4147-A177-3AD203B41FA5}">
                          <a16:colId xmlns:a16="http://schemas.microsoft.com/office/drawing/2014/main" val="2051512787"/>
                        </a:ext>
                      </a:extLst>
                    </a:gridCol>
                    <a:gridCol w="5688003">
                      <a:extLst>
                        <a:ext uri="{9D8B030D-6E8A-4147-A177-3AD203B41FA5}">
                          <a16:colId xmlns:a16="http://schemas.microsoft.com/office/drawing/2014/main" val="2356320736"/>
                        </a:ext>
                      </a:extLst>
                    </a:gridCol>
                  </a:tblGrid>
                  <a:tr h="4990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Global Absolute Influence (GAI)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Global Relative Influence (GRI)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4468599"/>
                      </a:ext>
                    </a:extLst>
                  </a:tr>
                  <a:tr h="41564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14" t="-12610" r="-214" b="-2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2173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972598" y="4823279"/>
            <a:ext cx="5522106" cy="38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2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100" y="3341075"/>
                <a:ext cx="11576409" cy="2990714"/>
              </a:xfrm>
            </p:spPr>
            <p:txBody>
              <a:bodyPr/>
              <a:lstStyle/>
              <a:p>
                <a:r>
                  <a:rPr lang="en-US" altLang="ko-KR" dirty="0" smtClean="0">
                    <a:latin typeface="+mn-lt"/>
                  </a:rPr>
                  <a:t>Experiments</a:t>
                </a:r>
              </a:p>
              <a:p>
                <a:pPr lvl="1" latinLnBrk="1"/>
                <a:r>
                  <a:rPr lang="ko-KR" altLang="ko-KR" dirty="0"/>
                  <a:t>각각의 </a:t>
                </a:r>
                <a:r>
                  <a:rPr lang="en-US" altLang="ko-KR" dirty="0"/>
                  <a:t>feature extraction </a:t>
                </a:r>
                <a:r>
                  <a:rPr lang="ko-KR" altLang="ko-KR" dirty="0"/>
                  <a:t>전략이 </a:t>
                </a:r>
                <a:r>
                  <a:rPr lang="ko-KR" altLang="ko-KR" dirty="0">
                    <a:solidFill>
                      <a:srgbClr val="0000FF"/>
                    </a:solidFill>
                  </a:rPr>
                  <a:t>최소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1</a:t>
                </a:r>
                <a:r>
                  <a:rPr lang="ko-KR" altLang="ko-KR" dirty="0">
                    <a:solidFill>
                      <a:srgbClr val="0000FF"/>
                    </a:solidFill>
                  </a:rPr>
                  <a:t>개의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informative local explanation</a:t>
                </a:r>
                <a:r>
                  <a:rPr lang="ko-KR" altLang="ko-KR" dirty="0">
                    <a:solidFill>
                      <a:srgbClr val="0000FF"/>
                    </a:solidFill>
                  </a:rPr>
                  <a:t>을 생성</a:t>
                </a:r>
                <a:r>
                  <a:rPr lang="ko-KR" altLang="ko-KR" dirty="0"/>
                  <a:t>한 문서의 </a:t>
                </a:r>
                <a:r>
                  <a:rPr lang="ko-KR" altLang="en-US" dirty="0" smtClean="0"/>
                  <a:t>비율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𝒏𝑷𝑰𝑹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≥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𝟎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.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</a:rPr>
                      <m:t>𝟓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endParaRPr lang="ko-KR" altLang="ko-KR" dirty="0">
                  <a:solidFill>
                    <a:srgbClr val="FF0000"/>
                  </a:solidFill>
                </a:endParaRPr>
              </a:p>
              <a:p>
                <a:pPr lvl="1" latinLnBrk="1"/>
                <a:r>
                  <a:rPr lang="en-US" altLang="ko-KR" dirty="0"/>
                  <a:t>Overall</a:t>
                </a:r>
                <a:r>
                  <a:rPr lang="ko-KR" altLang="ko-KR" dirty="0"/>
                  <a:t>은 이들 중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1</a:t>
                </a:r>
                <a:r>
                  <a:rPr lang="ko-KR" altLang="ko-KR" dirty="0">
                    <a:solidFill>
                      <a:srgbClr val="0000FF"/>
                    </a:solidFill>
                  </a:rPr>
                  <a:t>개 이상의 전략</a:t>
                </a:r>
                <a:r>
                  <a:rPr lang="ko-KR" altLang="ko-KR" dirty="0"/>
                  <a:t>이 최소 </a:t>
                </a:r>
                <a:r>
                  <a:rPr lang="en-US" altLang="ko-KR" dirty="0"/>
                  <a:t>1</a:t>
                </a:r>
                <a:r>
                  <a:rPr lang="ko-KR" altLang="ko-KR" dirty="0"/>
                  <a:t>개의 </a:t>
                </a:r>
                <a:r>
                  <a:rPr lang="en-US" altLang="ko-KR" dirty="0"/>
                  <a:t>informative local explanation</a:t>
                </a:r>
                <a:r>
                  <a:rPr lang="ko-KR" altLang="ko-KR" dirty="0"/>
                  <a:t>을 생성한 문서의 </a:t>
                </a:r>
                <a:r>
                  <a:rPr lang="ko-KR" altLang="ko-KR" dirty="0" smtClean="0"/>
                  <a:t>비율</a:t>
                </a:r>
                <a:endParaRPr lang="ko-KR" altLang="ko-KR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3341075"/>
                <a:ext cx="11576409" cy="2990714"/>
              </a:xfrm>
              <a:blipFill>
                <a:blip r:embed="rId2"/>
                <a:stretch>
                  <a:fillRect l="-2054" t="-3259" b="-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0389" y="6901133"/>
            <a:ext cx="6384096" cy="1535502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6701738" y="6814868"/>
            <a:ext cx="6117115" cy="17037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59438" y="8375543"/>
            <a:ext cx="10659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altLang="ko-KR" dirty="0" smtClean="0"/>
              <a:t>BERT)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9696" y="8415058"/>
            <a:ext cx="23147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altLang="ko-KR" dirty="0" smtClean="0"/>
              <a:t>custom LSTM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19122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1" y="3341074"/>
            <a:ext cx="6693858" cy="5545907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Experiments</a:t>
            </a:r>
          </a:p>
          <a:p>
            <a:pPr lvl="1" latinLnBrk="1"/>
            <a:r>
              <a:rPr lang="en-US" altLang="ko-KR" dirty="0" smtClean="0">
                <a:solidFill>
                  <a:srgbClr val="0000FF"/>
                </a:solidFill>
              </a:rPr>
              <a:t>Textual Explanation report</a:t>
            </a:r>
            <a:r>
              <a:rPr lang="ko-KR" altLang="en-US" dirty="0" smtClean="0"/>
              <a:t>의 예시</a:t>
            </a:r>
            <a:endParaRPr lang="en-US" altLang="ko-KR" dirty="0" smtClean="0"/>
          </a:p>
          <a:p>
            <a:pPr lvl="2" latinLnBrk="1"/>
            <a:r>
              <a:rPr lang="en-US" altLang="ko-KR" dirty="0" smtClean="0"/>
              <a:t>(a)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에 의해 </a:t>
            </a:r>
            <a:r>
              <a:rPr lang="en-US" altLang="ko-KR" b="1" dirty="0" smtClean="0">
                <a:solidFill>
                  <a:srgbClr val="0000FF"/>
                </a:solidFill>
              </a:rPr>
              <a:t>Toxic (98%)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라벨링됨</a:t>
            </a:r>
            <a:endParaRPr lang="en-US" altLang="ko-KR" dirty="0" smtClean="0"/>
          </a:p>
          <a:p>
            <a:pPr lvl="1" latinLnBrk="1"/>
            <a:r>
              <a:rPr lang="ko-KR" altLang="en-US" dirty="0" smtClean="0"/>
              <a:t>이 </a:t>
            </a:r>
            <a:r>
              <a:rPr lang="en-US" altLang="ko-KR" dirty="0" smtClean="0"/>
              <a:t>example</a:t>
            </a:r>
            <a:r>
              <a:rPr lang="ko-KR" altLang="en-US" dirty="0" smtClean="0"/>
              <a:t>에 대한 </a:t>
            </a:r>
            <a:r>
              <a:rPr lang="en-US" altLang="ko-KR" dirty="0" smtClean="0">
                <a:solidFill>
                  <a:srgbClr val="0000FF"/>
                </a:solidFill>
              </a:rPr>
              <a:t>Quantitative explanation report</a:t>
            </a:r>
            <a:r>
              <a:rPr lang="ko-KR" altLang="en-US" dirty="0" smtClean="0"/>
              <a:t>는 표</a:t>
            </a:r>
            <a:r>
              <a:rPr lang="ko-KR" altLang="en-US" dirty="0"/>
              <a:t>와</a:t>
            </a:r>
            <a:r>
              <a:rPr lang="ko-KR" altLang="en-US" dirty="0" smtClean="0"/>
              <a:t> 같음</a:t>
            </a:r>
            <a:endParaRPr lang="en-US" altLang="ko-KR" dirty="0" smtClean="0"/>
          </a:p>
          <a:p>
            <a:pPr lvl="2" latinLnBrk="1"/>
            <a:r>
              <a:rPr lang="en-US" altLang="ko-KR" dirty="0" smtClean="0"/>
              <a:t>EXP1: adjective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noun</a:t>
            </a:r>
            <a:r>
              <a:rPr lang="ko-KR" altLang="en-US" dirty="0" smtClean="0"/>
              <a:t>의 조합</a:t>
            </a:r>
            <a:endParaRPr lang="en-US" altLang="ko-KR" dirty="0" smtClean="0"/>
          </a:p>
          <a:p>
            <a:pPr lvl="2" latinLnBrk="1"/>
            <a:r>
              <a:rPr lang="en-US" altLang="ko-KR" dirty="0" smtClean="0"/>
              <a:t>EXP2: MLWE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2" latinLnBrk="1"/>
            <a:r>
              <a:rPr lang="en-US" altLang="ko-KR" dirty="0" smtClean="0">
                <a:solidFill>
                  <a:srgbClr val="0000FF"/>
                </a:solidFill>
              </a:rPr>
              <a:t>T, C: Toxic / Clean label</a:t>
            </a:r>
          </a:p>
          <a:p>
            <a:pPr lvl="1" latinLnBrk="1"/>
            <a:endParaRPr lang="ko-KR" altLang="ko-KR" dirty="0"/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366959" y="4115788"/>
            <a:ext cx="5365630" cy="2881305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175620" y="7548920"/>
            <a:ext cx="5365630" cy="9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4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4248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</a:t>
            </a:r>
            <a:r>
              <a:rPr lang="en-US" altLang="ko-KR" dirty="0" smtClean="0">
                <a:sym typeface="Helvetica"/>
              </a:rPr>
              <a:t>– May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www.kaggle.com/c/tabular-playground-series-may-2021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Maximum Team Size : 3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84" y="5196619"/>
            <a:ext cx="9201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8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4022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</a:t>
            </a:r>
            <a:r>
              <a:rPr lang="en-US" altLang="ko-KR" dirty="0" smtClean="0">
                <a:sym typeface="Helvetica"/>
              </a:rPr>
              <a:t>– May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사용 모델</a:t>
            </a:r>
            <a:r>
              <a:rPr lang="en-US" altLang="ko-KR" dirty="0" smtClean="0">
                <a:sym typeface="Helvetica"/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CatBoost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* 0.525 + 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lightGBM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* 0.475 (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최적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weight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탐색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결과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Private Leaderboard :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278 / 1097 (25.34%)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Public Leaderboard :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253 / 1097 (23.06%)</a:t>
            </a:r>
            <a:endParaRPr lang="en-US" altLang="ko-KR" b="1" dirty="0">
              <a:solidFill>
                <a:srgbClr val="FF0000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59" y="5700205"/>
            <a:ext cx="9935881" cy="26750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28936" y="6968715"/>
            <a:ext cx="2639683" cy="76055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4054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Revision</a:t>
            </a:r>
            <a:endParaRPr lang="en-US" altLang="ko-KR" dirty="0">
              <a:solidFill>
                <a:schemeClr val="tx1"/>
              </a:solidFill>
            </a:endParaRP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/>
              <a:t>Explaining the Deep Natural Language Processing by Mining Textual Interpretable </a:t>
            </a:r>
            <a:r>
              <a:rPr lang="en-US" altLang="ko-KR" dirty="0" smtClean="0"/>
              <a:t>Features</a:t>
            </a:r>
          </a:p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Revision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2361496" cy="34916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Paper Revision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자율주행차용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XAI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특허 관련 논문 수정</a:t>
            </a:r>
            <a:endParaRPr lang="en-US" altLang="ko-KR" u="sng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IEEE TVT journal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out of scope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를 이유로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reject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되어 다른 저널에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제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출 완료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9058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73100" y="3763108"/>
            <a:ext cx="4432300" cy="3841652"/>
          </a:xfrm>
        </p:spPr>
        <p:txBody>
          <a:bodyPr>
            <a:normAutofit/>
          </a:bodyPr>
          <a:lstStyle/>
          <a:p>
            <a:pPr latinLnBrk="1"/>
            <a:r>
              <a:rPr lang="en-US" altLang="ko-KR" u="sng" dirty="0" smtClean="0">
                <a:hlinkClick r:id="rId2"/>
              </a:rPr>
              <a:t>https://arxiv.org/pdf/2106.06697.pdf</a:t>
            </a:r>
            <a:endParaRPr lang="en-US" altLang="ko-KR" u="sng" dirty="0" smtClean="0"/>
          </a:p>
          <a:p>
            <a:pPr latinLnBrk="1"/>
            <a:r>
              <a:rPr lang="ko-KR" altLang="en-US" dirty="0" smtClean="0"/>
              <a:t>완료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32" y="3763108"/>
            <a:ext cx="7163118" cy="46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3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5"/>
            <a:ext cx="12204700" cy="4526216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Perturbation phase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Interpretable feature set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을 추출한 다음 실행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잘 알려진 테크닉으로 </a:t>
            </a:r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noise</a:t>
            </a:r>
            <a:r>
              <a:rPr lang="ko-KR" altLang="en-US" dirty="0" smtClean="0">
                <a:solidFill>
                  <a:srgbClr val="0000FF"/>
                </a:solidFill>
                <a:latin typeface="+mn-lt"/>
              </a:rPr>
              <a:t>를 추가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하는 것이 있음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Feature removal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및 </a:t>
            </a:r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feature substitution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에 의해 동작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Feature removal: </a:t>
            </a:r>
            <a:r>
              <a:rPr lang="ko-KR" altLang="ko-KR" b="1" u="sng" dirty="0"/>
              <a:t>모든 </a:t>
            </a:r>
            <a:r>
              <a:rPr lang="en-US" altLang="ko-KR" b="1" u="sng" dirty="0"/>
              <a:t>interpretable feature</a:t>
            </a:r>
            <a:r>
              <a:rPr lang="ko-KR" altLang="ko-KR" b="1" u="sng" dirty="0"/>
              <a:t>들은 </a:t>
            </a:r>
            <a:r>
              <a:rPr lang="en-US" altLang="ko-KR" b="1" u="sng" dirty="0"/>
              <a:t>input text</a:t>
            </a:r>
            <a:r>
              <a:rPr lang="ko-KR" altLang="ko-KR" b="1" u="sng" dirty="0"/>
              <a:t>에서 반복적으로 제거</a:t>
            </a:r>
            <a:r>
              <a:rPr lang="ko-KR" altLang="ko-KR" dirty="0"/>
              <a:t>되며</a:t>
            </a:r>
            <a:r>
              <a:rPr lang="en-US" altLang="ko-KR" dirty="0"/>
              <a:t>, </a:t>
            </a:r>
            <a:r>
              <a:rPr lang="ko-KR" altLang="ko-KR" dirty="0"/>
              <a:t>새로운 </a:t>
            </a:r>
            <a:r>
              <a:rPr lang="en-US" altLang="ko-KR" dirty="0"/>
              <a:t>perturbed variation</a:t>
            </a:r>
            <a:r>
              <a:rPr lang="ko-KR" altLang="ko-KR" dirty="0"/>
              <a:t>을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Feature substitution: </a:t>
            </a:r>
            <a:r>
              <a:rPr lang="en-US" altLang="ko-KR" dirty="0"/>
              <a:t>substitution perturbation</a:t>
            </a:r>
            <a:r>
              <a:rPr lang="ko-KR" altLang="ko-KR" dirty="0"/>
              <a:t>은 </a:t>
            </a:r>
            <a:r>
              <a:rPr lang="en-US" altLang="ko-KR" dirty="0" smtClean="0"/>
              <a:t>word</a:t>
            </a:r>
            <a:r>
              <a:rPr lang="ko-KR" altLang="en-US" dirty="0" smtClean="0"/>
              <a:t>가 제거될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ko-KR" altLang="en-US" b="1" u="sng" dirty="0" smtClean="0"/>
              <a:t>제거된 </a:t>
            </a:r>
            <a:r>
              <a:rPr lang="en-US" altLang="ko-KR" b="1" u="sng" dirty="0" smtClean="0"/>
              <a:t>word</a:t>
            </a:r>
            <a:r>
              <a:rPr lang="ko-KR" altLang="ko-KR" b="1" u="sng" dirty="0" smtClean="0"/>
              <a:t>와 </a:t>
            </a:r>
            <a:r>
              <a:rPr lang="ko-KR" altLang="ko-KR" b="1" u="sng" dirty="0"/>
              <a:t>관련 있는 새로운 </a:t>
            </a:r>
            <a:r>
              <a:rPr lang="en-US" altLang="ko-KR" b="1" u="sng" dirty="0"/>
              <a:t>concept</a:t>
            </a:r>
            <a:r>
              <a:rPr lang="ko-KR" altLang="ko-KR" b="1" u="sng" dirty="0"/>
              <a:t>를 생성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12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5"/>
            <a:ext cx="12204700" cy="1023891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Prediction : Prediction-local 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7374768"/>
                  </p:ext>
                </p:extLst>
              </p:nvPr>
            </p:nvGraphicFramePr>
            <p:xfrm>
              <a:off x="568325" y="4121384"/>
              <a:ext cx="11868150" cy="466030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56032">
                      <a:extLst>
                        <a:ext uri="{9D8B030D-6E8A-4147-A177-3AD203B41FA5}">
                          <a16:colId xmlns:a16="http://schemas.microsoft.com/office/drawing/2014/main" val="1170092546"/>
                        </a:ext>
                      </a:extLst>
                    </a:gridCol>
                    <a:gridCol w="10212118">
                      <a:extLst>
                        <a:ext uri="{9D8B030D-6E8A-4147-A177-3AD203B41FA5}">
                          <a16:colId xmlns:a16="http://schemas.microsoft.com/office/drawing/2014/main" val="700767463"/>
                        </a:ext>
                      </a:extLst>
                    </a:gridCol>
                  </a:tblGrid>
                  <a:tr h="136534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 smtClean="0">
                              <a:effectLst/>
                            </a:rPr>
                            <a:t>Textual</a:t>
                          </a: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 smtClean="0">
                              <a:effectLst/>
                            </a:rPr>
                            <a:t>explanation</a:t>
                          </a:r>
                          <a:endParaRPr lang="ko-KR" sz="2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Textual explanation</a:t>
                          </a:r>
                          <a:r>
                            <a:rPr lang="ko-KR" sz="2000" kern="100" dirty="0">
                              <a:effectLst/>
                            </a:rPr>
                            <a:t>은 </a:t>
                          </a:r>
                          <a:r>
                            <a:rPr lang="ko-KR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모델 분석 결과 가장 관련 있는 </a:t>
                          </a:r>
                          <a:r>
                            <a:rPr lang="en-US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feature set</a:t>
                          </a:r>
                          <a:r>
                            <a:rPr lang="ko-KR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을 </a:t>
                          </a:r>
                          <a:r>
                            <a:rPr lang="en-US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highlight</a:t>
                          </a:r>
                          <a:r>
                            <a:rPr lang="ko-KR" sz="2000" kern="100" dirty="0">
                              <a:effectLst/>
                            </a:rPr>
                            <a:t>한다</a:t>
                          </a:r>
                          <a:r>
                            <a:rPr lang="en-US" sz="2000" kern="100" dirty="0">
                              <a:effectLst/>
                            </a:rPr>
                            <a:t>.</a:t>
                          </a:r>
                          <a:endParaRPr lang="ko-KR" sz="2000" kern="100" dirty="0">
                            <a:effectLst/>
                          </a:endParaRPr>
                        </a:p>
                        <a:p>
                          <a:pPr marL="342900" lvl="0" indent="-342900"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"/>
                          </a:pPr>
                          <a:r>
                            <a:rPr lang="ko-KR" sz="2000" kern="100" dirty="0">
                              <a:effectLst/>
                            </a:rPr>
                            <a:t>많은 </a:t>
                          </a:r>
                          <a:r>
                            <a:rPr lang="en-US" sz="2000" kern="100" dirty="0">
                              <a:effectLst/>
                            </a:rPr>
                            <a:t>feature set</a:t>
                          </a:r>
                          <a:r>
                            <a:rPr lang="ko-KR" sz="2000" kern="100" dirty="0">
                              <a:effectLst/>
                            </a:rPr>
                            <a:t>은 각각의 </a:t>
                          </a:r>
                          <a:r>
                            <a:rPr lang="en-US" sz="2000" kern="100" dirty="0">
                              <a:effectLst/>
                            </a:rPr>
                            <a:t>interpretable feature </a:t>
                          </a:r>
                          <a:r>
                            <a:rPr lang="ko-KR" sz="2000" kern="100" dirty="0">
                              <a:effectLst/>
                            </a:rPr>
                            <a:t>추출 </a:t>
                          </a:r>
                          <a:r>
                            <a:rPr lang="ko-KR" sz="2000" kern="100" dirty="0" err="1">
                              <a:effectLst/>
                            </a:rPr>
                            <a:t>테크닉으로부터</a:t>
                          </a:r>
                          <a:r>
                            <a:rPr lang="ko-KR" sz="2000" kern="100" dirty="0">
                              <a:effectLst/>
                            </a:rPr>
                            <a:t> 추출될 수 있다</a:t>
                          </a:r>
                          <a:r>
                            <a:rPr lang="en-US" sz="2000" kern="100" dirty="0">
                              <a:effectLst/>
                            </a:rPr>
                            <a:t>.</a:t>
                          </a:r>
                          <a:endParaRPr lang="ko-KR" sz="2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56722280"/>
                      </a:ext>
                    </a:extLst>
                  </a:tr>
                  <a:tr h="329495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Quantitative explanation</a:t>
                          </a:r>
                          <a:endParaRPr lang="ko-KR" sz="2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2000" kern="100" dirty="0">
                              <a:effectLst/>
                            </a:rPr>
                            <a:t>추출된 </a:t>
                          </a:r>
                          <a:r>
                            <a:rPr lang="en-US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feature</a:t>
                          </a:r>
                          <a:r>
                            <a:rPr lang="ko-KR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들의 각각의 </a:t>
                          </a:r>
                          <a:r>
                            <a:rPr lang="en-US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set</a:t>
                          </a:r>
                          <a:r>
                            <a:rPr lang="ko-KR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의 영향력을 각 예측에 대해서 분리</a:t>
                          </a:r>
                          <a:r>
                            <a:rPr lang="ko-KR" sz="2000" kern="100" dirty="0">
                              <a:effectLst/>
                            </a:rPr>
                            <a:t>하여 보여준다</a:t>
                          </a:r>
                          <a:r>
                            <a:rPr lang="en-US" sz="2000" kern="100" dirty="0">
                              <a:effectLst/>
                            </a:rPr>
                            <a:t>.</a:t>
                          </a:r>
                          <a:endParaRPr lang="ko-KR" sz="2000" kern="100" dirty="0"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 smtClean="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𝒏𝑷𝑰</m:t>
                                </m:r>
                                <m:sSub>
                                  <m:sSubPr>
                                    <m:ctrlPr>
                                      <a:rPr lang="ko-KR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𝒄</m:t>
                                    </m:r>
                                  </m:e>
                                </m:d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𝒔𝒐𝒇𝒕𝒔𝒊𝒈𝒏</m:t>
                                </m:r>
                                <m:d>
                                  <m:dPr>
                                    <m:ctrlPr>
                                      <a:rPr lang="ko-KR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∗</m:t>
                                    </m:r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𝒃</m:t>
                                    </m:r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∗</m:t>
                                    </m:r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𝒂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sz="20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𝒂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𝟏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ko-KR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ko-KR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,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𝒃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𝟏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ko-KR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ko-KR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2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𝒄</m:t>
                                    </m:r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sz="20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𝒄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𝑐𝑙𝑎𝑠𝑠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𝑜𝑓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𝑖𝑛𝑡𝑒𝑟𝑒𝑠𝑡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𝑝𝑟𝑜𝑏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𝑜𝑓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𝑡h𝑒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𝑐𝑙𝑎𝑠𝑠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𝑤𝑖𝑡h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𝒐𝒓𝒊𝒈𝒊𝒏𝒂𝒍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𝒊𝒏𝒑𝒖𝒕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𝒐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</a:rPr>
                                      <m:t>𝒇</m:t>
                                    </m:r>
                                  </m:sub>
                                </m:sSub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𝑝𝑟𝑜𝑏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𝑜𝑓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𝑡h𝑒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𝑐𝑙𝑎𝑠𝑠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𝑤𝑖𝑡h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𝒑𝒆𝒓𝒕𝒖𝒓𝒃𝒂𝒕𝒆𝒅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𝒇𝒆𝒂𝒕𝒖𝒓𝒆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kern="100">
                                    <a:solidFill>
                                      <a:srgbClr val="FF0000"/>
                                    </a:solidFill>
                                    <a:effectLst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marL="342900" lvl="0" indent="-342900"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"/>
                          </a:pPr>
                          <a:r>
                            <a:rPr lang="en-US" sz="2000" b="1" u="none" kern="100" dirty="0" err="1">
                              <a:solidFill>
                                <a:srgbClr val="0000FF"/>
                              </a:solidFill>
                              <a:effectLst/>
                            </a:rPr>
                            <a:t>nPIR</a:t>
                          </a:r>
                          <a:r>
                            <a:rPr lang="ko-KR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의 값이 클수록 </a:t>
                          </a:r>
                          <a:r>
                            <a:rPr lang="en-US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feature f</a:t>
                          </a:r>
                          <a:r>
                            <a:rPr lang="ko-KR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가 </a:t>
                          </a:r>
                          <a:r>
                            <a:rPr lang="en-US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class of interest</a:t>
                          </a:r>
                          <a:r>
                            <a:rPr lang="ko-KR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에 긍정적인 영향</a:t>
                          </a:r>
                          <a:endParaRPr lang="ko-KR" sz="2000" b="1" u="none" kern="100" dirty="0">
                            <a:solidFill>
                              <a:srgbClr val="0000FF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98583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7374768"/>
                  </p:ext>
                </p:extLst>
              </p:nvPr>
            </p:nvGraphicFramePr>
            <p:xfrm>
              <a:off x="568325" y="4121384"/>
              <a:ext cx="11868150" cy="466030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56032">
                      <a:extLst>
                        <a:ext uri="{9D8B030D-6E8A-4147-A177-3AD203B41FA5}">
                          <a16:colId xmlns:a16="http://schemas.microsoft.com/office/drawing/2014/main" val="1170092546"/>
                        </a:ext>
                      </a:extLst>
                    </a:gridCol>
                    <a:gridCol w="10212118">
                      <a:extLst>
                        <a:ext uri="{9D8B030D-6E8A-4147-A177-3AD203B41FA5}">
                          <a16:colId xmlns:a16="http://schemas.microsoft.com/office/drawing/2014/main" val="700767463"/>
                        </a:ext>
                      </a:extLst>
                    </a:gridCol>
                  </a:tblGrid>
                  <a:tr h="136534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 smtClean="0">
                              <a:effectLst/>
                            </a:rPr>
                            <a:t>Textual</a:t>
                          </a:r>
                        </a:p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 smtClean="0">
                              <a:effectLst/>
                            </a:rPr>
                            <a:t>explanation</a:t>
                          </a:r>
                          <a:endParaRPr lang="ko-KR" sz="2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Textual explanation</a:t>
                          </a:r>
                          <a:r>
                            <a:rPr lang="ko-KR" sz="2000" kern="100" dirty="0">
                              <a:effectLst/>
                            </a:rPr>
                            <a:t>은 </a:t>
                          </a:r>
                          <a:r>
                            <a:rPr lang="ko-KR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모델 분석 결과 가장 관련 있는 </a:t>
                          </a:r>
                          <a:r>
                            <a:rPr lang="en-US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feature set</a:t>
                          </a:r>
                          <a:r>
                            <a:rPr lang="ko-KR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을 </a:t>
                          </a:r>
                          <a:r>
                            <a:rPr lang="en-US" sz="2000" b="1" u="none" kern="100" dirty="0">
                              <a:solidFill>
                                <a:srgbClr val="0000FF"/>
                              </a:solidFill>
                              <a:effectLst/>
                            </a:rPr>
                            <a:t>highlight</a:t>
                          </a:r>
                          <a:r>
                            <a:rPr lang="ko-KR" sz="2000" kern="100" dirty="0">
                              <a:effectLst/>
                            </a:rPr>
                            <a:t>한다</a:t>
                          </a:r>
                          <a:r>
                            <a:rPr lang="en-US" sz="2000" kern="100" dirty="0">
                              <a:effectLst/>
                            </a:rPr>
                            <a:t>.</a:t>
                          </a:r>
                          <a:endParaRPr lang="ko-KR" sz="2000" kern="100" dirty="0">
                            <a:effectLst/>
                          </a:endParaRPr>
                        </a:p>
                        <a:p>
                          <a:pPr marL="342900" lvl="0" indent="-342900"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"/>
                          </a:pPr>
                          <a:r>
                            <a:rPr lang="ko-KR" sz="2000" kern="100" dirty="0">
                              <a:effectLst/>
                            </a:rPr>
                            <a:t>많은 </a:t>
                          </a:r>
                          <a:r>
                            <a:rPr lang="en-US" sz="2000" kern="100" dirty="0">
                              <a:effectLst/>
                            </a:rPr>
                            <a:t>feature set</a:t>
                          </a:r>
                          <a:r>
                            <a:rPr lang="ko-KR" sz="2000" kern="100" dirty="0">
                              <a:effectLst/>
                            </a:rPr>
                            <a:t>은 각각의 </a:t>
                          </a:r>
                          <a:r>
                            <a:rPr lang="en-US" sz="2000" kern="100" dirty="0">
                              <a:effectLst/>
                            </a:rPr>
                            <a:t>interpretable feature </a:t>
                          </a:r>
                          <a:r>
                            <a:rPr lang="ko-KR" sz="2000" kern="100" dirty="0">
                              <a:effectLst/>
                            </a:rPr>
                            <a:t>추출 </a:t>
                          </a:r>
                          <a:r>
                            <a:rPr lang="ko-KR" sz="2000" kern="100" dirty="0" err="1">
                              <a:effectLst/>
                            </a:rPr>
                            <a:t>테크닉으로부터</a:t>
                          </a:r>
                          <a:r>
                            <a:rPr lang="ko-KR" sz="2000" kern="100" dirty="0">
                              <a:effectLst/>
                            </a:rPr>
                            <a:t> 추출될 수 있다</a:t>
                          </a:r>
                          <a:r>
                            <a:rPr lang="en-US" sz="2000" kern="100" dirty="0">
                              <a:effectLst/>
                            </a:rPr>
                            <a:t>.</a:t>
                          </a:r>
                          <a:endParaRPr lang="ko-KR" sz="2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56722280"/>
                      </a:ext>
                    </a:extLst>
                  </a:tr>
                  <a:tr h="329495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Quantitative explanation</a:t>
                          </a:r>
                          <a:endParaRPr lang="ko-KR" sz="2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289" t="-41590" r="-119" b="-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8583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9957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5"/>
            <a:ext cx="6866387" cy="5547922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Prediction : Prediction-local explanation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Textual explanation</a:t>
            </a:r>
          </a:p>
          <a:p>
            <a:pPr lvl="1"/>
            <a:r>
              <a:rPr lang="en-US" altLang="ko-KR" dirty="0" smtClean="0">
                <a:latin typeface="+mn-lt"/>
              </a:rPr>
              <a:t>BERT </a:t>
            </a:r>
            <a:r>
              <a:rPr lang="ko-KR" altLang="en-US" dirty="0" smtClean="0">
                <a:latin typeface="+mn-lt"/>
              </a:rPr>
              <a:t>모델은 텍스트 문서의 </a:t>
            </a:r>
            <a:r>
              <a:rPr lang="en-US" altLang="ko-KR" dirty="0" smtClean="0">
                <a:latin typeface="+mn-lt"/>
              </a:rPr>
              <a:t>sentiment</a:t>
            </a:r>
            <a:r>
              <a:rPr lang="ko-KR" altLang="en-US" dirty="0" smtClean="0">
                <a:latin typeface="+mn-lt"/>
              </a:rPr>
              <a:t>를 탐지하도록 훈련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ko-KR" altLang="en-US" dirty="0" smtClean="0">
                <a:latin typeface="+mn-lt"/>
              </a:rPr>
              <a:t>사용자는 </a:t>
            </a:r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(b)~(f)</a:t>
            </a:r>
            <a:r>
              <a:rPr lang="ko-KR" altLang="en-US" dirty="0" smtClean="0">
                <a:solidFill>
                  <a:srgbClr val="0000FF"/>
                </a:solidFill>
                <a:latin typeface="+mn-lt"/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highlighted feature</a:t>
            </a:r>
            <a:r>
              <a:rPr lang="ko-KR" altLang="en-US" dirty="0" smtClean="0">
                <a:solidFill>
                  <a:srgbClr val="0000FF"/>
                </a:solidFill>
                <a:latin typeface="+mn-lt"/>
              </a:rPr>
              <a:t>들을 검사</a:t>
            </a:r>
            <a:r>
              <a:rPr lang="ko-KR" altLang="en-US" dirty="0" smtClean="0">
                <a:latin typeface="+mn-lt"/>
              </a:rPr>
              <a:t>하여 가장 중요한 부분을 찾을 수 있음</a:t>
            </a:r>
            <a:endParaRPr lang="en-US" altLang="ko-KR" dirty="0" smtClean="0">
              <a:latin typeface="+mn-lt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7375556" y="3683548"/>
            <a:ext cx="5329626" cy="48629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15418" y="4428003"/>
            <a:ext cx="552870" cy="33377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72602" y="5218758"/>
            <a:ext cx="1895686" cy="28747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96951" y="4462509"/>
            <a:ext cx="314204" cy="2992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74189" y="5963213"/>
            <a:ext cx="314204" cy="2992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43396" y="5945667"/>
            <a:ext cx="524891" cy="31681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314204" y="5945961"/>
            <a:ext cx="762777" cy="31652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0383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5"/>
            <a:ext cx="7763534" cy="554792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+mn-lt"/>
              </a:rPr>
              <a:t>Prediction : Prediction-local explanation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Quantitative explanation</a:t>
            </a:r>
          </a:p>
          <a:p>
            <a:pPr lvl="1" latinLnBrk="1"/>
            <a:r>
              <a:rPr lang="en-US" altLang="ko-KR" dirty="0"/>
              <a:t>Feature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에서</a:t>
            </a:r>
            <a:r>
              <a:rPr lang="ko-KR" altLang="ko-KR" dirty="0" smtClean="0"/>
              <a:t>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ko-KR" dirty="0">
                <a:solidFill>
                  <a:srgbClr val="0000FF"/>
                </a:solidFill>
              </a:rPr>
              <a:t>개의 </a:t>
            </a:r>
            <a:r>
              <a:rPr lang="en-US" altLang="ko-KR" dirty="0">
                <a:solidFill>
                  <a:srgbClr val="0000FF"/>
                </a:solidFill>
              </a:rPr>
              <a:t>feature</a:t>
            </a:r>
            <a:r>
              <a:rPr lang="ko-KR" altLang="ko-KR" dirty="0">
                <a:solidFill>
                  <a:srgbClr val="0000FF"/>
                </a:solidFill>
              </a:rPr>
              <a:t>를 제거하는 것이 모델의 출력을 완전히 다르게 바꿀 </a:t>
            </a:r>
            <a:r>
              <a:rPr lang="ko-KR" altLang="ko-KR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1"/>
            <a:r>
              <a:rPr lang="en-US" altLang="ko-KR" dirty="0" smtClean="0"/>
              <a:t>(</a:t>
            </a:r>
            <a:r>
              <a:rPr lang="en-US" altLang="ko-KR" dirty="0"/>
              <a:t>EXP4), (EXP5)</a:t>
            </a:r>
            <a:r>
              <a:rPr lang="ko-KR" altLang="ko-KR" dirty="0"/>
              <a:t>에서 </a:t>
            </a:r>
            <a:r>
              <a:rPr lang="en-US" altLang="ko-KR" dirty="0">
                <a:solidFill>
                  <a:srgbClr val="0000FF"/>
                </a:solidFill>
              </a:rPr>
              <a:t>Substitution perturbation</a:t>
            </a:r>
            <a:r>
              <a:rPr lang="ko-KR" altLang="ko-KR" dirty="0"/>
              <a:t>은 </a:t>
            </a:r>
            <a:r>
              <a:rPr lang="ko-KR" altLang="ko-KR" dirty="0">
                <a:solidFill>
                  <a:srgbClr val="0000FF"/>
                </a:solidFill>
              </a:rPr>
              <a:t>적절한 </a:t>
            </a:r>
            <a:r>
              <a:rPr lang="en-US" altLang="ko-KR" dirty="0">
                <a:solidFill>
                  <a:srgbClr val="0000FF"/>
                </a:solidFill>
              </a:rPr>
              <a:t>antonym</a:t>
            </a:r>
            <a:r>
              <a:rPr lang="ko-KR" altLang="ko-KR" dirty="0">
                <a:solidFill>
                  <a:srgbClr val="0000FF"/>
                </a:solidFill>
              </a:rPr>
              <a:t>을 찾을 수 있을 때 </a:t>
            </a:r>
            <a:r>
              <a:rPr lang="en-US" altLang="ko-KR" dirty="0">
                <a:solidFill>
                  <a:srgbClr val="0000FF"/>
                </a:solidFill>
              </a:rPr>
              <a:t>expressiveness</a:t>
            </a:r>
            <a:r>
              <a:rPr lang="ko-KR" altLang="ko-KR" dirty="0">
                <a:solidFill>
                  <a:srgbClr val="0000FF"/>
                </a:solidFill>
              </a:rPr>
              <a:t>에 큰 영향</a:t>
            </a:r>
            <a:r>
              <a:rPr lang="ko-KR" altLang="ko-KR" dirty="0"/>
              <a:t>을 준다는 것을 알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endParaRPr lang="ko-KR" altLang="ko-KR" dirty="0"/>
          </a:p>
          <a:p>
            <a:pPr lvl="1" latinLnBrk="1"/>
            <a:endParaRPr lang="ko-KR" altLang="ko-KR" sz="3000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45206" y="3548108"/>
            <a:ext cx="5685825" cy="152217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403457" y="3548108"/>
            <a:ext cx="1155939" cy="152217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0809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100" y="3341075"/>
                <a:ext cx="12204700" cy="5216329"/>
              </a:xfrm>
            </p:spPr>
            <p:txBody>
              <a:bodyPr/>
              <a:lstStyle/>
              <a:p>
                <a:r>
                  <a:rPr lang="en-US" altLang="ko-KR" dirty="0" smtClean="0">
                    <a:latin typeface="+mn-lt"/>
                  </a:rPr>
                  <a:t>Prediction : Prediction-Global explanation</a:t>
                </a:r>
              </a:p>
              <a:p>
                <a:pPr lvl="1" latinLnBrk="1"/>
                <a:r>
                  <a:rPr lang="en-US" altLang="ko-KR" sz="3000" dirty="0"/>
                  <a:t>Global explanation</a:t>
                </a:r>
                <a:r>
                  <a:rPr lang="ko-KR" altLang="ko-KR" sz="3000" dirty="0"/>
                  <a:t>은 각각의 </a:t>
                </a:r>
                <a:r>
                  <a:rPr lang="en-US" altLang="ko-KR" sz="3000" dirty="0" smtClean="0">
                    <a:solidFill>
                      <a:srgbClr val="0000FF"/>
                    </a:solidFill>
                  </a:rPr>
                  <a:t>available class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solidFill>
                          <a:srgbClr val="0000FF"/>
                        </a:solidFill>
                      </a:rPr>
                      <m:t>𝒄</m:t>
                    </m:r>
                    <m:r>
                      <a:rPr lang="en-US" altLang="ko-KR" sz="3000" i="1">
                        <a:solidFill>
                          <a:srgbClr val="0000FF"/>
                        </a:solidFill>
                      </a:rPr>
                      <m:t>∈</m:t>
                    </m:r>
                    <m:r>
                      <a:rPr lang="en-US" altLang="ko-KR" sz="3000" i="1">
                        <a:solidFill>
                          <a:srgbClr val="0000FF"/>
                        </a:solidFill>
                      </a:rPr>
                      <m:t>𝑪</m:t>
                    </m:r>
                  </m:oMath>
                </a14:m>
                <a:r>
                  <a:rPr lang="ko-KR" altLang="ko-KR" sz="3000" dirty="0">
                    <a:solidFill>
                      <a:srgbClr val="0000FF"/>
                    </a:solidFill>
                  </a:rPr>
                  <a:t>에 대해 계산</a:t>
                </a:r>
                <a:r>
                  <a:rPr lang="ko-KR" altLang="ko-KR" sz="3000" dirty="0"/>
                  <a:t>되며</a:t>
                </a:r>
                <a:r>
                  <a:rPr lang="en-US" altLang="ko-KR" sz="3000" dirty="0"/>
                  <a:t>, </a:t>
                </a:r>
                <a:r>
                  <a:rPr lang="en-US" altLang="ko-KR" sz="3000" dirty="0">
                    <a:solidFill>
                      <a:srgbClr val="0000FF"/>
                    </a:solidFill>
                  </a:rPr>
                  <a:t>local explanation set E</a:t>
                </a:r>
                <a:r>
                  <a:rPr lang="ko-KR" altLang="ko-KR" sz="3000" dirty="0">
                    <a:solidFill>
                      <a:srgbClr val="0000FF"/>
                    </a:solidFill>
                  </a:rPr>
                  <a:t>를 </a:t>
                </a:r>
                <a:r>
                  <a:rPr lang="ko-KR" altLang="ko-KR" sz="3000" dirty="0" smtClean="0">
                    <a:solidFill>
                      <a:srgbClr val="0000FF"/>
                    </a:solidFill>
                  </a:rPr>
                  <a:t>분석</a:t>
                </a:r>
                <a:endParaRPr lang="ko-KR" altLang="ko-KR" sz="3000" dirty="0">
                  <a:solidFill>
                    <a:srgbClr val="0000FF"/>
                  </a:solidFill>
                </a:endParaRPr>
              </a:p>
              <a:p>
                <a:pPr lvl="2" latinLnBrk="1"/>
                <a:r>
                  <a:rPr lang="ko-KR" altLang="ko-KR" dirty="0"/>
                  <a:t>이때 </a:t>
                </a:r>
                <a:r>
                  <a:rPr lang="en-US" altLang="ko-KR" dirty="0"/>
                  <a:t>Local explanation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𝑒</m:t>
                        </m:r>
                      </m:e>
                      <m:sub>
                        <m:r>
                          <a:rPr lang="en-US" altLang="ko-KR" i="1"/>
                          <m:t>𝑑</m:t>
                        </m:r>
                        <m:r>
                          <a:rPr lang="en-US" altLang="ko-KR" i="1"/>
                          <m:t>,</m:t>
                        </m:r>
                        <m:r>
                          <a:rPr lang="en-US" altLang="ko-KR" i="1"/>
                          <m:t>𝑓</m:t>
                        </m:r>
                      </m:sub>
                    </m:sSub>
                    <m:r>
                      <a:rPr lang="en-US" altLang="ko-KR"/>
                      <m:t>∈</m:t>
                    </m:r>
                    <m:r>
                      <a:rPr lang="en-US" altLang="ko-KR" i="1"/>
                      <m:t>𝐸</m:t>
                    </m:r>
                  </m:oMath>
                </a14:m>
                <a:r>
                  <a:rPr lang="ko-KR" altLang="ko-KR" dirty="0"/>
                  <a:t>는 </a:t>
                </a:r>
                <a:r>
                  <a:rPr lang="ko-KR" altLang="ko-KR" b="1" dirty="0" smtClean="0">
                    <a:solidFill>
                      <a:srgbClr val="0000FF"/>
                    </a:solidFill>
                  </a:rPr>
                  <a:t>각 문서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𝒅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∈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𝑫</m:t>
                    </m:r>
                  </m:oMath>
                </a14:m>
                <a:r>
                  <a:rPr lang="ko-KR" altLang="ko-KR" b="1" dirty="0">
                    <a:solidFill>
                      <a:srgbClr val="0000FF"/>
                    </a:solidFill>
                  </a:rPr>
                  <a:t>와 각각의 </a:t>
                </a:r>
                <a:r>
                  <a:rPr lang="en-US" altLang="ko-KR" b="1" dirty="0">
                    <a:solidFill>
                      <a:srgbClr val="0000FF"/>
                    </a:solidFill>
                  </a:rPr>
                  <a:t>interpretable feature f</a:t>
                </a:r>
                <a:r>
                  <a:rPr lang="ko-KR" altLang="ko-KR" dirty="0"/>
                  <a:t>에 의해 </a:t>
                </a:r>
                <a:r>
                  <a:rPr lang="ko-KR" altLang="ko-KR" dirty="0" smtClean="0"/>
                  <a:t>계산</a:t>
                </a:r>
                <a:r>
                  <a:rPr lang="ko-KR" altLang="en-US" dirty="0" smtClean="0"/>
                  <a:t>됨</a:t>
                </a:r>
                <a:endParaRPr lang="en-US" altLang="ko-KR" dirty="0" smtClean="0"/>
              </a:p>
              <a:p>
                <a:pPr lvl="2" latinLnBrk="1"/>
                <a:r>
                  <a:rPr lang="en-US" altLang="ko-KR" b="1" u="sng" dirty="0" smtClean="0"/>
                  <a:t>Global Absolute Influence (GAI)</a:t>
                </a:r>
                <a:r>
                  <a:rPr lang="ko-KR" altLang="en-US" dirty="0" smtClean="0"/>
                  <a:t>와 </a:t>
                </a:r>
                <a:r>
                  <a:rPr lang="en-US" altLang="ko-KR" b="1" u="sng" dirty="0"/>
                  <a:t>Global Relative Influence (GRI</a:t>
                </a:r>
                <a:r>
                  <a:rPr lang="en-US" altLang="ko-KR" b="1" u="sng" dirty="0" smtClean="0"/>
                  <a:t>)</a:t>
                </a:r>
                <a:r>
                  <a:rPr lang="ko-KR" altLang="en-US" dirty="0" smtClean="0"/>
                  <a:t>가 있음</a:t>
                </a:r>
                <a:endParaRPr lang="ko-KR" altLang="ko-KR" dirty="0"/>
              </a:p>
              <a:p>
                <a:endParaRPr lang="en-US" altLang="ko-KR" dirty="0" smtClean="0">
                  <a:latin typeface="+mn-lt"/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3341075"/>
                <a:ext cx="12204700" cy="5216329"/>
              </a:xfrm>
              <a:blipFill>
                <a:blip r:embed="rId2"/>
                <a:stretch>
                  <a:fillRect l="-1947" t="-1869" r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67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645</Words>
  <Application>Microsoft Office PowerPoint</Application>
  <PresentationFormat>사용자 지정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Wingdings</vt:lpstr>
      <vt:lpstr>White</vt:lpstr>
      <vt:lpstr>Weekly Report</vt:lpstr>
      <vt:lpstr>AI Explanable AI</vt:lpstr>
      <vt:lpstr>Paper Revision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3695</cp:revision>
  <cp:lastPrinted>2020-05-01T05:17:35Z</cp:lastPrinted>
  <dcterms:modified xsi:type="dcterms:W3CDTF">2021-07-08T09:27:01Z</dcterms:modified>
</cp:coreProperties>
</file>