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6" r:id="rId3"/>
    <p:sldId id="435" r:id="rId4"/>
    <p:sldId id="436" r:id="rId5"/>
    <p:sldId id="437" r:id="rId6"/>
    <p:sldId id="438" r:id="rId7"/>
    <p:sldId id="439" r:id="rId8"/>
    <p:sldId id="440" r:id="rId9"/>
    <p:sldId id="441" r:id="rId10"/>
    <p:sldId id="434" r:id="rId11"/>
    <p:sldId id="339" r:id="rId12"/>
  </p:sldIdLst>
  <p:sldSz cx="13004800" cy="9753600"/>
  <p:notesSz cx="6797675" cy="9929813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900FF"/>
    <a:srgbClr val="00C000"/>
    <a:srgbClr val="FF0000"/>
    <a:srgbClr val="B601FF"/>
    <a:srgbClr val="FFFFFF"/>
    <a:srgbClr val="00A2FF"/>
    <a:srgbClr val="FF33CC"/>
    <a:srgbClr val="FF8050"/>
    <a:srgbClr val="55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668" autoAdjust="0"/>
    <p:restoredTop sz="94660"/>
  </p:normalViewPr>
  <p:slideViewPr>
    <p:cSldViewPr snapToGrid="0">
      <p:cViewPr varScale="1">
        <p:scale>
          <a:sx n="82" d="100"/>
          <a:sy n="82" d="100"/>
        </p:scale>
        <p:origin x="89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D9611-E584-4159-9E45-463C4283EFF5}" type="datetimeFigureOut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2F87BE-F724-46B8-9492-59C1C5863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5561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xfrm>
            <a:off x="906357" y="4716661"/>
            <a:ext cx="4984962" cy="4468416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/>
            </a:lvl1pPr>
          </a:lstStyle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949450" y="5486400"/>
            <a:ext cx="9105900" cy="26670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500"/>
              </a:spcBef>
              <a:buSzTx/>
              <a:buNone/>
              <a:defRPr sz="2600"/>
            </a:lvl1pPr>
            <a:lvl2pPr marL="0" indent="0" algn="ctr">
              <a:spcBef>
                <a:spcPts val="500"/>
              </a:spcBef>
              <a:buSzTx/>
              <a:buNone/>
              <a:defRPr sz="2600"/>
            </a:lvl2pPr>
            <a:lvl3pPr marL="0" indent="0" algn="ctr">
              <a:spcBef>
                <a:spcPts val="500"/>
              </a:spcBef>
              <a:buSzTx/>
              <a:buNone/>
              <a:defRPr sz="2600"/>
            </a:lvl3pPr>
            <a:lvl4pPr marL="0" indent="0" algn="ctr">
              <a:spcBef>
                <a:spcPts val="500"/>
              </a:spcBef>
              <a:buSzTx/>
              <a:buNone/>
              <a:defRPr sz="2600"/>
            </a:lvl4pPr>
            <a:lvl5pPr marL="0" indent="0" algn="ctr">
              <a:spcBef>
                <a:spcPts val="500"/>
              </a:spcBef>
              <a:buSzTx/>
              <a:buNone/>
              <a:defRPr sz="2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8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9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20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2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949450" y="4368800"/>
            <a:ext cx="9105900" cy="38862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3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4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5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3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7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Origin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16781" indent="-472281">
              <a:defRPr sz="2800"/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/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/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1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231900"/>
          </a:xfrm>
          <a:prstGeom prst="rect">
            <a:avLst/>
          </a:prstGeom>
        </p:spPr>
        <p:txBody>
          <a:bodyPr/>
          <a:lstStyle>
            <a:lvl1pPr>
              <a:defRPr sz="52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65" name="Body Level One…"/>
          <p:cNvSpPr txBox="1">
            <a:spLocks noGrp="1"/>
          </p:cNvSpPr>
          <p:nvPr>
            <p:ph type="body" idx="1"/>
          </p:nvPr>
        </p:nvSpPr>
        <p:spPr>
          <a:xfrm>
            <a:off x="673100" y="1562100"/>
            <a:ext cx="12204700" cy="75819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7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6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2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7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00050" y="266700"/>
            <a:ext cx="12204700" cy="54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00050" y="1244600"/>
            <a:ext cx="12204700" cy="7581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5" name="Line 1033"/>
          <p:cNvSpPr/>
          <p:nvPr/>
        </p:nvSpPr>
        <p:spPr>
          <a:xfrm>
            <a:off x="0" y="1041400"/>
            <a:ext cx="130048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58300"/>
            <a:ext cx="355601" cy="28768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>
              <a:defRPr sz="1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8" name="Picture 2" descr="Picture 2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482600" marR="0" indent="-48260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❑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1017984" marR="0" indent="-573484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1397610" marR="0" indent="-50861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1976327" marR="0" indent="-64282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3134077" marR="0" indent="-91157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➔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2694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3139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3583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4028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sciencedirect.com/science/article/pii/S0004370221000102" TargetMode="Externa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annaBeSuperteur/2020/tree/master/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kaggle.com/c/tabular-playground-series-may-2021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mehrankazeminia/tps-may-21-catboost-tabularutilizedautoml" TargetMode="Externa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Weekly Repor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Weekly Report</a:t>
            </a:r>
          </a:p>
        </p:txBody>
      </p:sp>
      <p:sp>
        <p:nvSpPr>
          <p:cNvPr id="97" name="2019.02.00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smtClean="0"/>
              <a:t>20</a:t>
            </a:r>
            <a:r>
              <a:rPr lang="en-US" dirty="0" smtClean="0"/>
              <a:t>21.06.25</a:t>
            </a:r>
            <a:endParaRPr lang="en-US" dirty="0" smtClean="0"/>
          </a:p>
          <a:p>
            <a:endParaRPr dirty="0"/>
          </a:p>
          <a:p>
            <a:r>
              <a:rPr lang="en-US" dirty="0" err="1" smtClean="0"/>
              <a:t>Hongsik</a:t>
            </a:r>
            <a:r>
              <a:rPr lang="en-US" dirty="0" smtClean="0"/>
              <a:t> Kim</a:t>
            </a:r>
            <a:endParaRPr dirty="0"/>
          </a:p>
          <a:p>
            <a:r>
              <a:rPr dirty="0"/>
              <a:t>Mobile &amp; Network Intelligence Laboratory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3999"/>
            <a:ext cx="12077700" cy="3087077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/>
              <a:t>Paper: </a:t>
            </a:r>
            <a:r>
              <a:rPr lang="en-US" altLang="ko-KR" dirty="0"/>
              <a:t>Can Explainable AI Explain Unfairness? A Framework for Evaluating Explainable AI</a:t>
            </a:r>
            <a:endParaRPr lang="ko-KR" altLang="ko-KR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>
          <a:xfrm>
            <a:off x="673100" y="3763108"/>
            <a:ext cx="11868150" cy="902677"/>
          </a:xfrm>
        </p:spPr>
        <p:txBody>
          <a:bodyPr>
            <a:normAutofit/>
          </a:bodyPr>
          <a:lstStyle/>
          <a:p>
            <a:r>
              <a:rPr lang="en-US" altLang="ko-KR" sz="2500" dirty="0">
                <a:hlinkClick r:id="rId2"/>
              </a:rPr>
              <a:t>https://</a:t>
            </a:r>
            <a:r>
              <a:rPr lang="en-US" altLang="ko-KR" sz="2500" dirty="0" smtClean="0">
                <a:hlinkClick r:id="rId2"/>
              </a:rPr>
              <a:t>www.sciencedirect.com/science/article/pii/S0004370221000102</a:t>
            </a:r>
            <a:endParaRPr lang="en-US" altLang="ko-KR" sz="2500" dirty="0" smtClean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5560" y="4814887"/>
            <a:ext cx="9026648" cy="329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94388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o d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Github</a:t>
            </a:r>
            <a:endParaRPr dirty="0"/>
          </a:p>
        </p:txBody>
      </p:sp>
      <p:sp>
        <p:nvSpPr>
          <p:cNvPr id="108" name="Future Plan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hlinkClick r:id="rId2"/>
              </a:rPr>
              <a:t>https://github.com/WannaBeSuperteur/2020/tree/master</a:t>
            </a:r>
            <a:r>
              <a:rPr lang="en-US" altLang="ko-KR" dirty="0" smtClean="0">
                <a:hlinkClick r:id="rId2"/>
              </a:rPr>
              <a:t>/</a:t>
            </a:r>
            <a:endParaRPr lang="en-US" altLang="ko-KR" dirty="0" smtClean="0"/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991760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AI</a:t>
            </a:r>
            <a:br>
              <a:rPr lang="en-US" altLang="ko-KR" dirty="0" smtClean="0"/>
            </a:br>
            <a:r>
              <a:rPr lang="en-US" altLang="ko-KR" dirty="0" err="1" smtClean="0"/>
              <a:t>Explanable</a:t>
            </a:r>
            <a:r>
              <a:rPr lang="en-US" altLang="ko-KR" dirty="0" smtClean="0"/>
              <a:t> AI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1949450" y="4790831"/>
            <a:ext cx="9105900" cy="3886200"/>
          </a:xfrm>
        </p:spPr>
        <p:txBody>
          <a:bodyPr/>
          <a:lstStyle/>
          <a:p>
            <a:pPr latinLnBrk="1"/>
            <a:r>
              <a:rPr lang="en-US" altLang="ko-KR" dirty="0" err="1">
                <a:solidFill>
                  <a:schemeClr val="tx1"/>
                </a:solidFill>
              </a:rPr>
              <a:t>Kaggle</a:t>
            </a:r>
            <a:r>
              <a:rPr lang="en-US" altLang="ko-KR" dirty="0">
                <a:solidFill>
                  <a:schemeClr val="tx1"/>
                </a:solidFill>
              </a:rPr>
              <a:t> Competition</a:t>
            </a:r>
          </a:p>
          <a:p>
            <a:pPr latinLnBrk="1"/>
            <a:r>
              <a:rPr lang="en-US" altLang="ko-KR" dirty="0" smtClean="0">
                <a:solidFill>
                  <a:schemeClr val="tx1"/>
                </a:solidFill>
              </a:rPr>
              <a:t>Paper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en-US" altLang="ko-KR" dirty="0"/>
              <a:t>Can Explainable AI Explain Unfairness? A Framework for Evaluating Explainable AI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788391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err="1" smtClean="0"/>
              <a:t>Kaggle</a:t>
            </a:r>
            <a:r>
              <a:rPr lang="en-US" altLang="ko-KR" dirty="0" smtClean="0"/>
              <a:t> 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2533973"/>
            <a:ext cx="11763619" cy="2424889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>
                <a:sym typeface="Helvetica"/>
              </a:rPr>
              <a:t>Tabular Playground Series </a:t>
            </a:r>
            <a:r>
              <a:rPr lang="en-US" altLang="ko-KR" dirty="0" smtClean="0">
                <a:sym typeface="Helvetica"/>
              </a:rPr>
              <a:t>– May 2021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>
                <a:sym typeface="Helvetica"/>
                <a:hlinkClick r:id="rId2"/>
              </a:rPr>
              <a:t>https://</a:t>
            </a:r>
            <a:r>
              <a:rPr lang="en-US" altLang="ko-KR" dirty="0" smtClean="0">
                <a:sym typeface="Helvetica"/>
                <a:hlinkClick r:id="rId2"/>
              </a:rPr>
              <a:t>www.kaggle.com/c/tabular-playground-series-may-2021</a:t>
            </a:r>
            <a:endParaRPr lang="en-US" altLang="ko-KR" dirty="0" smtClean="0">
              <a:sym typeface="Helvetica"/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  <a:sym typeface="Helvetica"/>
              </a:rPr>
              <a:t>Maximum Team Size : 3</a:t>
            </a:r>
            <a:endParaRPr lang="en-US" altLang="ko-KR" dirty="0">
              <a:solidFill>
                <a:schemeClr val="tx1"/>
              </a:solidFill>
              <a:sym typeface="Helvetica"/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4784" y="5196619"/>
            <a:ext cx="9201150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64184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err="1" smtClean="0"/>
              <a:t>Kaggle</a:t>
            </a:r>
            <a:r>
              <a:rPr lang="en-US" altLang="ko-KR" dirty="0" smtClean="0"/>
              <a:t> 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2533973"/>
            <a:ext cx="11763619" cy="5425996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ym typeface="Helvetica"/>
              </a:rPr>
              <a:t>EDA (</a:t>
            </a:r>
            <a:r>
              <a:rPr lang="en-US" altLang="ko-KR" dirty="0">
                <a:sym typeface="Helvetica"/>
              </a:rPr>
              <a:t>Exploratory Data </a:t>
            </a:r>
            <a:r>
              <a:rPr lang="en-US" altLang="ko-KR" dirty="0" smtClean="0">
                <a:sym typeface="Helvetica"/>
              </a:rPr>
              <a:t>Analysis) </a:t>
            </a:r>
            <a:r>
              <a:rPr lang="ko-KR" altLang="en-US" dirty="0" smtClean="0">
                <a:sym typeface="Helvetica"/>
              </a:rPr>
              <a:t>진행</a:t>
            </a:r>
            <a:endParaRPr lang="en-US" altLang="ko-KR" dirty="0" smtClean="0">
              <a:sym typeface="Helvetica"/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ym typeface="Helvetica"/>
              </a:rPr>
              <a:t>target class</a:t>
            </a:r>
            <a:r>
              <a:rPr lang="ko-KR" altLang="en-US" dirty="0" smtClean="0">
                <a:sym typeface="Helvetica"/>
              </a:rPr>
              <a:t>에 따른 </a:t>
            </a:r>
            <a:r>
              <a:rPr lang="ko-KR" altLang="en-US" dirty="0" smtClean="0">
                <a:sym typeface="Helvetica"/>
              </a:rPr>
              <a:t>각 </a:t>
            </a:r>
            <a:r>
              <a:rPr lang="en-US" altLang="ko-KR" dirty="0" smtClean="0">
                <a:sym typeface="Helvetica"/>
              </a:rPr>
              <a:t>feature</a:t>
            </a:r>
            <a:r>
              <a:rPr lang="ko-KR" altLang="en-US" dirty="0" smtClean="0">
                <a:sym typeface="Helvetica"/>
              </a:rPr>
              <a:t>의</a:t>
            </a:r>
            <a:r>
              <a:rPr lang="ko-KR" altLang="en-US" dirty="0" smtClean="0">
                <a:sym typeface="Helvetica"/>
              </a:rPr>
              <a:t> 평균값 및 표준편차</a:t>
            </a:r>
            <a:endParaRPr lang="en-US" altLang="ko-KR" dirty="0" smtClean="0">
              <a:sym typeface="Helvetica"/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>
                <a:sym typeface="Helvetica"/>
              </a:rPr>
              <a:t>target class</a:t>
            </a:r>
            <a:r>
              <a:rPr lang="ko-KR" altLang="en-US" dirty="0">
                <a:sym typeface="Helvetica"/>
              </a:rPr>
              <a:t>에 따른 각 </a:t>
            </a:r>
            <a:r>
              <a:rPr lang="en-US" altLang="ko-KR" dirty="0">
                <a:sym typeface="Helvetica"/>
              </a:rPr>
              <a:t>feature</a:t>
            </a:r>
            <a:r>
              <a:rPr lang="ko-KR" altLang="en-US" dirty="0">
                <a:sym typeface="Helvetica"/>
              </a:rPr>
              <a:t>의 </a:t>
            </a:r>
            <a:r>
              <a:rPr lang="ko-KR" altLang="en-US" dirty="0" smtClean="0">
                <a:sym typeface="Helvetica"/>
              </a:rPr>
              <a:t>최솟값</a:t>
            </a:r>
            <a:r>
              <a:rPr lang="en-US" altLang="ko-KR" dirty="0" smtClean="0">
                <a:sym typeface="Helvetica"/>
              </a:rPr>
              <a:t>, </a:t>
            </a:r>
            <a:r>
              <a:rPr lang="ko-KR" altLang="en-US" dirty="0" smtClean="0">
                <a:sym typeface="Helvetica"/>
              </a:rPr>
              <a:t>최댓값</a:t>
            </a:r>
            <a:r>
              <a:rPr lang="en-US" altLang="ko-KR" dirty="0" smtClean="0">
                <a:sym typeface="Helvetica"/>
              </a:rPr>
              <a:t>, </a:t>
            </a:r>
            <a:r>
              <a:rPr lang="ko-KR" altLang="en-US" dirty="0" smtClean="0">
                <a:sym typeface="Helvetica"/>
              </a:rPr>
              <a:t>상위 </a:t>
            </a:r>
            <a:r>
              <a:rPr lang="en-US" altLang="ko-KR" dirty="0" smtClean="0">
                <a:sym typeface="Helvetica"/>
              </a:rPr>
              <a:t>25%, 50%, 75% </a:t>
            </a:r>
            <a:r>
              <a:rPr lang="ko-KR" altLang="en-US" dirty="0" smtClean="0">
                <a:sym typeface="Helvetica"/>
              </a:rPr>
              <a:t>값</a:t>
            </a:r>
            <a:endParaRPr lang="en-US" altLang="ko-KR" dirty="0" smtClean="0">
              <a:sym typeface="Helvetica"/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>
                <a:sym typeface="Helvetica"/>
              </a:rPr>
              <a:t>target class</a:t>
            </a:r>
            <a:r>
              <a:rPr lang="ko-KR" altLang="en-US" dirty="0">
                <a:sym typeface="Helvetica"/>
              </a:rPr>
              <a:t>에 따른 각 </a:t>
            </a:r>
            <a:r>
              <a:rPr lang="en-US" altLang="ko-KR" dirty="0">
                <a:sym typeface="Helvetica"/>
              </a:rPr>
              <a:t>feature</a:t>
            </a:r>
            <a:r>
              <a:rPr lang="ko-KR" altLang="en-US" dirty="0" smtClean="0">
                <a:sym typeface="Helvetica"/>
              </a:rPr>
              <a:t>의 값의 분포</a:t>
            </a:r>
            <a:endParaRPr lang="en-US" altLang="ko-KR" dirty="0">
              <a:sym typeface="Helvetica"/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4516647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err="1" smtClean="0"/>
              <a:t>Kaggle</a:t>
            </a:r>
            <a:r>
              <a:rPr lang="en-US" altLang="ko-KR" dirty="0" smtClean="0"/>
              <a:t> 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2533973"/>
            <a:ext cx="11763619" cy="153393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ym typeface="Helvetica"/>
              </a:rPr>
              <a:t>EDA (</a:t>
            </a:r>
            <a:r>
              <a:rPr lang="en-US" altLang="ko-KR" dirty="0">
                <a:sym typeface="Helvetica"/>
              </a:rPr>
              <a:t>Exploratory Data </a:t>
            </a:r>
            <a:r>
              <a:rPr lang="en-US" altLang="ko-KR" dirty="0" smtClean="0">
                <a:sym typeface="Helvetica"/>
              </a:rPr>
              <a:t>Analysis) </a:t>
            </a:r>
            <a:r>
              <a:rPr lang="ko-KR" altLang="en-US" dirty="0" smtClean="0">
                <a:sym typeface="Helvetica"/>
              </a:rPr>
              <a:t>진행</a:t>
            </a:r>
            <a:endParaRPr lang="en-US" altLang="ko-KR" dirty="0" smtClean="0">
              <a:sym typeface="Helvetica"/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ym typeface="Helvetica"/>
              </a:rPr>
              <a:t>target class</a:t>
            </a:r>
            <a:r>
              <a:rPr lang="ko-KR" altLang="en-US" dirty="0" smtClean="0">
                <a:sym typeface="Helvetica"/>
              </a:rPr>
              <a:t>에 따른 </a:t>
            </a:r>
            <a:r>
              <a:rPr lang="ko-KR" altLang="en-US" dirty="0" smtClean="0">
                <a:sym typeface="Helvetica"/>
              </a:rPr>
              <a:t>각 </a:t>
            </a:r>
            <a:r>
              <a:rPr lang="en-US" altLang="ko-KR" dirty="0" smtClean="0">
                <a:sym typeface="Helvetica"/>
              </a:rPr>
              <a:t>feature</a:t>
            </a:r>
            <a:r>
              <a:rPr lang="ko-KR" altLang="en-US" dirty="0" smtClean="0">
                <a:sym typeface="Helvetica"/>
              </a:rPr>
              <a:t>의</a:t>
            </a:r>
            <a:r>
              <a:rPr lang="ko-KR" altLang="en-US" dirty="0" smtClean="0">
                <a:sym typeface="Helvetica"/>
              </a:rPr>
              <a:t> 평균값 및 표준편차</a:t>
            </a:r>
            <a:endParaRPr lang="en-US" altLang="ko-KR" dirty="0" smtClean="0">
              <a:sym typeface="Helvetica"/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50" t="9537" r="10595" b="7549"/>
          <a:stretch/>
        </p:blipFill>
        <p:spPr>
          <a:xfrm>
            <a:off x="2200219" y="4067908"/>
            <a:ext cx="8257330" cy="4811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3060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err="1" smtClean="0"/>
              <a:t>Kaggle</a:t>
            </a:r>
            <a:r>
              <a:rPr lang="en-US" altLang="ko-KR" dirty="0" smtClean="0"/>
              <a:t> 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2533973"/>
            <a:ext cx="11763619" cy="199113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ym typeface="Helvetica"/>
              </a:rPr>
              <a:t>EDA (</a:t>
            </a:r>
            <a:r>
              <a:rPr lang="en-US" altLang="ko-KR" dirty="0">
                <a:sym typeface="Helvetica"/>
              </a:rPr>
              <a:t>Exploratory Data </a:t>
            </a:r>
            <a:r>
              <a:rPr lang="en-US" altLang="ko-KR" dirty="0" smtClean="0">
                <a:sym typeface="Helvetica"/>
              </a:rPr>
              <a:t>Analysis) </a:t>
            </a:r>
            <a:r>
              <a:rPr lang="ko-KR" altLang="en-US" dirty="0" smtClean="0">
                <a:sym typeface="Helvetica"/>
              </a:rPr>
              <a:t>진행</a:t>
            </a:r>
            <a:endParaRPr lang="en-US" altLang="ko-KR" dirty="0" smtClean="0">
              <a:sym typeface="Helvetica"/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ym typeface="Helvetica"/>
              </a:rPr>
              <a:t>target class</a:t>
            </a:r>
            <a:r>
              <a:rPr lang="ko-KR" altLang="en-US" dirty="0" smtClean="0">
                <a:sym typeface="Helvetica"/>
              </a:rPr>
              <a:t>에 따른 </a:t>
            </a:r>
            <a:r>
              <a:rPr lang="ko-KR" altLang="en-US" dirty="0" smtClean="0">
                <a:sym typeface="Helvetica"/>
              </a:rPr>
              <a:t>각 </a:t>
            </a:r>
            <a:r>
              <a:rPr lang="en-US" altLang="ko-KR" dirty="0" smtClean="0">
                <a:sym typeface="Helvetica"/>
              </a:rPr>
              <a:t>feature</a:t>
            </a:r>
            <a:r>
              <a:rPr lang="ko-KR" altLang="en-US" dirty="0" smtClean="0">
                <a:sym typeface="Helvetica"/>
              </a:rPr>
              <a:t>의</a:t>
            </a:r>
            <a:r>
              <a:rPr lang="ko-KR" altLang="en-US" dirty="0">
                <a:sym typeface="Helvetica"/>
              </a:rPr>
              <a:t> 최솟값</a:t>
            </a:r>
            <a:r>
              <a:rPr lang="en-US" altLang="ko-KR" dirty="0">
                <a:sym typeface="Helvetica"/>
              </a:rPr>
              <a:t>, </a:t>
            </a:r>
            <a:r>
              <a:rPr lang="ko-KR" altLang="en-US" dirty="0">
                <a:sym typeface="Helvetica"/>
              </a:rPr>
              <a:t>최댓값</a:t>
            </a:r>
            <a:r>
              <a:rPr lang="en-US" altLang="ko-KR" dirty="0">
                <a:sym typeface="Helvetica"/>
              </a:rPr>
              <a:t>, </a:t>
            </a:r>
            <a:r>
              <a:rPr lang="ko-KR" altLang="en-US" dirty="0">
                <a:sym typeface="Helvetica"/>
              </a:rPr>
              <a:t>상위 </a:t>
            </a:r>
            <a:r>
              <a:rPr lang="en-US" altLang="ko-KR" dirty="0">
                <a:sym typeface="Helvetica"/>
              </a:rPr>
              <a:t>25%, 50%, 75% </a:t>
            </a:r>
            <a:r>
              <a:rPr lang="ko-KR" altLang="en-US" dirty="0">
                <a:sym typeface="Helvetica"/>
              </a:rPr>
              <a:t>값</a:t>
            </a:r>
            <a:endParaRPr lang="en-US" altLang="ko-KR" dirty="0" smtClean="0">
              <a:sym typeface="Helvetica"/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4544" y="4431324"/>
            <a:ext cx="7928680" cy="4435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2806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err="1" smtClean="0"/>
              <a:t>Kaggle</a:t>
            </a:r>
            <a:r>
              <a:rPr lang="en-US" altLang="ko-KR" dirty="0" smtClean="0"/>
              <a:t> 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2533973"/>
            <a:ext cx="11763619" cy="150596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ym typeface="Helvetica"/>
              </a:rPr>
              <a:t>EDA (</a:t>
            </a:r>
            <a:r>
              <a:rPr lang="en-US" altLang="ko-KR" dirty="0">
                <a:sym typeface="Helvetica"/>
              </a:rPr>
              <a:t>Exploratory Data </a:t>
            </a:r>
            <a:r>
              <a:rPr lang="en-US" altLang="ko-KR" dirty="0" smtClean="0">
                <a:sym typeface="Helvetica"/>
              </a:rPr>
              <a:t>Analysis) </a:t>
            </a:r>
            <a:r>
              <a:rPr lang="ko-KR" altLang="en-US" dirty="0" smtClean="0">
                <a:sym typeface="Helvetica"/>
              </a:rPr>
              <a:t>진행</a:t>
            </a:r>
            <a:endParaRPr lang="en-US" altLang="ko-KR" dirty="0" smtClean="0">
              <a:sym typeface="Helvetica"/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>
                <a:sym typeface="Helvetica"/>
              </a:rPr>
              <a:t>target class</a:t>
            </a:r>
            <a:r>
              <a:rPr lang="ko-KR" altLang="en-US" dirty="0">
                <a:sym typeface="Helvetica"/>
              </a:rPr>
              <a:t>에 따른 각 </a:t>
            </a:r>
            <a:r>
              <a:rPr lang="en-US" altLang="ko-KR" dirty="0">
                <a:sym typeface="Helvetica"/>
              </a:rPr>
              <a:t>feature</a:t>
            </a:r>
            <a:r>
              <a:rPr lang="ko-KR" altLang="en-US" dirty="0">
                <a:sym typeface="Helvetica"/>
              </a:rPr>
              <a:t>의 값의 분포</a:t>
            </a:r>
            <a:endParaRPr lang="en-US" altLang="ko-KR" dirty="0">
              <a:sym typeface="Helvetica"/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4039936"/>
            <a:ext cx="9515808" cy="4566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8222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err="1" smtClean="0"/>
              <a:t>Kaggle</a:t>
            </a:r>
            <a:r>
              <a:rPr lang="en-US" altLang="ko-KR" dirty="0" smtClean="0"/>
              <a:t> 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2533973"/>
            <a:ext cx="11763619" cy="556667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ym typeface="Helvetica"/>
              </a:rPr>
              <a:t>Code </a:t>
            </a:r>
            <a:r>
              <a:rPr lang="ko-KR" altLang="en-US" dirty="0" smtClean="0">
                <a:sym typeface="Helvetica"/>
              </a:rPr>
              <a:t>실행</a:t>
            </a:r>
            <a:endParaRPr lang="en-US" altLang="ko-KR" dirty="0" smtClean="0">
              <a:sym typeface="Helvetica"/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>
                <a:sym typeface="Helvetica"/>
              </a:rPr>
              <a:t>Baseline model: </a:t>
            </a:r>
            <a:r>
              <a:rPr lang="en-US" altLang="ko-KR" dirty="0">
                <a:sym typeface="Helvetica"/>
                <a:hlinkClick r:id="rId2"/>
              </a:rPr>
              <a:t>https://</a:t>
            </a:r>
            <a:r>
              <a:rPr lang="en-US" altLang="ko-KR" dirty="0" smtClean="0">
                <a:sym typeface="Helvetica"/>
                <a:hlinkClick r:id="rId2"/>
              </a:rPr>
              <a:t>www.kaggle.com/mehrankazeminia/tps-may-21-catboost-tabularutilizedautoml</a:t>
            </a:r>
            <a:endParaRPr lang="en-US" altLang="ko-KR" dirty="0" smtClean="0">
              <a:sym typeface="Helvetica"/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err="1" smtClean="0">
                <a:solidFill>
                  <a:srgbClr val="0000FF"/>
                </a:solidFill>
                <a:sym typeface="Helvetica"/>
              </a:rPr>
              <a:t>CatBoost</a:t>
            </a:r>
            <a:r>
              <a:rPr lang="en-US" altLang="ko-KR" dirty="0" smtClean="0">
                <a:sym typeface="Helvetica"/>
              </a:rPr>
              <a:t> </a:t>
            </a:r>
            <a:r>
              <a:rPr lang="ko-KR" altLang="en-US" dirty="0" smtClean="0">
                <a:sym typeface="Helvetica"/>
              </a:rPr>
              <a:t>모델 적용</a:t>
            </a:r>
            <a:endParaRPr lang="en-US" altLang="ko-KR" dirty="0" smtClean="0">
              <a:sym typeface="Helvetica"/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ym typeface="Helvetica"/>
              </a:rPr>
              <a:t>테스트 방법 </a:t>
            </a:r>
            <a:r>
              <a:rPr lang="en-US" altLang="ko-KR" dirty="0" smtClean="0">
                <a:sym typeface="Helvetica"/>
              </a:rPr>
              <a:t>(validate using 10,000 rows):</a:t>
            </a: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>
                <a:sym typeface="Helvetica"/>
              </a:rPr>
              <a:t>l</a:t>
            </a:r>
            <a:r>
              <a:rPr lang="en-US" altLang="ko-KR" dirty="0" smtClean="0">
                <a:sym typeface="Helvetica"/>
              </a:rPr>
              <a:t>og2 : </a:t>
            </a:r>
            <a:r>
              <a:rPr lang="en-US" altLang="ko-KR" b="1" dirty="0" smtClean="0">
                <a:solidFill>
                  <a:srgbClr val="0000FF"/>
                </a:solidFill>
                <a:sym typeface="Helvetica"/>
              </a:rPr>
              <a:t>X -&gt; log2(X+1) </a:t>
            </a:r>
            <a:r>
              <a:rPr lang="ko-KR" altLang="en-US" dirty="0" smtClean="0">
                <a:sym typeface="Helvetica"/>
              </a:rPr>
              <a:t>의 적용 유무에 따른 </a:t>
            </a:r>
            <a:r>
              <a:rPr lang="en-US" altLang="ko-KR" dirty="0" smtClean="0">
                <a:sym typeface="Helvetica"/>
              </a:rPr>
              <a:t>loss </a:t>
            </a:r>
            <a:r>
              <a:rPr lang="ko-KR" altLang="en-US" dirty="0" smtClean="0">
                <a:sym typeface="Helvetica"/>
              </a:rPr>
              <a:t>측정</a:t>
            </a:r>
            <a:endParaRPr lang="en-US" altLang="ko-KR" dirty="0" smtClean="0">
              <a:sym typeface="Helvetica"/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ym typeface="Helvetica"/>
              </a:rPr>
              <a:t>Normalize : </a:t>
            </a:r>
            <a:r>
              <a:rPr lang="ko-KR" altLang="en-US" dirty="0" smtClean="0">
                <a:sym typeface="Helvetica"/>
              </a:rPr>
              <a:t>평균과 표준편차를 이용한 </a:t>
            </a:r>
            <a:r>
              <a:rPr lang="en-US" altLang="ko-KR" dirty="0" smtClean="0">
                <a:sym typeface="Helvetica"/>
              </a:rPr>
              <a:t>normalization</a:t>
            </a:r>
            <a:r>
              <a:rPr lang="ko-KR" altLang="en-US" dirty="0" smtClean="0">
                <a:sym typeface="Helvetica"/>
              </a:rPr>
              <a:t>의 적용 유무에 따른 </a:t>
            </a:r>
            <a:r>
              <a:rPr lang="en-US" altLang="ko-KR" dirty="0" smtClean="0">
                <a:sym typeface="Helvetica"/>
              </a:rPr>
              <a:t>loss </a:t>
            </a:r>
            <a:r>
              <a:rPr lang="ko-KR" altLang="en-US" dirty="0" smtClean="0">
                <a:sym typeface="Helvetica"/>
              </a:rPr>
              <a:t>측정</a:t>
            </a:r>
            <a:endParaRPr lang="en-US" altLang="ko-KR" dirty="0">
              <a:sym typeface="Helvetica"/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338939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err="1" smtClean="0"/>
              <a:t>Kaggle</a:t>
            </a:r>
            <a:r>
              <a:rPr lang="en-US" altLang="ko-KR" dirty="0" smtClean="0"/>
              <a:t> 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2533974"/>
            <a:ext cx="12361496" cy="349168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ym typeface="Helvetica"/>
              </a:rPr>
              <a:t>Code </a:t>
            </a:r>
            <a:r>
              <a:rPr lang="ko-KR" altLang="en-US" dirty="0" smtClean="0">
                <a:sym typeface="Helvetica"/>
              </a:rPr>
              <a:t>실행 결과</a:t>
            </a:r>
            <a:endParaRPr lang="en-US" altLang="ko-KR" dirty="0" smtClean="0">
              <a:sym typeface="Helvetica"/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rgbClr val="0000FF"/>
                </a:solidFill>
                <a:sym typeface="Helvetica"/>
              </a:rPr>
              <a:t>Normalize </a:t>
            </a:r>
            <a:r>
              <a:rPr lang="ko-KR" altLang="en-US" dirty="0" smtClean="0">
                <a:solidFill>
                  <a:srgbClr val="0000FF"/>
                </a:solidFill>
                <a:sym typeface="Helvetica"/>
              </a:rPr>
              <a:t>여부 및 </a:t>
            </a:r>
            <a:r>
              <a:rPr lang="en-US" altLang="ko-KR" dirty="0" smtClean="0">
                <a:solidFill>
                  <a:srgbClr val="0000FF"/>
                </a:solidFill>
                <a:sym typeface="Helvetica"/>
              </a:rPr>
              <a:t>log2 </a:t>
            </a:r>
            <a:r>
              <a:rPr lang="ko-KR" altLang="en-US" dirty="0" smtClean="0">
                <a:solidFill>
                  <a:srgbClr val="0000FF"/>
                </a:solidFill>
                <a:sym typeface="Helvetica"/>
              </a:rPr>
              <a:t>적용 여부에 따른 </a:t>
            </a:r>
            <a:r>
              <a:rPr lang="en-US" altLang="ko-KR" dirty="0" smtClean="0">
                <a:solidFill>
                  <a:srgbClr val="0000FF"/>
                </a:solidFill>
                <a:sym typeface="Helvetica"/>
              </a:rPr>
              <a:t>loss</a:t>
            </a:r>
            <a:r>
              <a:rPr lang="ko-KR" altLang="en-US" dirty="0" smtClean="0">
                <a:solidFill>
                  <a:srgbClr val="0000FF"/>
                </a:solidFill>
                <a:sym typeface="Helvetica"/>
              </a:rPr>
              <a:t>의 차이가 거의 없음</a:t>
            </a:r>
            <a:endParaRPr lang="en-US" altLang="ko-KR" dirty="0" smtClean="0">
              <a:solidFill>
                <a:srgbClr val="0000FF"/>
              </a:solidFill>
              <a:sym typeface="Helvetica"/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ym typeface="Helvetica"/>
              </a:rPr>
              <a:t>Normalize</a:t>
            </a:r>
            <a:r>
              <a:rPr lang="ko-KR" altLang="en-US" dirty="0" smtClean="0">
                <a:sym typeface="Helvetica"/>
              </a:rPr>
              <a:t>의 적용 여부에 따라서는 </a:t>
            </a:r>
            <a:r>
              <a:rPr lang="en-US" altLang="ko-KR" dirty="0" smtClean="0">
                <a:sym typeface="Helvetica"/>
              </a:rPr>
              <a:t>loss</a:t>
            </a:r>
            <a:r>
              <a:rPr lang="ko-KR" altLang="en-US" dirty="0" smtClean="0">
                <a:sym typeface="Helvetica"/>
              </a:rPr>
              <a:t>의 차이가 전혀 발생하지 않음</a:t>
            </a:r>
            <a:endParaRPr lang="en-US" altLang="ko-KR" dirty="0" smtClean="0">
              <a:sym typeface="Helvetica"/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u="sng" dirty="0" smtClean="0">
                <a:sym typeface="Helvetica"/>
              </a:rPr>
              <a:t>향후 </a:t>
            </a:r>
            <a:r>
              <a:rPr lang="en-US" altLang="ko-KR" u="sng" dirty="0" smtClean="0">
                <a:sym typeface="Helvetica"/>
              </a:rPr>
              <a:t>Cross Validation </a:t>
            </a:r>
            <a:r>
              <a:rPr lang="ko-KR" altLang="en-US" u="sng" dirty="0" smtClean="0">
                <a:sym typeface="Helvetica"/>
              </a:rPr>
              <a:t>진행 예정</a:t>
            </a:r>
            <a:endParaRPr lang="en-US" altLang="ko-KR" u="sng" dirty="0" smtClean="0">
              <a:sym typeface="Helvetica"/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9171" y="5826370"/>
            <a:ext cx="7926458" cy="2286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0583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5653</TotalTime>
  <Words>265</Words>
  <Application>Microsoft Office PowerPoint</Application>
  <PresentationFormat>사용자 지정</PresentationFormat>
  <Paragraphs>51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0" baseType="lpstr">
      <vt:lpstr>Helvetica Neue</vt:lpstr>
      <vt:lpstr>Helvetica Neue Light</vt:lpstr>
      <vt:lpstr>Helvetica Neue Thin</vt:lpstr>
      <vt:lpstr>맑은 고딕</vt:lpstr>
      <vt:lpstr>Arial</vt:lpstr>
      <vt:lpstr>Helvetica</vt:lpstr>
      <vt:lpstr>Times New Roman</vt:lpstr>
      <vt:lpstr>Trebuchet MS</vt:lpstr>
      <vt:lpstr>White</vt:lpstr>
      <vt:lpstr>Weekly Report</vt:lpstr>
      <vt:lpstr>AI Explanable AI</vt:lpstr>
      <vt:lpstr>Kaggle Competition</vt:lpstr>
      <vt:lpstr>Kaggle Competition</vt:lpstr>
      <vt:lpstr>Kaggle Competition</vt:lpstr>
      <vt:lpstr>Kaggle Competition</vt:lpstr>
      <vt:lpstr>Kaggle Competition</vt:lpstr>
      <vt:lpstr>Kaggle Competition</vt:lpstr>
      <vt:lpstr>Kaggle Competition</vt:lpstr>
      <vt:lpstr>Paper: Can Explainable AI Explain Unfairness? A Framework for Evaluating Explainable AI</vt:lpstr>
      <vt:lpstr>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</dc:title>
  <dc:creator>김홍식</dc:creator>
  <cp:lastModifiedBy>TEST</cp:lastModifiedBy>
  <cp:revision>3546</cp:revision>
  <cp:lastPrinted>2020-05-01T05:17:35Z</cp:lastPrinted>
  <dcterms:modified xsi:type="dcterms:W3CDTF">2021-06-25T03:53:19Z</dcterms:modified>
</cp:coreProperties>
</file>