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67" r:id="rId11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171FF"/>
    <a:srgbClr val="FF8050"/>
    <a:srgbClr val="E5D5FF"/>
    <a:srgbClr val="D2B7FF"/>
    <a:srgbClr val="00A2FF"/>
    <a:srgbClr val="9933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21.03.24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</a:t>
            </a:r>
            <a:r>
              <a:rPr lang="en-US" altLang="ko-KR" dirty="0" smtClean="0"/>
              <a:t>WPCN-UAV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WPCN-UAV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dirty="0" smtClean="0">
                <a:solidFill>
                  <a:schemeClr val="tx1"/>
                </a:solidFill>
              </a:rPr>
              <a:t>이 동작하도록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/>
              <a:t>Q Table</a:t>
            </a:r>
            <a:r>
              <a:rPr lang="ko-KR" altLang="en-US" dirty="0" smtClean="0"/>
              <a:t>을 검색하지 않고 </a:t>
            </a:r>
            <a:r>
              <a:rPr lang="en-US" altLang="ko-KR" dirty="0" smtClean="0"/>
              <a:t>Deep Q Learning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를 구하기 위한 </a:t>
            </a:r>
            <a:r>
              <a:rPr lang="en-US" altLang="ko-KR" dirty="0" smtClean="0"/>
              <a:t>threshold </a:t>
            </a:r>
            <a:r>
              <a:rPr lang="ko-KR" altLang="en-US" dirty="0" smtClean="0"/>
              <a:t>조정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06854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b="1" dirty="0" smtClean="0">
                <a:solidFill>
                  <a:schemeClr val="tx1"/>
                </a:solidFill>
              </a:rPr>
              <a:t>이 동작하도록 구현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07" y="3010721"/>
            <a:ext cx="7735403" cy="53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1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57076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en-US" altLang="ko-KR" dirty="0" smtClean="0">
                <a:solidFill>
                  <a:schemeClr val="tx1"/>
                </a:solidFill>
              </a:rPr>
              <a:t>Reward</a:t>
            </a:r>
            <a:r>
              <a:rPr lang="ko-KR" altLang="en-US" dirty="0" smtClean="0">
                <a:solidFill>
                  <a:schemeClr val="tx1"/>
                </a:solidFill>
              </a:rPr>
              <a:t>를 구하기 위한 조건을 </a:t>
            </a:r>
            <a:r>
              <a:rPr lang="en-US" altLang="ko-KR" dirty="0" smtClean="0">
                <a:solidFill>
                  <a:srgbClr val="0000FF"/>
                </a:solidFill>
              </a:rPr>
              <a:t>(Q Table</a:t>
            </a:r>
            <a:r>
              <a:rPr lang="ko-KR" altLang="en-US" dirty="0" smtClean="0">
                <a:solidFill>
                  <a:srgbClr val="0000FF"/>
                </a:solidFill>
              </a:rPr>
              <a:t>의 크기</a:t>
            </a:r>
            <a:r>
              <a:rPr lang="en-US" altLang="ko-KR" dirty="0" smtClean="0">
                <a:solidFill>
                  <a:srgbClr val="0000FF"/>
                </a:solidFill>
              </a:rPr>
              <a:t>) &gt; 0</a:t>
            </a:r>
            <a:r>
              <a:rPr lang="ko-KR" altLang="en-US" dirty="0" smtClean="0">
                <a:solidFill>
                  <a:schemeClr val="tx1"/>
                </a:solidFill>
              </a:rPr>
              <a:t>으로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</a:rPr>
              <a:t>f.R_nkl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함수의 </a:t>
            </a:r>
            <a:r>
              <a:rPr lang="en-US" altLang="ko-KR" dirty="0" smtClean="0">
                <a:solidFill>
                  <a:srgbClr val="0000FF"/>
                </a:solidFill>
              </a:rPr>
              <a:t>index error</a:t>
            </a:r>
            <a:r>
              <a:rPr lang="ko-KR" altLang="en-US" dirty="0" smtClean="0">
                <a:solidFill>
                  <a:schemeClr val="tx1"/>
                </a:solidFill>
              </a:rPr>
              <a:t>가 발생하지 않도록 수정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0" y="4159688"/>
            <a:ext cx="6202160" cy="47514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32644" y="5337560"/>
            <a:ext cx="860156" cy="39520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1388" y="7830205"/>
            <a:ext cx="4448013" cy="51402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79" y="5010790"/>
            <a:ext cx="6647198" cy="151239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7452988" y="6009154"/>
            <a:ext cx="4674489" cy="4381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5283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57076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State = {Q, a, R} </a:t>
            </a:r>
            <a:r>
              <a:rPr lang="ko-KR" altLang="en-US" b="1" dirty="0" smtClean="0">
                <a:solidFill>
                  <a:schemeClr val="tx1"/>
                </a:solidFill>
              </a:rPr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a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배열을 매 </a:t>
            </a:r>
            <a:r>
              <a:rPr lang="en-US" altLang="ko-KR" dirty="0" smtClean="0">
                <a:solidFill>
                  <a:srgbClr val="0000FF"/>
                </a:solidFill>
              </a:rPr>
              <a:t>episode</a:t>
            </a:r>
            <a:r>
              <a:rPr lang="ko-KR" altLang="en-US" dirty="0" smtClean="0">
                <a:solidFill>
                  <a:srgbClr val="0000FF"/>
                </a:solidFill>
              </a:rPr>
              <a:t>마다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초기화</a:t>
            </a:r>
            <a:r>
              <a:rPr lang="ko-KR" altLang="en-US" dirty="0" smtClean="0">
                <a:solidFill>
                  <a:schemeClr val="tx1"/>
                </a:solidFill>
              </a:rPr>
              <a:t>하도록 수정 </a:t>
            </a:r>
            <a:r>
              <a:rPr lang="en-US" altLang="ko-KR" dirty="0" smtClean="0">
                <a:solidFill>
                  <a:srgbClr val="FF0000"/>
                </a:solidFill>
              </a:rPr>
              <a:t>(1</a:t>
            </a:r>
            <a:r>
              <a:rPr lang="ko-KR" altLang="en-US" dirty="0" smtClean="0">
                <a:solidFill>
                  <a:srgbClr val="FF0000"/>
                </a:solidFill>
              </a:rPr>
              <a:t>을 초과하지 않는 값이 보장되도록 향후 수정 필요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4" y="4378271"/>
            <a:ext cx="6681225" cy="30977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18624" y="6120224"/>
            <a:ext cx="2680318" cy="126471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668" y="4711484"/>
            <a:ext cx="4218683" cy="22809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75139" y="5993656"/>
            <a:ext cx="3318332" cy="99874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7073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651508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test </a:t>
            </a:r>
            <a:r>
              <a:rPr lang="ko-KR" altLang="en-US" b="1" dirty="0" smtClean="0">
                <a:solidFill>
                  <a:schemeClr val="tx1"/>
                </a:solidFill>
              </a:rPr>
              <a:t>함수의 </a:t>
            </a:r>
            <a:r>
              <a:rPr lang="ko-KR" altLang="en-US" dirty="0" smtClean="0">
                <a:solidFill>
                  <a:schemeClr val="tx1"/>
                </a:solidFill>
              </a:rPr>
              <a:t>버그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stateTo1dArray() </a:t>
            </a:r>
            <a:r>
              <a:rPr lang="ko-KR" altLang="en-US" b="1" dirty="0" smtClean="0">
                <a:solidFill>
                  <a:srgbClr val="0000FF"/>
                </a:solidFill>
              </a:rPr>
              <a:t>함수와의 호환</a:t>
            </a:r>
            <a:r>
              <a:rPr lang="ko-KR" altLang="en-US" dirty="0" smtClean="0">
                <a:solidFill>
                  <a:schemeClr val="tx1"/>
                </a:solidFill>
              </a:rPr>
              <a:t>을 위해 </a:t>
            </a:r>
            <a:r>
              <a:rPr lang="en-US" altLang="ko-KR" dirty="0" smtClean="0">
                <a:solidFill>
                  <a:schemeClr val="tx1"/>
                </a:solidFill>
              </a:rPr>
              <a:t>State </a:t>
            </a:r>
            <a:r>
              <a:rPr lang="ko-KR" altLang="en-US" dirty="0" smtClean="0">
                <a:solidFill>
                  <a:schemeClr val="tx1"/>
                </a:solidFill>
              </a:rPr>
              <a:t>외에 </a:t>
            </a:r>
            <a:r>
              <a:rPr lang="en-US" altLang="ko-KR" b="1" dirty="0" smtClean="0">
                <a:solidFill>
                  <a:srgbClr val="0000FF"/>
                </a:solidFill>
              </a:rPr>
              <a:t>k</a:t>
            </a:r>
            <a:r>
              <a:rPr lang="ko-KR" altLang="en-US" b="1" dirty="0" smtClean="0">
                <a:solidFill>
                  <a:srgbClr val="0000FF"/>
                </a:solidFill>
              </a:rPr>
              <a:t>가 추가로 인수로 입력</a:t>
            </a:r>
            <a:r>
              <a:rPr lang="ko-KR" altLang="en-US" dirty="0" smtClean="0">
                <a:solidFill>
                  <a:schemeClr val="tx1"/>
                </a:solidFill>
              </a:rPr>
              <a:t>되도록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State = {Q, a, </a:t>
            </a:r>
            <a:r>
              <a:rPr lang="en-US" altLang="ko-KR" b="1" dirty="0" smtClean="0">
                <a:solidFill>
                  <a:srgbClr val="0000FF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}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R</a:t>
            </a:r>
            <a:r>
              <a:rPr lang="ko-KR" altLang="en-US" b="1" dirty="0" smtClean="0">
                <a:solidFill>
                  <a:srgbClr val="0000FF"/>
                </a:solidFill>
              </a:rPr>
              <a:t>이 정수가 아닌 배열로 입력되도록</a:t>
            </a:r>
            <a:r>
              <a:rPr lang="ko-KR" altLang="en-US" dirty="0" smtClean="0">
                <a:solidFill>
                  <a:schemeClr val="tx1"/>
                </a:solidFill>
              </a:rPr>
              <a:t>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589" y="3715356"/>
            <a:ext cx="3962589" cy="16896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274" y="6176800"/>
            <a:ext cx="6079220" cy="26773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31881" y="3927828"/>
            <a:ext cx="2261864" cy="28115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4518" y="5123859"/>
            <a:ext cx="2261864" cy="28115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22621" y="7515473"/>
            <a:ext cx="4093698" cy="133867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44745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651508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의 크기가 일정 수준 이상이 되는 등 일정한 조건을 만족시키면 </a:t>
            </a:r>
            <a:r>
              <a:rPr lang="en-US" altLang="ko-KR" b="1" dirty="0" smtClean="0">
                <a:solidFill>
                  <a:srgbClr val="0000FF"/>
                </a:solidFill>
              </a:rPr>
              <a:t>Q Table</a:t>
            </a:r>
            <a:r>
              <a:rPr lang="ko-KR" altLang="en-US" b="1" dirty="0" smtClean="0">
                <a:solidFill>
                  <a:srgbClr val="0000FF"/>
                </a:solidFill>
              </a:rPr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state</a:t>
            </a:r>
            <a:r>
              <a:rPr lang="ko-KR" altLang="en-US" b="1" dirty="0" smtClean="0">
                <a:solidFill>
                  <a:srgbClr val="0000FF"/>
                </a:solidFill>
              </a:rPr>
              <a:t>를 찾는 대신 </a:t>
            </a:r>
            <a:r>
              <a:rPr lang="en-US" altLang="ko-KR" b="1" dirty="0" smtClean="0">
                <a:solidFill>
                  <a:srgbClr val="0000FF"/>
                </a:solidFill>
              </a:rPr>
              <a:t>Deep Q Learning </a:t>
            </a:r>
            <a:r>
              <a:rPr lang="ko-KR" altLang="en-US" b="1" dirty="0" smtClean="0">
                <a:solidFill>
                  <a:srgbClr val="0000FF"/>
                </a:solidFill>
              </a:rPr>
              <a:t>모델에 </a:t>
            </a:r>
            <a:r>
              <a:rPr lang="en-US" altLang="ko-KR" b="1" dirty="0" smtClean="0">
                <a:solidFill>
                  <a:srgbClr val="0000FF"/>
                </a:solidFill>
              </a:rPr>
              <a:t>state</a:t>
            </a:r>
            <a:r>
              <a:rPr lang="ko-KR" altLang="en-US" b="1" dirty="0" smtClean="0">
                <a:solidFill>
                  <a:srgbClr val="0000FF"/>
                </a:solidFill>
              </a:rPr>
              <a:t>를 입력</a:t>
            </a:r>
            <a:r>
              <a:rPr lang="ko-KR" altLang="en-US" dirty="0" smtClean="0">
                <a:solidFill>
                  <a:schemeClr val="tx1"/>
                </a:solidFill>
              </a:rPr>
              <a:t>시키도록 하는 것이 목표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Optimizer</a:t>
            </a:r>
            <a:r>
              <a:rPr lang="ko-KR" altLang="en-US" b="1" dirty="0" smtClean="0">
                <a:solidFill>
                  <a:srgbClr val="0000FF"/>
                </a:solidFill>
              </a:rPr>
              <a:t>를 지정</a:t>
            </a:r>
            <a:r>
              <a:rPr lang="ko-KR" altLang="en-US" dirty="0" smtClean="0">
                <a:solidFill>
                  <a:schemeClr val="tx1"/>
                </a:solidFill>
              </a:rPr>
              <a:t>하여 학습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Episode 0, 1, 2, 3, 4</a:t>
            </a:r>
            <a:r>
              <a:rPr lang="ko-KR" altLang="en-US" b="1" dirty="0" smtClean="0">
                <a:solidFill>
                  <a:srgbClr val="0000FF"/>
                </a:solidFill>
              </a:rPr>
              <a:t>에서는 무조건 </a:t>
            </a:r>
            <a:r>
              <a:rPr lang="en-US" altLang="ko-KR" b="1" dirty="0" smtClean="0">
                <a:solidFill>
                  <a:srgbClr val="0000FF"/>
                </a:solidFill>
              </a:rPr>
              <a:t>Deep Q Learning </a:t>
            </a:r>
            <a:r>
              <a:rPr lang="ko-KR" altLang="en-US" b="1" dirty="0" smtClean="0">
                <a:solidFill>
                  <a:srgbClr val="0000FF"/>
                </a:solidFill>
              </a:rPr>
              <a:t>모델에 </a:t>
            </a:r>
            <a:r>
              <a:rPr lang="en-US" altLang="ko-KR" b="1" dirty="0" smtClean="0">
                <a:solidFill>
                  <a:srgbClr val="0000FF"/>
                </a:solidFill>
              </a:rPr>
              <a:t>state</a:t>
            </a:r>
            <a:r>
              <a:rPr lang="ko-KR" altLang="en-US" b="1" dirty="0" smtClean="0">
                <a:solidFill>
                  <a:srgbClr val="0000FF"/>
                </a:solidFill>
              </a:rPr>
              <a:t>를 입력</a:t>
            </a:r>
            <a:r>
              <a:rPr lang="ko-KR" altLang="en-US" dirty="0" smtClean="0">
                <a:solidFill>
                  <a:schemeClr val="tx1"/>
                </a:solidFill>
              </a:rPr>
              <a:t>시킬 수 있도록 모델을 학습하도록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22" y="4438721"/>
            <a:ext cx="7069325" cy="14954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8601" y="4880761"/>
            <a:ext cx="3307270" cy="34216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22" y="7110090"/>
            <a:ext cx="6617405" cy="1123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78044" y="7404401"/>
            <a:ext cx="4882931" cy="54622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96128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31597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Deep Q Learning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DeepLearningQ_test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함수의 결과값인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rewardsOfActionsOfNext</a:t>
            </a:r>
            <a:r>
              <a:rPr lang="en-US" altLang="ko-KR" b="1" dirty="0" smtClean="0">
                <a:solidFill>
                  <a:srgbClr val="0000FF"/>
                </a:solidFill>
              </a:rPr>
              <a:t> State</a:t>
            </a:r>
            <a:r>
              <a:rPr lang="ko-KR" altLang="en-US" b="1" dirty="0" smtClean="0">
                <a:solidFill>
                  <a:srgbClr val="0000FF"/>
                </a:solidFill>
              </a:rPr>
              <a:t>를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QofNextStateAction</a:t>
            </a:r>
            <a:r>
              <a:rPr lang="ko-KR" altLang="en-US" b="1" dirty="0" smtClean="0">
                <a:solidFill>
                  <a:srgbClr val="0000FF"/>
                </a:solidFill>
              </a:rPr>
              <a:t>의 값</a:t>
            </a:r>
            <a:r>
              <a:rPr lang="ko-KR" altLang="en-US" dirty="0" smtClean="0">
                <a:solidFill>
                  <a:schemeClr val="tx1"/>
                </a:solidFill>
              </a:rPr>
              <a:t>으로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QofNextStateAction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b="1" dirty="0" smtClean="0">
                <a:solidFill>
                  <a:srgbClr val="0000FF"/>
                </a:solidFill>
              </a:rPr>
              <a:t>배열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QofNextStateAction</a:t>
            </a:r>
            <a:r>
              <a:rPr lang="en-US" altLang="ko-KR" b="1" dirty="0" smtClean="0">
                <a:solidFill>
                  <a:srgbClr val="FF0000"/>
                </a:solidFill>
              </a:rPr>
              <a:t> 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maxQ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에서 오류</a:t>
            </a:r>
            <a:r>
              <a:rPr lang="ko-KR" altLang="en-US" dirty="0" smtClean="0">
                <a:solidFill>
                  <a:schemeClr val="tx1"/>
                </a:solidFill>
              </a:rPr>
              <a:t>가 발생하는 문제 해결 필요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33" y="4626245"/>
            <a:ext cx="5251528" cy="42834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34134" y="5601432"/>
            <a:ext cx="3113541" cy="28792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4133" y="8187065"/>
            <a:ext cx="2757081" cy="7225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7616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283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3106</cp:revision>
  <cp:lastPrinted>2020-09-22T02:33:58Z</cp:lastPrinted>
  <dcterms:modified xsi:type="dcterms:W3CDTF">2021-03-24T07:22:07Z</dcterms:modified>
</cp:coreProperties>
</file>