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1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88" r:id="rId12"/>
    <p:sldId id="267" r:id="rId13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21.07.28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338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결과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73522"/>
              </p:ext>
            </p:extLst>
          </p:nvPr>
        </p:nvGraphicFramePr>
        <p:xfrm>
          <a:off x="933663" y="3320853"/>
          <a:ext cx="11501644" cy="493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028">
                  <a:extLst>
                    <a:ext uri="{9D8B030D-6E8A-4147-A177-3AD203B41FA5}">
                      <a16:colId xmlns:a16="http://schemas.microsoft.com/office/drawing/2014/main" val="578896694"/>
                    </a:ext>
                  </a:extLst>
                </a:gridCol>
                <a:gridCol w="5363308">
                  <a:extLst>
                    <a:ext uri="{9D8B030D-6E8A-4147-A177-3AD203B41FA5}">
                      <a16:colId xmlns:a16="http://schemas.microsoft.com/office/drawing/2014/main" val="1353649545"/>
                    </a:ext>
                  </a:extLst>
                </a:gridCol>
                <a:gridCol w="5363308">
                  <a:extLst>
                    <a:ext uri="{9D8B030D-6E8A-4147-A177-3AD203B41FA5}">
                      <a16:colId xmlns:a16="http://schemas.microsoft.com/office/drawing/2014/main" val="2680423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episode</a:t>
                      </a:r>
                      <a:r>
                        <a:rPr lang="en-US" altLang="ko-KR" sz="2400" dirty="0" smtClean="0"/>
                        <a:t>=10 (45,000)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Final (45,000)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22054"/>
                  </a:ext>
                </a:extLst>
              </a:tr>
              <a:tr h="4480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회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8781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83" y="4059296"/>
            <a:ext cx="5203735" cy="39028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25" y="4064898"/>
            <a:ext cx="5162167" cy="38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6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2965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결론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B050"/>
                </a:solidFill>
              </a:rPr>
              <a:t>Validation accuracy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episode</a:t>
            </a:r>
            <a:r>
              <a:rPr lang="en-US" altLang="ko-KR" dirty="0" smtClean="0">
                <a:solidFill>
                  <a:schemeClr val="tx1"/>
                </a:solidFill>
              </a:rPr>
              <a:t>=1 </a:t>
            </a:r>
            <a:r>
              <a:rPr lang="ko-KR" altLang="en-US" dirty="0" smtClean="0">
                <a:solidFill>
                  <a:schemeClr val="tx1"/>
                </a:solidFill>
              </a:rPr>
              <a:t>등 초반에 </a:t>
            </a:r>
            <a:r>
              <a:rPr lang="en-US" altLang="ko-KR" dirty="0" smtClean="0">
                <a:solidFill>
                  <a:schemeClr val="tx1"/>
                </a:solidFill>
              </a:rPr>
              <a:t>0.4~0.5 </a:t>
            </a:r>
            <a:r>
              <a:rPr lang="ko-KR" altLang="en-US" dirty="0" smtClean="0">
                <a:solidFill>
                  <a:schemeClr val="tx1"/>
                </a:solidFill>
              </a:rPr>
              <a:t>정도이다가 </a:t>
            </a:r>
            <a:r>
              <a:rPr lang="en-US" altLang="ko-KR" dirty="0"/>
              <a:t>episode</a:t>
            </a:r>
            <a:r>
              <a:rPr lang="en-US" altLang="ko-KR" dirty="0" smtClean="0">
                <a:solidFill>
                  <a:schemeClr val="tx1"/>
                </a:solidFill>
              </a:rPr>
              <a:t>=5 </a:t>
            </a:r>
            <a:r>
              <a:rPr lang="ko-KR" altLang="en-US" dirty="0" smtClean="0">
                <a:solidFill>
                  <a:schemeClr val="tx1"/>
                </a:solidFill>
              </a:rPr>
              <a:t>정도에 </a:t>
            </a:r>
            <a:r>
              <a:rPr lang="en-US" altLang="ko-KR" dirty="0" smtClean="0">
                <a:solidFill>
                  <a:schemeClr val="tx1"/>
                </a:solidFill>
              </a:rPr>
              <a:t>0.1~0.2 </a:t>
            </a:r>
            <a:r>
              <a:rPr lang="ko-KR" altLang="en-US" dirty="0" smtClean="0">
                <a:solidFill>
                  <a:schemeClr val="tx1"/>
                </a:solidFill>
              </a:rPr>
              <a:t>정도로 급감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이후 학습이 진행되면서 점차 증가하는 것으로 보임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Validation loss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1</a:t>
            </a:r>
            <a:r>
              <a:rPr lang="ko-KR" altLang="en-US" dirty="0" smtClean="0"/>
              <a:t>회 실험에서는 </a:t>
            </a:r>
            <a:r>
              <a:rPr lang="en-US" altLang="ko-KR" dirty="0" smtClean="0"/>
              <a:t>episode</a:t>
            </a:r>
            <a:r>
              <a:rPr lang="en-US" altLang="ko-KR" dirty="0" smtClean="0">
                <a:solidFill>
                  <a:schemeClr val="tx1"/>
                </a:solidFill>
              </a:rPr>
              <a:t>=1 </a:t>
            </a:r>
            <a:r>
              <a:rPr lang="ko-KR" altLang="en-US" dirty="0" smtClean="0">
                <a:solidFill>
                  <a:schemeClr val="tx1"/>
                </a:solidFill>
              </a:rPr>
              <a:t>등 초반에 </a:t>
            </a:r>
            <a:r>
              <a:rPr lang="en-US" altLang="ko-KR" dirty="0" smtClean="0">
                <a:solidFill>
                  <a:schemeClr val="tx1"/>
                </a:solidFill>
              </a:rPr>
              <a:t>1.0 </a:t>
            </a:r>
            <a:r>
              <a:rPr lang="ko-KR" altLang="en-US" dirty="0" smtClean="0">
                <a:solidFill>
                  <a:schemeClr val="tx1"/>
                </a:solidFill>
              </a:rPr>
              <a:t>정도로 높다가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학습이 진행될수록 감소하는 추세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회 실험에서는 이러한 감소 추세가 크게 나타나지 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전체적으로 </a:t>
            </a:r>
            <a:r>
              <a:rPr lang="en-US" altLang="ko-KR" b="1" dirty="0" smtClean="0">
                <a:solidFill>
                  <a:srgbClr val="0000FF"/>
                </a:solidFill>
              </a:rPr>
              <a:t>epoch</a:t>
            </a:r>
            <a:r>
              <a:rPr lang="ko-KR" altLang="en-US" b="1" dirty="0" smtClean="0">
                <a:solidFill>
                  <a:srgbClr val="0000FF"/>
                </a:solidFill>
              </a:rPr>
              <a:t>가 증가할수록 감소</a:t>
            </a:r>
            <a:r>
              <a:rPr lang="ko-KR" altLang="en-US" dirty="0" smtClean="0">
                <a:solidFill>
                  <a:schemeClr val="tx1"/>
                </a:solidFill>
              </a:rPr>
              <a:t>하는 경향을 보이며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이것은 </a:t>
            </a:r>
            <a:r>
              <a:rPr lang="ko-KR" altLang="en-US" b="1" dirty="0" smtClean="0">
                <a:solidFill>
                  <a:srgbClr val="0000FF"/>
                </a:solidFill>
              </a:rPr>
              <a:t>학습이 어느 정도 된다는 </a:t>
            </a:r>
            <a:r>
              <a:rPr lang="ko-KR" altLang="en-US" dirty="0" smtClean="0">
                <a:solidFill>
                  <a:schemeClr val="tx1"/>
                </a:solidFill>
              </a:rPr>
              <a:t>것을 의미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학습 데이터 생성 속도를 늘릴 수 있도록 코드 분석 및 </a:t>
            </a:r>
            <a:r>
              <a:rPr lang="en-US" altLang="ko-KR" dirty="0" smtClean="0">
                <a:solidFill>
                  <a:schemeClr val="tx1"/>
                </a:solidFill>
              </a:rPr>
              <a:t>parameter </a:t>
            </a:r>
            <a:r>
              <a:rPr lang="ko-KR" altLang="en-US" smtClean="0">
                <a:solidFill>
                  <a:schemeClr val="tx1"/>
                </a:solidFill>
              </a:rPr>
              <a:t>재설정 필요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0797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Implementation: WPCN-UAV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5287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반복 실험이 가능하도록 코드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과정에 대한 그래프를 그리는 코드 추가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7" y="3069639"/>
            <a:ext cx="8300549" cy="19219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47292" y="3387969"/>
            <a:ext cx="2121877" cy="77372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897" y="5952147"/>
            <a:ext cx="6872043" cy="27436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79077" y="6669666"/>
            <a:ext cx="5615354" cy="116134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44898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6096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</a:t>
            </a:r>
            <a:r>
              <a:rPr lang="en-US" altLang="ko-KR" dirty="0" smtClean="0">
                <a:solidFill>
                  <a:schemeClr val="tx1"/>
                </a:solidFill>
              </a:rPr>
              <a:t>setting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63243"/>
              </p:ext>
            </p:extLst>
          </p:nvPr>
        </p:nvGraphicFramePr>
        <p:xfrm>
          <a:off x="1253067" y="3048000"/>
          <a:ext cx="10645856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5856">
                  <a:extLst>
                    <a:ext uri="{9D8B030D-6E8A-4147-A177-3AD203B41FA5}">
                      <a16:colId xmlns:a16="http://schemas.microsoft.com/office/drawing/2014/main" val="44522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deviceName</a:t>
                      </a:r>
                      <a:r>
                        <a:rPr lang="en-US" altLang="ko-KR" sz="1800" dirty="0" smtClean="0"/>
                        <a:t>=gpu:0</a:t>
                      </a:r>
                    </a:p>
                    <a:p>
                      <a:pPr latinLnBrk="1"/>
                      <a:r>
                        <a:rPr lang="en-US" altLang="ko-KR" sz="1800" dirty="0" err="1" smtClean="0"/>
                        <a:t>QTable_rate</a:t>
                      </a:r>
                      <a:r>
                        <a:rPr lang="en-US" altLang="ko-KR" sz="1800" dirty="0" smtClean="0"/>
                        <a:t>=1.0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fc=800000000 # carrier frequency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B=1000000 # bandwidth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o2=-110 # Noise power spectral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b1=0.36 # environmental parameter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b2=0.21 # environmental parameter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alpha=2 # path loss exponent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u1=3 # additional path loss for </a:t>
                      </a:r>
                      <a:r>
                        <a:rPr lang="en-US" altLang="ko-KR" sz="1800" dirty="0" err="1" smtClean="0"/>
                        <a:t>LoS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u2=23 # additional path loss for </a:t>
                      </a:r>
                      <a:r>
                        <a:rPr lang="en-US" altLang="ko-KR" sz="1800" dirty="0" err="1" smtClean="0"/>
                        <a:t>NLoS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S_=0.0 # (temp) constant value determined by both the antenna and the environment</a:t>
                      </a:r>
                    </a:p>
                    <a:p>
                      <a:pPr latinLnBrk="1"/>
                      <a:r>
                        <a:rPr lang="en-US" altLang="ko-KR" sz="1800" dirty="0" err="1" smtClean="0"/>
                        <a:t>alphaL</a:t>
                      </a:r>
                      <a:r>
                        <a:rPr lang="en-US" altLang="ko-KR" sz="1800" dirty="0" smtClean="0"/>
                        <a:t>=0.1 # learning rate for DQN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r_=0.7 # discount factor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width=50 # width (m)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height=50 # height (m)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M=10 # episodes (originally 1000)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L=5 # number of clusters = number of UAVs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devices=50 # number of devices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T=30 # time (s)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H=15 # hovering elevation (m)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6037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 episode </a:t>
            </a:r>
            <a:r>
              <a:rPr lang="ko-KR" altLang="en-US" dirty="0" smtClean="0">
                <a:solidFill>
                  <a:schemeClr val="tx1"/>
                </a:solidFill>
              </a:rPr>
              <a:t>당 </a:t>
            </a:r>
            <a:r>
              <a:rPr lang="en-US" altLang="ko-KR" dirty="0" smtClean="0">
                <a:solidFill>
                  <a:schemeClr val="tx1"/>
                </a:solidFill>
              </a:rPr>
              <a:t>4,500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en-US" altLang="ko-KR" dirty="0" smtClean="0">
                <a:solidFill>
                  <a:schemeClr val="tx1"/>
                </a:solidFill>
              </a:rPr>
              <a:t>row </a:t>
            </a:r>
            <a:r>
              <a:rPr lang="ko-KR" altLang="en-US" dirty="0" smtClean="0">
                <a:solidFill>
                  <a:schemeClr val="tx1"/>
                </a:solidFill>
              </a:rPr>
              <a:t>존재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전체 </a:t>
            </a:r>
            <a:r>
              <a:rPr lang="en-US" altLang="ko-KR" dirty="0" smtClean="0">
                <a:solidFill>
                  <a:schemeClr val="tx1"/>
                </a:solidFill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90%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training data, 10%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test data</a:t>
            </a:r>
            <a:r>
              <a:rPr lang="ko-KR" altLang="en-US" dirty="0" smtClean="0">
                <a:solidFill>
                  <a:schemeClr val="tx1"/>
                </a:solidFill>
              </a:rPr>
              <a:t>이므로</a:t>
            </a:r>
            <a:r>
              <a:rPr lang="en-US" altLang="ko-KR" dirty="0" smtClean="0">
                <a:solidFill>
                  <a:schemeClr val="tx1"/>
                </a:solidFill>
              </a:rPr>
              <a:t>, 1 epoch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당 </a:t>
            </a:r>
            <a:r>
              <a:rPr lang="en-US" altLang="ko-KR" b="1" dirty="0" smtClean="0">
                <a:solidFill>
                  <a:srgbClr val="0000FF"/>
                </a:solidFill>
              </a:rPr>
              <a:t>4,050</a:t>
            </a:r>
            <a:r>
              <a:rPr lang="ko-KR" altLang="en-US" b="1" dirty="0" smtClean="0">
                <a:solidFill>
                  <a:srgbClr val="0000FF"/>
                </a:solidFill>
              </a:rPr>
              <a:t>개의 </a:t>
            </a:r>
            <a:r>
              <a:rPr lang="en-US" altLang="ko-KR" b="1" dirty="0" smtClean="0">
                <a:solidFill>
                  <a:srgbClr val="0000FF"/>
                </a:solidFill>
              </a:rPr>
              <a:t>training row</a:t>
            </a:r>
            <a:r>
              <a:rPr lang="ko-KR" altLang="en-US" b="1" dirty="0" smtClean="0">
                <a:solidFill>
                  <a:srgbClr val="0000FF"/>
                </a:solidFill>
              </a:rPr>
              <a:t>와 </a:t>
            </a:r>
            <a:r>
              <a:rPr lang="en-US" altLang="ko-KR" b="1" dirty="0" smtClean="0">
                <a:solidFill>
                  <a:srgbClr val="0000FF"/>
                </a:solidFill>
              </a:rPr>
              <a:t>450</a:t>
            </a:r>
            <a:r>
              <a:rPr lang="ko-KR" altLang="en-US" b="1" dirty="0" smtClean="0">
                <a:solidFill>
                  <a:srgbClr val="0000FF"/>
                </a:solidFill>
              </a:rPr>
              <a:t>개의 </a:t>
            </a:r>
            <a:r>
              <a:rPr lang="en-US" altLang="ko-KR" b="1" dirty="0" smtClean="0">
                <a:solidFill>
                  <a:srgbClr val="0000FF"/>
                </a:solidFill>
              </a:rPr>
              <a:t>test row</a:t>
            </a:r>
            <a:r>
              <a:rPr lang="ko-KR" altLang="en-US" dirty="0" smtClean="0">
                <a:solidFill>
                  <a:schemeClr val="tx1"/>
                </a:solidFill>
              </a:rPr>
              <a:t>가 존재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</a:rPr>
              <a:t>10 episode </a:t>
            </a:r>
            <a:r>
              <a:rPr lang="ko-KR" altLang="en-US" dirty="0" smtClean="0">
                <a:solidFill>
                  <a:schemeClr val="tx1"/>
                </a:solidFill>
              </a:rPr>
              <a:t>동안 반복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마지막 </a:t>
            </a:r>
            <a:r>
              <a:rPr lang="en-US" altLang="ko-KR" dirty="0" smtClean="0">
                <a:solidFill>
                  <a:schemeClr val="tx1"/>
                </a:solidFill>
              </a:rPr>
              <a:t>episode </a:t>
            </a:r>
            <a:r>
              <a:rPr lang="ko-KR" altLang="en-US" dirty="0" smtClean="0">
                <a:solidFill>
                  <a:schemeClr val="tx1"/>
                </a:solidFill>
              </a:rPr>
              <a:t>기준 총 </a:t>
            </a:r>
            <a:r>
              <a:rPr lang="en-US" altLang="ko-KR" b="1" dirty="0" smtClean="0">
                <a:solidFill>
                  <a:srgbClr val="0000FF"/>
                </a:solidFill>
              </a:rPr>
              <a:t>45,000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row </a:t>
            </a:r>
            <a:r>
              <a:rPr lang="ko-KR" altLang="en-US" dirty="0" smtClean="0">
                <a:solidFill>
                  <a:schemeClr val="tx1"/>
                </a:solidFill>
              </a:rPr>
              <a:t>존재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따라서 </a:t>
            </a:r>
            <a:r>
              <a:rPr lang="en-US" altLang="ko-KR" b="1" dirty="0" smtClean="0">
                <a:solidFill>
                  <a:srgbClr val="0000FF"/>
                </a:solidFill>
              </a:rPr>
              <a:t>40,500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training row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b="1" dirty="0" smtClean="0">
                <a:solidFill>
                  <a:srgbClr val="0000FF"/>
                </a:solidFill>
              </a:rPr>
              <a:t>4,500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test row </a:t>
            </a:r>
            <a:r>
              <a:rPr lang="ko-KR" altLang="en-US" dirty="0" smtClean="0">
                <a:solidFill>
                  <a:schemeClr val="tx1"/>
                </a:solidFill>
              </a:rPr>
              <a:t>존재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회 실험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epoch </a:t>
            </a:r>
            <a:r>
              <a:rPr lang="ko-KR" altLang="en-US" dirty="0" smtClean="0">
                <a:solidFill>
                  <a:schemeClr val="tx1"/>
                </a:solidFill>
              </a:rPr>
              <a:t>당 </a:t>
            </a:r>
            <a:r>
              <a:rPr lang="ko-KR" altLang="en-US" dirty="0" smtClean="0">
                <a:solidFill>
                  <a:srgbClr val="0000FF"/>
                </a:solidFill>
              </a:rPr>
              <a:t>약 </a:t>
            </a:r>
            <a:r>
              <a:rPr lang="en-US" altLang="ko-KR" dirty="0" smtClean="0">
                <a:solidFill>
                  <a:srgbClr val="0000FF"/>
                </a:solidFill>
              </a:rPr>
              <a:t>20</a:t>
            </a:r>
            <a:r>
              <a:rPr lang="ko-KR" altLang="en-US" dirty="0" smtClean="0">
                <a:solidFill>
                  <a:srgbClr val="0000FF"/>
                </a:solidFill>
              </a:rPr>
              <a:t>분 </a:t>
            </a:r>
            <a:r>
              <a:rPr lang="ko-KR" altLang="en-US" dirty="0" smtClean="0">
                <a:solidFill>
                  <a:schemeClr val="tx1"/>
                </a:solidFill>
              </a:rPr>
              <a:t>소요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616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36494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결과 그래프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Training </a:t>
            </a:r>
            <a:r>
              <a:rPr lang="en-US" altLang="ko-KR" dirty="0" smtClean="0">
                <a:solidFill>
                  <a:srgbClr val="0000FF"/>
                </a:solidFill>
              </a:rPr>
              <a:t>loss</a:t>
            </a:r>
            <a:r>
              <a:rPr lang="en-US" altLang="ko-KR" dirty="0" smtClean="0">
                <a:solidFill>
                  <a:schemeClr val="tx1"/>
                </a:solidFill>
              </a:rPr>
              <a:t>, validation (test) </a:t>
            </a:r>
            <a:r>
              <a:rPr lang="en-US" altLang="ko-KR" dirty="0" smtClean="0">
                <a:solidFill>
                  <a:srgbClr val="0000FF"/>
                </a:solidFill>
              </a:rPr>
              <a:t>loss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Training </a:t>
            </a:r>
            <a:r>
              <a:rPr lang="en-US" altLang="ko-KR" dirty="0" smtClean="0">
                <a:solidFill>
                  <a:srgbClr val="FF0000"/>
                </a:solidFill>
              </a:rPr>
              <a:t>accuracy</a:t>
            </a:r>
            <a:r>
              <a:rPr lang="en-US" altLang="ko-KR" dirty="0" smtClean="0">
                <a:solidFill>
                  <a:schemeClr val="tx1"/>
                </a:solidFill>
              </a:rPr>
              <a:t>, validation (test) </a:t>
            </a:r>
            <a:r>
              <a:rPr lang="en-US" altLang="ko-KR" dirty="0" smtClean="0">
                <a:solidFill>
                  <a:srgbClr val="FF0000"/>
                </a:solidFill>
              </a:rPr>
              <a:t>accuracy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Loss = </a:t>
            </a:r>
            <a:r>
              <a:rPr lang="en-US" altLang="ko-KR" dirty="0" smtClean="0">
                <a:solidFill>
                  <a:srgbClr val="FF0000"/>
                </a:solidFill>
              </a:rPr>
              <a:t>mean-squared error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그래프 표시 방법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60" y="4217958"/>
            <a:ext cx="6306240" cy="47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80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338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결과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53543"/>
              </p:ext>
            </p:extLst>
          </p:nvPr>
        </p:nvGraphicFramePr>
        <p:xfrm>
          <a:off x="877926" y="2945714"/>
          <a:ext cx="11278903" cy="5711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4743">
                  <a:extLst>
                    <a:ext uri="{9D8B030D-6E8A-4147-A177-3AD203B41FA5}">
                      <a16:colId xmlns:a16="http://schemas.microsoft.com/office/drawing/2014/main" val="578896694"/>
                    </a:ext>
                  </a:extLst>
                </a:gridCol>
                <a:gridCol w="3494720">
                  <a:extLst>
                    <a:ext uri="{9D8B030D-6E8A-4147-A177-3AD203B41FA5}">
                      <a16:colId xmlns:a16="http://schemas.microsoft.com/office/drawing/2014/main" val="1353649545"/>
                    </a:ext>
                  </a:extLst>
                </a:gridCol>
                <a:gridCol w="3494720">
                  <a:extLst>
                    <a:ext uri="{9D8B030D-6E8A-4147-A177-3AD203B41FA5}">
                      <a16:colId xmlns:a16="http://schemas.microsoft.com/office/drawing/2014/main" val="2680423747"/>
                    </a:ext>
                  </a:extLst>
                </a:gridCol>
                <a:gridCol w="3494720">
                  <a:extLst>
                    <a:ext uri="{9D8B030D-6E8A-4147-A177-3AD203B41FA5}">
                      <a16:colId xmlns:a16="http://schemas.microsoft.com/office/drawing/2014/main" val="3647783752"/>
                    </a:ext>
                  </a:extLst>
                </a:gridCol>
              </a:tblGrid>
              <a:tr h="381263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episode=1 (4,500)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episode</a:t>
                      </a:r>
                      <a:r>
                        <a:rPr lang="en-US" altLang="ko-KR" sz="2400" dirty="0" smtClean="0"/>
                        <a:t>=2 (9,000)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episode</a:t>
                      </a:r>
                      <a:r>
                        <a:rPr lang="en-US" altLang="ko-KR" sz="2400" dirty="0" smtClean="0"/>
                        <a:t>=3 (13,500)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22054"/>
                  </a:ext>
                </a:extLst>
              </a:tr>
              <a:tr h="262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회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87815"/>
                  </a:ext>
                </a:extLst>
              </a:tr>
              <a:tr h="262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회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56719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78" y="3498615"/>
            <a:ext cx="3228719" cy="2421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87" y="3510338"/>
            <a:ext cx="3228719" cy="24215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91" y="3475169"/>
            <a:ext cx="3363747" cy="2522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78" y="6112860"/>
            <a:ext cx="3263168" cy="24473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72" y="6075143"/>
            <a:ext cx="3363747" cy="25228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91" y="6066199"/>
            <a:ext cx="3363747" cy="25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77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338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결과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90244"/>
              </p:ext>
            </p:extLst>
          </p:nvPr>
        </p:nvGraphicFramePr>
        <p:xfrm>
          <a:off x="877926" y="2945714"/>
          <a:ext cx="11278903" cy="5711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4743">
                  <a:extLst>
                    <a:ext uri="{9D8B030D-6E8A-4147-A177-3AD203B41FA5}">
                      <a16:colId xmlns:a16="http://schemas.microsoft.com/office/drawing/2014/main" val="578896694"/>
                    </a:ext>
                  </a:extLst>
                </a:gridCol>
                <a:gridCol w="3494720">
                  <a:extLst>
                    <a:ext uri="{9D8B030D-6E8A-4147-A177-3AD203B41FA5}">
                      <a16:colId xmlns:a16="http://schemas.microsoft.com/office/drawing/2014/main" val="1353649545"/>
                    </a:ext>
                  </a:extLst>
                </a:gridCol>
                <a:gridCol w="3494720">
                  <a:extLst>
                    <a:ext uri="{9D8B030D-6E8A-4147-A177-3AD203B41FA5}">
                      <a16:colId xmlns:a16="http://schemas.microsoft.com/office/drawing/2014/main" val="2680423747"/>
                    </a:ext>
                  </a:extLst>
                </a:gridCol>
                <a:gridCol w="3494720">
                  <a:extLst>
                    <a:ext uri="{9D8B030D-6E8A-4147-A177-3AD203B41FA5}">
                      <a16:colId xmlns:a16="http://schemas.microsoft.com/office/drawing/2014/main" val="3647783752"/>
                    </a:ext>
                  </a:extLst>
                </a:gridCol>
              </a:tblGrid>
              <a:tr h="381263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episode</a:t>
                      </a:r>
                      <a:r>
                        <a:rPr lang="en-US" altLang="ko-KR" sz="2400" dirty="0" smtClean="0"/>
                        <a:t>=4 (18,000)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episode</a:t>
                      </a:r>
                      <a:r>
                        <a:rPr lang="en-US" altLang="ko-KR" sz="2400" dirty="0" smtClean="0"/>
                        <a:t>=5 (22,500)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episode</a:t>
                      </a:r>
                      <a:r>
                        <a:rPr lang="en-US" altLang="ko-KR" sz="2400" dirty="0" smtClean="0"/>
                        <a:t>=6 (27,000)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22054"/>
                  </a:ext>
                </a:extLst>
              </a:tr>
              <a:tr h="262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회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87815"/>
                  </a:ext>
                </a:extLst>
              </a:tr>
              <a:tr h="262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회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56719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54" y="3447474"/>
            <a:ext cx="3424123" cy="25680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68" y="3463446"/>
            <a:ext cx="3402825" cy="25521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91" y="3475169"/>
            <a:ext cx="3387194" cy="25403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54" y="6058944"/>
            <a:ext cx="3424123" cy="25680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2" y="6037085"/>
            <a:ext cx="3423941" cy="25679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91" y="6064645"/>
            <a:ext cx="3387194" cy="254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80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338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결과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6686"/>
              </p:ext>
            </p:extLst>
          </p:nvPr>
        </p:nvGraphicFramePr>
        <p:xfrm>
          <a:off x="877926" y="2945714"/>
          <a:ext cx="11278903" cy="5711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4743">
                  <a:extLst>
                    <a:ext uri="{9D8B030D-6E8A-4147-A177-3AD203B41FA5}">
                      <a16:colId xmlns:a16="http://schemas.microsoft.com/office/drawing/2014/main" val="578896694"/>
                    </a:ext>
                  </a:extLst>
                </a:gridCol>
                <a:gridCol w="3494720">
                  <a:extLst>
                    <a:ext uri="{9D8B030D-6E8A-4147-A177-3AD203B41FA5}">
                      <a16:colId xmlns:a16="http://schemas.microsoft.com/office/drawing/2014/main" val="1353649545"/>
                    </a:ext>
                  </a:extLst>
                </a:gridCol>
                <a:gridCol w="3494720">
                  <a:extLst>
                    <a:ext uri="{9D8B030D-6E8A-4147-A177-3AD203B41FA5}">
                      <a16:colId xmlns:a16="http://schemas.microsoft.com/office/drawing/2014/main" val="2680423747"/>
                    </a:ext>
                  </a:extLst>
                </a:gridCol>
                <a:gridCol w="3494720">
                  <a:extLst>
                    <a:ext uri="{9D8B030D-6E8A-4147-A177-3AD203B41FA5}">
                      <a16:colId xmlns:a16="http://schemas.microsoft.com/office/drawing/2014/main" val="3647783752"/>
                    </a:ext>
                  </a:extLst>
                </a:gridCol>
              </a:tblGrid>
              <a:tr h="381263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episode</a:t>
                      </a:r>
                      <a:r>
                        <a:rPr lang="en-US" altLang="ko-KR" sz="2400" dirty="0" smtClean="0"/>
                        <a:t>=7 (31,500)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episode</a:t>
                      </a:r>
                      <a:r>
                        <a:rPr lang="en-US" altLang="ko-KR" sz="2400" dirty="0" smtClean="0"/>
                        <a:t>=8 (36,000)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episode</a:t>
                      </a:r>
                      <a:r>
                        <a:rPr lang="en-US" altLang="ko-KR" sz="2400" dirty="0" smtClean="0"/>
                        <a:t>=9 (40,500)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22054"/>
                  </a:ext>
                </a:extLst>
              </a:tr>
              <a:tr h="262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회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87815"/>
                  </a:ext>
                </a:extLst>
              </a:tr>
              <a:tr h="262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회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56719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232" y="3463445"/>
            <a:ext cx="3353765" cy="2515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42" y="3463445"/>
            <a:ext cx="3366350" cy="25247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37" y="3463445"/>
            <a:ext cx="3353765" cy="2515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42" y="6058746"/>
            <a:ext cx="3370595" cy="25279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64" y="6086635"/>
            <a:ext cx="3353765" cy="25153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983" y="6081150"/>
            <a:ext cx="3340721" cy="25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43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6112</TotalTime>
  <Words>451</Words>
  <Application>Microsoft Office PowerPoint</Application>
  <PresentationFormat>사용자 지정</PresentationFormat>
  <Paragraphs>107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3515</cp:revision>
  <cp:lastPrinted>2020-09-22T02:33:58Z</cp:lastPrinted>
  <dcterms:modified xsi:type="dcterms:W3CDTF">2021-07-28T07:37:13Z</dcterms:modified>
</cp:coreProperties>
</file>