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66" r:id="rId3"/>
    <p:sldId id="289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267" r:id="rId15"/>
  </p:sldIdLst>
  <p:sldSz cx="13004800" cy="9753600"/>
  <p:notesSz cx="6797675" cy="9926638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33FF"/>
    <a:srgbClr val="1171FF"/>
    <a:srgbClr val="FF8050"/>
    <a:srgbClr val="E5D5FF"/>
    <a:srgbClr val="D2B7FF"/>
    <a:srgbClr val="00A2FF"/>
    <a:srgbClr val="FFFF00"/>
    <a:srgbClr val="CCFF33"/>
    <a:srgbClr val="B3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884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WPCN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21.09.17</a:t>
            </a:r>
            <a:endParaRPr lang="en-US" dirty="0" smtClean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7"/>
            <a:ext cx="11659577" cy="291012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Implementation: 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R </a:t>
            </a:r>
            <a:r>
              <a:rPr lang="ko-KR" altLang="en-US" dirty="0" smtClean="0">
                <a:solidFill>
                  <a:schemeClr val="tx1"/>
                </a:solidFill>
              </a:rPr>
              <a:t>값을 기존에는 모든 </a:t>
            </a:r>
            <a:r>
              <a:rPr lang="en-US" altLang="ko-KR" dirty="0" smtClean="0">
                <a:solidFill>
                  <a:schemeClr val="tx1"/>
                </a:solidFill>
              </a:rPr>
              <a:t>cluster</a:t>
            </a:r>
            <a:r>
              <a:rPr lang="ko-KR" altLang="en-US" dirty="0" smtClean="0">
                <a:solidFill>
                  <a:schemeClr val="tx1"/>
                </a:solidFill>
              </a:rPr>
              <a:t>에 대해서 </a:t>
            </a:r>
            <a:r>
              <a:rPr lang="en-US" altLang="ko-KR" dirty="0" smtClean="0">
                <a:solidFill>
                  <a:schemeClr val="tx1"/>
                </a:solidFill>
              </a:rPr>
              <a:t>Q Table</a:t>
            </a:r>
            <a:r>
              <a:rPr lang="ko-KR" altLang="en-US" dirty="0" smtClean="0">
                <a:solidFill>
                  <a:schemeClr val="tx1"/>
                </a:solidFill>
              </a:rPr>
              <a:t>에 저장했는데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err="1" smtClean="0">
                <a:solidFill>
                  <a:srgbClr val="0000FF"/>
                </a:solidFill>
              </a:rPr>
              <a:t>논문에서와</a:t>
            </a:r>
            <a:r>
              <a:rPr lang="ko-KR" altLang="en-US" dirty="0" smtClean="0">
                <a:solidFill>
                  <a:srgbClr val="0000FF"/>
                </a:solidFill>
              </a:rPr>
              <a:t> 같이 </a:t>
            </a:r>
            <a:r>
              <a:rPr lang="en-US" altLang="ko-KR" dirty="0" smtClean="0">
                <a:solidFill>
                  <a:srgbClr val="0000FF"/>
                </a:solidFill>
              </a:rPr>
              <a:t>current cluster</a:t>
            </a:r>
            <a:r>
              <a:rPr lang="ko-KR" altLang="en-US" dirty="0" smtClean="0">
                <a:solidFill>
                  <a:srgbClr val="0000FF"/>
                </a:solidFill>
              </a:rPr>
              <a:t>에 대해서만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Q Table</a:t>
            </a:r>
            <a:r>
              <a:rPr lang="ko-KR" altLang="en-US" dirty="0" smtClean="0">
                <a:solidFill>
                  <a:schemeClr val="tx1"/>
                </a:solidFill>
              </a:rPr>
              <a:t>에 저장하도록 수정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795" y="3926106"/>
            <a:ext cx="7466177" cy="263737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474208" y="5659819"/>
            <a:ext cx="3456695" cy="646388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641" y="6980674"/>
            <a:ext cx="5742695" cy="183048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396898" y="8180536"/>
            <a:ext cx="4857461" cy="614856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5754047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7"/>
            <a:ext cx="11659577" cy="202726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Implementation: 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각 </a:t>
            </a:r>
            <a:r>
              <a:rPr lang="en-US" altLang="ko-KR" dirty="0" smtClean="0">
                <a:solidFill>
                  <a:schemeClr val="tx1"/>
                </a:solidFill>
              </a:rPr>
              <a:t>UAV</a:t>
            </a:r>
            <a:r>
              <a:rPr lang="ko-KR" altLang="en-US" dirty="0" smtClean="0">
                <a:solidFill>
                  <a:schemeClr val="tx1"/>
                </a:solidFill>
              </a:rPr>
              <a:t>별로 </a:t>
            </a:r>
            <a:r>
              <a:rPr lang="en-US" altLang="ko-KR" dirty="0" smtClean="0">
                <a:solidFill>
                  <a:srgbClr val="0000FF"/>
                </a:solidFill>
              </a:rPr>
              <a:t>State</a:t>
            </a:r>
            <a:r>
              <a:rPr lang="ko-KR" altLang="en-US" dirty="0" smtClean="0">
                <a:solidFill>
                  <a:srgbClr val="0000FF"/>
                </a:solidFill>
              </a:rPr>
              <a:t>를 저장한 다음 이어서 사용하는 방법</a:t>
            </a:r>
            <a:r>
              <a:rPr lang="ko-KR" altLang="en-US" dirty="0" smtClean="0">
                <a:solidFill>
                  <a:schemeClr val="tx1"/>
                </a:solidFill>
              </a:rPr>
              <a:t>을 이용하여</a:t>
            </a:r>
            <a:r>
              <a:rPr lang="en-US" altLang="ko-KR" dirty="0" smtClean="0">
                <a:solidFill>
                  <a:schemeClr val="tx1"/>
                </a:solidFill>
              </a:rPr>
              <a:t>, Q Table</a:t>
            </a:r>
            <a:r>
              <a:rPr lang="ko-KR" altLang="en-US" dirty="0" smtClean="0">
                <a:solidFill>
                  <a:schemeClr val="tx1"/>
                </a:solidFill>
              </a:rPr>
              <a:t>에 </a:t>
            </a:r>
            <a:r>
              <a:rPr lang="en-US" altLang="ko-KR" dirty="0" smtClean="0">
                <a:solidFill>
                  <a:srgbClr val="FF0000"/>
                </a:solidFill>
              </a:rPr>
              <a:t>a</a:t>
            </a:r>
            <a:r>
              <a:rPr lang="ko-KR" altLang="en-US" dirty="0" smtClean="0">
                <a:solidFill>
                  <a:srgbClr val="FF0000"/>
                </a:solidFill>
              </a:rPr>
              <a:t>와 </a:t>
            </a:r>
            <a:r>
              <a:rPr lang="en-US" altLang="ko-KR" dirty="0" smtClean="0">
                <a:solidFill>
                  <a:srgbClr val="FF0000"/>
                </a:solidFill>
              </a:rPr>
              <a:t>R </a:t>
            </a:r>
            <a:r>
              <a:rPr lang="ko-KR" altLang="en-US" dirty="0" smtClean="0">
                <a:solidFill>
                  <a:srgbClr val="FF0000"/>
                </a:solidFill>
              </a:rPr>
              <a:t>값들이 </a:t>
            </a:r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r>
              <a:rPr lang="ko-KR" altLang="en-US" dirty="0" smtClean="0">
                <a:solidFill>
                  <a:srgbClr val="FF0000"/>
                </a:solidFill>
              </a:rPr>
              <a:t>으로 기록되는 오류 해결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744151"/>
              </p:ext>
            </p:extLst>
          </p:nvPr>
        </p:nvGraphicFramePr>
        <p:xfrm>
          <a:off x="1410722" y="3831408"/>
          <a:ext cx="7291844" cy="14815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2961">
                  <a:extLst>
                    <a:ext uri="{9D8B030D-6E8A-4147-A177-3AD203B41FA5}">
                      <a16:colId xmlns:a16="http://schemas.microsoft.com/office/drawing/2014/main" val="3496336943"/>
                    </a:ext>
                  </a:extLst>
                </a:gridCol>
                <a:gridCol w="1822961">
                  <a:extLst>
                    <a:ext uri="{9D8B030D-6E8A-4147-A177-3AD203B41FA5}">
                      <a16:colId xmlns:a16="http://schemas.microsoft.com/office/drawing/2014/main" val="2049712835"/>
                    </a:ext>
                  </a:extLst>
                </a:gridCol>
                <a:gridCol w="1822961">
                  <a:extLst>
                    <a:ext uri="{9D8B030D-6E8A-4147-A177-3AD203B41FA5}">
                      <a16:colId xmlns:a16="http://schemas.microsoft.com/office/drawing/2014/main" val="3612990880"/>
                    </a:ext>
                  </a:extLst>
                </a:gridCol>
                <a:gridCol w="1822961">
                  <a:extLst>
                    <a:ext uri="{9D8B030D-6E8A-4147-A177-3AD203B41FA5}">
                      <a16:colId xmlns:a16="http://schemas.microsoft.com/office/drawing/2014/main" val="937518846"/>
                    </a:ext>
                  </a:extLst>
                </a:gridCol>
              </a:tblGrid>
              <a:tr h="7407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UAV 0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UAV 1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…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UAV</a:t>
                      </a:r>
                      <a:r>
                        <a:rPr lang="en-US" altLang="ko-KR" sz="2400" baseline="0" dirty="0" smtClean="0"/>
                        <a:t> N-1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037990"/>
                  </a:ext>
                </a:extLst>
              </a:tr>
              <a:tr h="7407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State 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State 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…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State N-1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81732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849160" y="4666785"/>
            <a:ext cx="191398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(time slot 0)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0722" y="5733585"/>
            <a:ext cx="479618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(time slot 1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: 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reuse and update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656478"/>
              </p:ext>
            </p:extLst>
          </p:nvPr>
        </p:nvGraphicFramePr>
        <p:xfrm>
          <a:off x="1410722" y="6508261"/>
          <a:ext cx="7291844" cy="15637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2961">
                  <a:extLst>
                    <a:ext uri="{9D8B030D-6E8A-4147-A177-3AD203B41FA5}">
                      <a16:colId xmlns:a16="http://schemas.microsoft.com/office/drawing/2014/main" val="3496336943"/>
                    </a:ext>
                  </a:extLst>
                </a:gridCol>
                <a:gridCol w="1822961">
                  <a:extLst>
                    <a:ext uri="{9D8B030D-6E8A-4147-A177-3AD203B41FA5}">
                      <a16:colId xmlns:a16="http://schemas.microsoft.com/office/drawing/2014/main" val="2049712835"/>
                    </a:ext>
                  </a:extLst>
                </a:gridCol>
                <a:gridCol w="1822961">
                  <a:extLst>
                    <a:ext uri="{9D8B030D-6E8A-4147-A177-3AD203B41FA5}">
                      <a16:colId xmlns:a16="http://schemas.microsoft.com/office/drawing/2014/main" val="3612990880"/>
                    </a:ext>
                  </a:extLst>
                </a:gridCol>
                <a:gridCol w="1822961">
                  <a:extLst>
                    <a:ext uri="{9D8B030D-6E8A-4147-A177-3AD203B41FA5}">
                      <a16:colId xmlns:a16="http://schemas.microsoft.com/office/drawing/2014/main" val="937518846"/>
                    </a:ext>
                  </a:extLst>
                </a:gridCol>
              </a:tblGrid>
              <a:tr h="7407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State 0</a:t>
                      </a:r>
                      <a:endParaRPr lang="ko-KR" altLang="en-US" sz="2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State 1</a:t>
                      </a:r>
                      <a:endParaRPr lang="ko-KR" altLang="en-US" sz="2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…</a:t>
                      </a:r>
                      <a:endParaRPr lang="ko-KR" altLang="en-US" sz="2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State N-1</a:t>
                      </a:r>
                      <a:endParaRPr lang="ko-KR" altLang="en-US" sz="24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5037990"/>
                  </a:ext>
                </a:extLst>
              </a:tr>
              <a:tr h="7407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rgbClr val="0000FF"/>
                          </a:solidFill>
                        </a:rPr>
                        <a:t>(updated)</a:t>
                      </a:r>
                    </a:p>
                    <a:p>
                      <a:pPr latinLnBrk="1"/>
                      <a:r>
                        <a:rPr lang="en-US" altLang="ko-KR" sz="2400" dirty="0" smtClean="0"/>
                        <a:t>State </a:t>
                      </a:r>
                      <a:r>
                        <a:rPr lang="en-US" altLang="ko-KR" sz="2400" dirty="0" smtClean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solidFill>
                            <a:srgbClr val="0000FF"/>
                          </a:solidFill>
                        </a:rPr>
                        <a:t>(updated)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2400" dirty="0" smtClean="0"/>
                        <a:t>State </a:t>
                      </a:r>
                      <a:r>
                        <a:rPr lang="en-US" altLang="ko-KR" sz="2400" dirty="0" smtClean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…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solidFill>
                            <a:srgbClr val="0000FF"/>
                          </a:solidFill>
                        </a:rPr>
                        <a:t>(updated)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2400" dirty="0" smtClean="0"/>
                        <a:t>State </a:t>
                      </a:r>
                      <a:r>
                        <a:rPr lang="en-US" altLang="ko-KR" sz="2400" dirty="0" smtClean="0"/>
                        <a:t>N-1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81732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849160" y="7391782"/>
            <a:ext cx="191398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(time slot 1)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9015231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7"/>
            <a:ext cx="11659577" cy="283130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Implementation: 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각 </a:t>
            </a:r>
            <a:r>
              <a:rPr lang="en-US" altLang="ko-KR" dirty="0" smtClean="0">
                <a:solidFill>
                  <a:schemeClr val="tx1"/>
                </a:solidFill>
              </a:rPr>
              <a:t>UAV</a:t>
            </a:r>
            <a:r>
              <a:rPr lang="ko-KR" altLang="en-US" dirty="0" smtClean="0">
                <a:solidFill>
                  <a:schemeClr val="tx1"/>
                </a:solidFill>
              </a:rPr>
              <a:t>별로 </a:t>
            </a:r>
            <a:r>
              <a:rPr lang="en-US" altLang="ko-KR" dirty="0" smtClean="0">
                <a:solidFill>
                  <a:srgbClr val="0000FF"/>
                </a:solidFill>
              </a:rPr>
              <a:t>State</a:t>
            </a:r>
            <a:r>
              <a:rPr lang="ko-KR" altLang="en-US" dirty="0" smtClean="0">
                <a:solidFill>
                  <a:srgbClr val="0000FF"/>
                </a:solidFill>
              </a:rPr>
              <a:t>를 저장한 다음 이어서 사용하는 방법</a:t>
            </a:r>
            <a:r>
              <a:rPr lang="ko-KR" altLang="en-US" dirty="0" smtClean="0">
                <a:solidFill>
                  <a:schemeClr val="tx1"/>
                </a:solidFill>
              </a:rPr>
              <a:t>을 이용하여</a:t>
            </a:r>
            <a:r>
              <a:rPr lang="en-US" altLang="ko-KR" dirty="0" smtClean="0">
                <a:solidFill>
                  <a:schemeClr val="tx1"/>
                </a:solidFill>
              </a:rPr>
              <a:t>, Q Table</a:t>
            </a:r>
            <a:r>
              <a:rPr lang="ko-KR" altLang="en-US" dirty="0" smtClean="0">
                <a:solidFill>
                  <a:schemeClr val="tx1"/>
                </a:solidFill>
              </a:rPr>
              <a:t>에 </a:t>
            </a:r>
            <a:r>
              <a:rPr lang="en-US" altLang="ko-KR" dirty="0" smtClean="0">
                <a:solidFill>
                  <a:srgbClr val="FF0000"/>
                </a:solidFill>
              </a:rPr>
              <a:t>a</a:t>
            </a:r>
            <a:r>
              <a:rPr lang="ko-KR" altLang="en-US" dirty="0" smtClean="0">
                <a:solidFill>
                  <a:srgbClr val="FF0000"/>
                </a:solidFill>
              </a:rPr>
              <a:t>와 </a:t>
            </a:r>
            <a:r>
              <a:rPr lang="en-US" altLang="ko-KR" dirty="0" smtClean="0">
                <a:solidFill>
                  <a:srgbClr val="FF0000"/>
                </a:solidFill>
              </a:rPr>
              <a:t>R </a:t>
            </a:r>
            <a:r>
              <a:rPr lang="ko-KR" altLang="en-US" dirty="0" smtClean="0">
                <a:solidFill>
                  <a:srgbClr val="FF0000"/>
                </a:solidFill>
              </a:rPr>
              <a:t>값들이 </a:t>
            </a:r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r>
              <a:rPr lang="ko-KR" altLang="en-US" dirty="0" smtClean="0">
                <a:solidFill>
                  <a:srgbClr val="FF0000"/>
                </a:solidFill>
              </a:rPr>
              <a:t>으로 기록되는 오류 해결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Q Table</a:t>
            </a:r>
            <a:r>
              <a:rPr lang="ko-KR" altLang="en-US" dirty="0" smtClean="0">
                <a:solidFill>
                  <a:schemeClr val="tx1"/>
                </a:solidFill>
              </a:rPr>
              <a:t>에 </a:t>
            </a:r>
            <a:r>
              <a:rPr lang="en-US" altLang="ko-KR" b="1" u="sng" dirty="0" smtClean="0">
                <a:solidFill>
                  <a:schemeClr val="tx1"/>
                </a:solidFill>
              </a:rPr>
              <a:t>a, R </a:t>
            </a:r>
            <a:r>
              <a:rPr lang="ko-KR" altLang="en-US" b="1" u="sng" dirty="0" smtClean="0">
                <a:solidFill>
                  <a:schemeClr val="tx1"/>
                </a:solidFill>
              </a:rPr>
              <a:t>값이 정상적으로 저장됨</a:t>
            </a:r>
            <a:r>
              <a:rPr lang="ko-KR" altLang="en-US" dirty="0" smtClean="0">
                <a:solidFill>
                  <a:schemeClr val="tx1"/>
                </a:solidFill>
              </a:rPr>
              <a:t>을 확인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167" y="4075903"/>
            <a:ext cx="9974537" cy="275253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049517" y="5580992"/>
            <a:ext cx="2711669" cy="1215915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877004" y="5565226"/>
            <a:ext cx="6968168" cy="1215915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34446" y="6907205"/>
            <a:ext cx="168956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(‘a’ values)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20040" y="6907205"/>
            <a:ext cx="172483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(‘R’ values)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6952387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7"/>
            <a:ext cx="11659577" cy="28786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향후 계획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Cluster</a:t>
            </a:r>
            <a:r>
              <a:rPr lang="ko-KR" altLang="en-US" dirty="0" smtClean="0">
                <a:solidFill>
                  <a:schemeClr val="tx1"/>
                </a:solidFill>
              </a:rPr>
              <a:t>별로 </a:t>
            </a:r>
            <a:r>
              <a:rPr lang="en-US" altLang="ko-KR" dirty="0" smtClean="0">
                <a:solidFill>
                  <a:schemeClr val="tx1"/>
                </a:solidFill>
              </a:rPr>
              <a:t>device</a:t>
            </a:r>
            <a:r>
              <a:rPr lang="ko-KR" altLang="en-US" dirty="0" smtClean="0">
                <a:solidFill>
                  <a:schemeClr val="tx1"/>
                </a:solidFill>
              </a:rPr>
              <a:t>의 개수가 다르므로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en-US" altLang="ko-KR" dirty="0" smtClean="0">
                <a:solidFill>
                  <a:srgbClr val="FF0000"/>
                </a:solidFill>
              </a:rPr>
              <a:t>‘</a:t>
            </a:r>
            <a:r>
              <a:rPr lang="en-US" altLang="ko-KR" dirty="0" smtClean="0">
                <a:solidFill>
                  <a:srgbClr val="FF0000"/>
                </a:solidFill>
              </a:rPr>
              <a:t>a’ values</a:t>
            </a:r>
            <a:r>
              <a:rPr lang="ko-KR" altLang="en-US" dirty="0" smtClean="0">
                <a:solidFill>
                  <a:srgbClr val="FF0000"/>
                </a:solidFill>
              </a:rPr>
              <a:t>와 </a:t>
            </a:r>
            <a:r>
              <a:rPr lang="en-US" altLang="ko-KR" dirty="0" smtClean="0">
                <a:solidFill>
                  <a:srgbClr val="FF0000"/>
                </a:solidFill>
              </a:rPr>
              <a:t>‘R’ values</a:t>
            </a:r>
            <a:r>
              <a:rPr lang="ko-KR" altLang="en-US" dirty="0" smtClean="0">
                <a:solidFill>
                  <a:srgbClr val="FF0000"/>
                </a:solidFill>
              </a:rPr>
              <a:t>의 </a:t>
            </a:r>
            <a:r>
              <a:rPr lang="en-US" altLang="ko-KR" dirty="0" smtClean="0">
                <a:solidFill>
                  <a:srgbClr val="FF0000"/>
                </a:solidFill>
              </a:rPr>
              <a:t>element </a:t>
            </a:r>
            <a:r>
              <a:rPr lang="ko-KR" altLang="en-US" dirty="0" smtClean="0">
                <a:solidFill>
                  <a:srgbClr val="FF0000"/>
                </a:solidFill>
              </a:rPr>
              <a:t>개수</a:t>
            </a:r>
            <a:r>
              <a:rPr lang="ko-KR" altLang="en-US" dirty="0" smtClean="0">
                <a:solidFill>
                  <a:schemeClr val="tx1"/>
                </a:solidFill>
              </a:rPr>
              <a:t>가 맞지 않아서 </a:t>
            </a:r>
            <a:r>
              <a:rPr lang="ko-KR" altLang="en-US" dirty="0" smtClean="0">
                <a:solidFill>
                  <a:srgbClr val="FF0000"/>
                </a:solidFill>
              </a:rPr>
              <a:t>학습 시 오류가 발생</a:t>
            </a:r>
            <a:r>
              <a:rPr lang="ko-KR" altLang="en-US" dirty="0" smtClean="0">
                <a:solidFill>
                  <a:schemeClr val="tx1"/>
                </a:solidFill>
              </a:rPr>
              <a:t>하는 문제 해결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단순히 </a:t>
            </a:r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r>
              <a:rPr lang="ko-KR" altLang="en-US" dirty="0" smtClean="0">
                <a:solidFill>
                  <a:schemeClr val="tx1"/>
                </a:solidFill>
              </a:rPr>
              <a:t>이나 </a:t>
            </a:r>
            <a:r>
              <a:rPr lang="en-US" altLang="ko-KR" dirty="0" smtClean="0">
                <a:solidFill>
                  <a:schemeClr val="tx1"/>
                </a:solidFill>
              </a:rPr>
              <a:t>-1 </a:t>
            </a:r>
            <a:r>
              <a:rPr lang="ko-KR" altLang="en-US" dirty="0" smtClean="0">
                <a:solidFill>
                  <a:schemeClr val="tx1"/>
                </a:solidFill>
              </a:rPr>
              <a:t>등 특정 값으로 채우는 것 외에 다양한 방법을 고려할 수 있음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1307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https://github.com/WannaBeSuperteur/2020/tree/master/WPCN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960380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WPCN: Paper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231900" y="4622799"/>
            <a:ext cx="9823450" cy="3848101"/>
          </a:xfr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Accepted: </a:t>
            </a:r>
            <a:r>
              <a:rPr lang="en-US" altLang="ko-KR" dirty="0"/>
              <a:t>Deep Learning-Based Optimal Placement of a Mobile HAP for Common Throughput Maximization in Wireless Powered Communication </a:t>
            </a:r>
            <a:r>
              <a:rPr lang="en-US" altLang="ko-KR" dirty="0" smtClean="0"/>
              <a:t>Networks</a:t>
            </a:r>
          </a:p>
          <a:p>
            <a:pPr latinLnBrk="1"/>
            <a:r>
              <a:rPr lang="en-US" altLang="ko-KR" dirty="0"/>
              <a:t>Implementation: </a:t>
            </a:r>
            <a:r>
              <a:rPr lang="en-US" altLang="ko-KR" dirty="0" smtClean="0"/>
              <a:t>WPCN-UAV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607616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Paper Revision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</a:rPr>
              <a:t>Deep Learning-Based Optimal Placement of a Mobile HAP for Common Throughput Maximization in Wireless Powered Communication </a:t>
            </a:r>
            <a:r>
              <a:rPr lang="en-US" altLang="ko-KR" dirty="0" smtClean="0">
                <a:solidFill>
                  <a:schemeClr val="tx1"/>
                </a:solidFill>
              </a:rPr>
              <a:t>Networks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rgbClr val="0000FF"/>
                </a:solidFill>
              </a:rPr>
              <a:t>ACCEPTED: </a:t>
            </a:r>
            <a:r>
              <a:rPr lang="en-US" altLang="ko-KR" dirty="0" smtClean="0">
                <a:solidFill>
                  <a:srgbClr val="FF0000"/>
                </a:solidFill>
              </a:rPr>
              <a:t>EURASIP Journal on Wireless Communications and Networking</a:t>
            </a:r>
            <a:r>
              <a:rPr lang="en-US" altLang="ko-KR" dirty="0" smtClean="0">
                <a:solidFill>
                  <a:schemeClr val="tx1"/>
                </a:solidFill>
              </a:rPr>
              <a:t> on </a:t>
            </a:r>
            <a:r>
              <a:rPr lang="en-US" altLang="ko-KR" dirty="0" smtClean="0">
                <a:solidFill>
                  <a:srgbClr val="FF0000"/>
                </a:solidFill>
              </a:rPr>
              <a:t>September 13, 2021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2459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659577" cy="92367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Implementation: WPCN-UAV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13" y="2776866"/>
            <a:ext cx="10498541" cy="547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9703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1659577" cy="639430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Implementation: 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코드 수정 후 실행 시간이 매우 빨라진 것에 대한 분석을 위해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다음 함수에 대해 시간 측정 진행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</a:rPr>
              <a:t>getMaxQ() </a:t>
            </a:r>
            <a:r>
              <a:rPr lang="en-US" altLang="ko-KR" dirty="0" smtClean="0">
                <a:solidFill>
                  <a:schemeClr val="tx1"/>
                </a:solidFill>
              </a:rPr>
              <a:t>of deepQ.py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</a:rPr>
              <a:t>updateQvalue() </a:t>
            </a:r>
            <a:r>
              <a:rPr lang="en-US" altLang="ko-KR" dirty="0" smtClean="0">
                <a:solidFill>
                  <a:schemeClr val="tx1"/>
                </a:solidFill>
              </a:rPr>
              <a:t>of deepQ.py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</a:rPr>
              <a:t>getNextState() </a:t>
            </a:r>
            <a:r>
              <a:rPr lang="en-US" altLang="ko-KR" dirty="0" smtClean="0">
                <a:solidFill>
                  <a:schemeClr val="tx1"/>
                </a:solidFill>
              </a:rPr>
              <a:t>of deepQ.py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>
                <a:solidFill>
                  <a:srgbClr val="0000FF"/>
                </a:solidFill>
              </a:rPr>
              <a:t>deepLearningQ_test</a:t>
            </a:r>
            <a:r>
              <a:rPr lang="en-US" altLang="ko-KR" dirty="0" smtClean="0">
                <a:solidFill>
                  <a:srgbClr val="0000FF"/>
                </a:solidFill>
              </a:rPr>
              <a:t>() </a:t>
            </a:r>
            <a:r>
              <a:rPr lang="en-US" altLang="ko-KR" dirty="0" smtClean="0">
                <a:solidFill>
                  <a:schemeClr val="tx1"/>
                </a:solidFill>
              </a:rPr>
              <a:t>of deepQ.py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실험 결과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deepLearningQ_test</a:t>
            </a:r>
            <a:r>
              <a:rPr lang="en-US" altLang="ko-KR" dirty="0" smtClean="0">
                <a:solidFill>
                  <a:srgbClr val="FF0000"/>
                </a:solidFill>
              </a:rPr>
              <a:t>() </a:t>
            </a:r>
            <a:r>
              <a:rPr lang="ko-KR" altLang="en-US" dirty="0" smtClean="0">
                <a:solidFill>
                  <a:schemeClr val="tx1"/>
                </a:solidFill>
              </a:rPr>
              <a:t>함수에서 많은 시간이 소비되는 것을 확인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06590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1659577" cy="257905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Implementation: 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K-means Clustering </a:t>
            </a:r>
            <a:r>
              <a:rPr lang="ko-KR" altLang="en-US" dirty="0" smtClean="0">
                <a:solidFill>
                  <a:schemeClr val="tx1"/>
                </a:solidFill>
              </a:rPr>
              <a:t>시 </a:t>
            </a:r>
            <a:r>
              <a:rPr lang="en-US" altLang="ko-KR" dirty="0" smtClean="0">
                <a:solidFill>
                  <a:srgbClr val="0000FF"/>
                </a:solidFill>
              </a:rPr>
              <a:t>device</a:t>
            </a:r>
            <a:r>
              <a:rPr lang="ko-KR" altLang="en-US" dirty="0" smtClean="0">
                <a:solidFill>
                  <a:srgbClr val="0000FF"/>
                </a:solidFill>
              </a:rPr>
              <a:t>가 없는 </a:t>
            </a:r>
            <a:r>
              <a:rPr lang="en-US" altLang="ko-KR" dirty="0" smtClean="0">
                <a:solidFill>
                  <a:srgbClr val="0000FF"/>
                </a:solidFill>
              </a:rPr>
              <a:t>cluster</a:t>
            </a:r>
            <a:r>
              <a:rPr lang="ko-KR" altLang="en-US" dirty="0" smtClean="0">
                <a:solidFill>
                  <a:srgbClr val="0000FF"/>
                </a:solidFill>
              </a:rPr>
              <a:t>가 최종적으로 존재하지 않도록</a:t>
            </a:r>
            <a:r>
              <a:rPr lang="ko-KR" altLang="en-US" dirty="0" smtClean="0">
                <a:solidFill>
                  <a:schemeClr val="tx1"/>
                </a:solidFill>
              </a:rPr>
              <a:t> 코드 수정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Device</a:t>
            </a:r>
            <a:r>
              <a:rPr lang="ko-KR" altLang="en-US" dirty="0" smtClean="0">
                <a:solidFill>
                  <a:schemeClr val="tx1"/>
                </a:solidFill>
              </a:rPr>
              <a:t>가 없는 </a:t>
            </a:r>
            <a:r>
              <a:rPr lang="en-US" altLang="ko-KR" dirty="0" smtClean="0">
                <a:solidFill>
                  <a:schemeClr val="tx1"/>
                </a:solidFill>
              </a:rPr>
              <a:t>cluster</a:t>
            </a:r>
            <a:r>
              <a:rPr lang="ko-KR" altLang="en-US" dirty="0" smtClean="0">
                <a:solidFill>
                  <a:schemeClr val="tx1"/>
                </a:solidFill>
              </a:rPr>
              <a:t>에 대해서 오류 발생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285" y="3928240"/>
            <a:ext cx="11194229" cy="479566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916620" y="5990896"/>
            <a:ext cx="3862551" cy="1954924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6136572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1659577" cy="3903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Implementation: 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getMaxQ() </a:t>
            </a:r>
            <a:r>
              <a:rPr lang="ko-KR" altLang="en-US" dirty="0" smtClean="0">
                <a:solidFill>
                  <a:schemeClr val="tx1"/>
                </a:solidFill>
              </a:rPr>
              <a:t>함수에서 </a:t>
            </a:r>
            <a:r>
              <a:rPr lang="en-US" altLang="ko-KR" dirty="0" smtClean="0">
                <a:solidFill>
                  <a:schemeClr val="tx1"/>
                </a:solidFill>
              </a:rPr>
              <a:t>getNextState() </a:t>
            </a:r>
            <a:r>
              <a:rPr lang="ko-KR" altLang="en-US" dirty="0" smtClean="0">
                <a:solidFill>
                  <a:schemeClr val="tx1"/>
                </a:solidFill>
              </a:rPr>
              <a:t>함수가 실행되지 않는 오류 확인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딥 러닝을 사용함에도 </a:t>
            </a:r>
            <a:r>
              <a:rPr lang="en-US" altLang="ko-KR" b="1" dirty="0" err="1" smtClean="0">
                <a:solidFill>
                  <a:srgbClr val="0000FF"/>
                </a:solidFill>
              </a:rPr>
              <a:t>useDL</a:t>
            </a:r>
            <a:r>
              <a:rPr lang="en-US" altLang="ko-KR" b="1" dirty="0" smtClean="0">
                <a:solidFill>
                  <a:srgbClr val="0000FF"/>
                </a:solidFill>
              </a:rPr>
              <a:t>=False</a:t>
            </a:r>
            <a:r>
              <a:rPr lang="ko-KR" altLang="en-US" b="1" dirty="0" smtClean="0">
                <a:solidFill>
                  <a:srgbClr val="0000FF"/>
                </a:solidFill>
              </a:rPr>
              <a:t>로 처리</a:t>
            </a:r>
            <a:r>
              <a:rPr lang="ko-KR" altLang="en-US" dirty="0" smtClean="0">
                <a:solidFill>
                  <a:schemeClr val="tx1"/>
                </a:solidFill>
              </a:rPr>
              <a:t>됨을 확인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>
                <a:solidFill>
                  <a:schemeClr val="tx1"/>
                </a:solidFill>
              </a:rPr>
              <a:t>u</a:t>
            </a:r>
            <a:r>
              <a:rPr lang="en-US" altLang="ko-KR" dirty="0" err="1" smtClean="0">
                <a:solidFill>
                  <a:schemeClr val="tx1"/>
                </a:solidFill>
              </a:rPr>
              <a:t>se</a:t>
            </a:r>
            <a:r>
              <a:rPr lang="en-US" altLang="ko-KR" dirty="0" err="1" smtClean="0">
                <a:solidFill>
                  <a:schemeClr val="tx1"/>
                </a:solidFill>
              </a:rPr>
              <a:t>DL</a:t>
            </a:r>
            <a:r>
              <a:rPr lang="en-US" altLang="ko-KR" dirty="0" smtClean="0">
                <a:solidFill>
                  <a:schemeClr val="tx1"/>
                </a:solidFill>
              </a:rPr>
              <a:t>=</a:t>
            </a:r>
            <a:r>
              <a:rPr lang="en-US" altLang="ko-KR" dirty="0" smtClean="0">
                <a:solidFill>
                  <a:schemeClr val="tx1"/>
                </a:solidFill>
              </a:rPr>
              <a:t>True </a:t>
            </a:r>
            <a:r>
              <a:rPr lang="ko-KR" altLang="en-US" dirty="0" smtClean="0">
                <a:solidFill>
                  <a:schemeClr val="tx1"/>
                </a:solidFill>
              </a:rPr>
              <a:t>판단 기준에서 </a:t>
            </a:r>
            <a:r>
              <a:rPr lang="en-US" altLang="ko-KR" b="1" u="sng" dirty="0" smtClean="0">
                <a:solidFill>
                  <a:schemeClr val="tx1"/>
                </a:solidFill>
              </a:rPr>
              <a:t>Q Table</a:t>
            </a:r>
            <a:r>
              <a:rPr lang="ko-KR" altLang="en-US" b="1" u="sng" dirty="0" smtClean="0">
                <a:solidFill>
                  <a:schemeClr val="tx1"/>
                </a:solidFill>
              </a:rPr>
              <a:t>을 나타내는 </a:t>
            </a:r>
            <a:r>
              <a:rPr lang="ko-KR" altLang="en-US" b="1" u="sng" dirty="0" err="1" smtClean="0">
                <a:solidFill>
                  <a:schemeClr val="tx1"/>
                </a:solidFill>
              </a:rPr>
              <a:t>변수명이</a:t>
            </a:r>
            <a:r>
              <a:rPr lang="ko-KR" altLang="en-US" b="1" u="sng" dirty="0" smtClean="0">
                <a:solidFill>
                  <a:schemeClr val="tx1"/>
                </a:solidFill>
              </a:rPr>
              <a:t> </a:t>
            </a:r>
            <a:r>
              <a:rPr lang="en-US" altLang="ko-KR" b="1" u="sng" dirty="0" err="1" smtClean="0">
                <a:solidFill>
                  <a:schemeClr val="tx1"/>
                </a:solidFill>
              </a:rPr>
              <a:t>Qtable</a:t>
            </a:r>
            <a:r>
              <a:rPr lang="ko-KR" altLang="en-US" b="1" u="sng" dirty="0" smtClean="0">
                <a:solidFill>
                  <a:schemeClr val="tx1"/>
                </a:solidFill>
              </a:rPr>
              <a:t>이 아닌 </a:t>
            </a:r>
            <a:r>
              <a:rPr lang="en-US" altLang="ko-KR" b="1" u="sng" dirty="0" smtClean="0">
                <a:solidFill>
                  <a:schemeClr val="tx1"/>
                </a:solidFill>
              </a:rPr>
              <a:t>Q</a:t>
            </a:r>
            <a:r>
              <a:rPr lang="ko-KR" altLang="en-US" dirty="0" smtClean="0">
                <a:solidFill>
                  <a:schemeClr val="tx1"/>
                </a:solidFill>
              </a:rPr>
              <a:t>임을 확인하고 수정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오류 해결 후 </a:t>
            </a:r>
            <a:r>
              <a:rPr lang="en-US" altLang="ko-KR" dirty="0" smtClean="0">
                <a:solidFill>
                  <a:schemeClr val="tx1"/>
                </a:solidFill>
              </a:rPr>
              <a:t>getNextState() </a:t>
            </a:r>
            <a:r>
              <a:rPr lang="ko-KR" altLang="en-US" dirty="0" smtClean="0">
                <a:solidFill>
                  <a:schemeClr val="tx1"/>
                </a:solidFill>
              </a:rPr>
              <a:t>함수 정상 실행 및 </a:t>
            </a:r>
            <a:r>
              <a:rPr lang="ko-KR" altLang="en-US" dirty="0" smtClean="0">
                <a:solidFill>
                  <a:srgbClr val="FF0000"/>
                </a:solidFill>
              </a:rPr>
              <a:t>실행 시간 증가</a:t>
            </a:r>
            <a:r>
              <a:rPr lang="ko-KR" altLang="en-US" dirty="0" smtClean="0">
                <a:solidFill>
                  <a:schemeClr val="tx1"/>
                </a:solidFill>
              </a:rPr>
              <a:t> 확인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428" y="5273567"/>
            <a:ext cx="10159165" cy="344736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878317" y="7221998"/>
            <a:ext cx="3373821" cy="676526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6289172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1659577" cy="221644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Implementation: 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R (the average throughput of devices)</a:t>
            </a:r>
            <a:r>
              <a:rPr lang="ko-KR" altLang="en-US" dirty="0" smtClean="0">
                <a:solidFill>
                  <a:schemeClr val="tx1"/>
                </a:solidFill>
              </a:rPr>
              <a:t>을 </a:t>
            </a:r>
            <a:r>
              <a:rPr lang="ko-KR" altLang="en-US" dirty="0" smtClean="0">
                <a:solidFill>
                  <a:srgbClr val="0000FF"/>
                </a:solidFill>
              </a:rPr>
              <a:t>배열에 저장하는 대신 직접 계산</a:t>
            </a:r>
            <a:r>
              <a:rPr lang="ko-KR" altLang="en-US" dirty="0" smtClean="0">
                <a:solidFill>
                  <a:schemeClr val="tx1"/>
                </a:solidFill>
              </a:rPr>
              <a:t>하도록 수정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171" y="3534026"/>
            <a:ext cx="6633780" cy="516755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515618" y="3502494"/>
            <a:ext cx="1087913" cy="486182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296418" y="5756470"/>
            <a:ext cx="2906203" cy="2000164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7885" y="3502494"/>
            <a:ext cx="3438305" cy="510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2671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1659577" cy="221644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Implementation: 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Next state</a:t>
            </a:r>
            <a:r>
              <a:rPr lang="ko-KR" altLang="en-US" dirty="0" smtClean="0">
                <a:solidFill>
                  <a:schemeClr val="tx1"/>
                </a:solidFill>
              </a:rPr>
              <a:t>로 이동할 때 </a:t>
            </a:r>
            <a:r>
              <a:rPr lang="en-US" altLang="ko-KR" dirty="0">
                <a:solidFill>
                  <a:schemeClr val="tx1"/>
                </a:solidFill>
              </a:rPr>
              <a:t>c</a:t>
            </a:r>
            <a:r>
              <a:rPr lang="en-US" altLang="ko-KR" dirty="0" smtClean="0">
                <a:solidFill>
                  <a:schemeClr val="tx1"/>
                </a:solidFill>
              </a:rPr>
              <a:t>ommunicate</a:t>
            </a:r>
            <a:r>
              <a:rPr lang="ko-KR" altLang="en-US" dirty="0" smtClean="0">
                <a:solidFill>
                  <a:schemeClr val="tx1"/>
                </a:solidFill>
              </a:rPr>
              <a:t>할 </a:t>
            </a:r>
            <a:r>
              <a:rPr lang="en-US" altLang="ko-KR" dirty="0" smtClean="0">
                <a:solidFill>
                  <a:schemeClr val="tx1"/>
                </a:solidFill>
              </a:rPr>
              <a:t>device</a:t>
            </a:r>
            <a:r>
              <a:rPr lang="ko-KR" altLang="en-US" dirty="0" smtClean="0">
                <a:solidFill>
                  <a:schemeClr val="tx1"/>
                </a:solidFill>
              </a:rPr>
              <a:t>를 찾는 과정을 </a:t>
            </a:r>
            <a:r>
              <a:rPr lang="en-US" altLang="ko-KR" dirty="0" err="1" smtClean="0">
                <a:solidFill>
                  <a:srgbClr val="0000FF"/>
                </a:solidFill>
              </a:rPr>
              <a:t>findDeviceToCommunicate</a:t>
            </a:r>
            <a:r>
              <a:rPr lang="en-US" altLang="ko-KR" dirty="0" smtClean="0">
                <a:solidFill>
                  <a:srgbClr val="0000FF"/>
                </a:solidFill>
              </a:rPr>
              <a:t>() </a:t>
            </a:r>
            <a:r>
              <a:rPr lang="ko-KR" altLang="en-US" dirty="0" smtClean="0">
                <a:solidFill>
                  <a:srgbClr val="0000FF"/>
                </a:solidFill>
              </a:rPr>
              <a:t>함수</a:t>
            </a:r>
            <a:r>
              <a:rPr lang="ko-KR" altLang="en-US" dirty="0" smtClean="0">
                <a:solidFill>
                  <a:schemeClr val="tx1"/>
                </a:solidFill>
              </a:rPr>
              <a:t>로 분리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853" y="3524086"/>
            <a:ext cx="11681263" cy="502782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490952" y="7961584"/>
            <a:ext cx="9983619" cy="527258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967709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6559</TotalTime>
  <Words>467</Words>
  <Application>Microsoft Office PowerPoint</Application>
  <PresentationFormat>사용자 지정</PresentationFormat>
  <Paragraphs>90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WPCN: Paper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TEST</cp:lastModifiedBy>
  <cp:revision>3905</cp:revision>
  <cp:lastPrinted>2020-09-22T02:33:58Z</cp:lastPrinted>
  <dcterms:modified xsi:type="dcterms:W3CDTF">2021-09-17T03:01:13Z</dcterms:modified>
</cp:coreProperties>
</file>