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89" r:id="rId4"/>
    <p:sldId id="299" r:id="rId5"/>
    <p:sldId id="301" r:id="rId6"/>
    <p:sldId id="302" r:id="rId7"/>
    <p:sldId id="303" r:id="rId8"/>
    <p:sldId id="267" r:id="rId9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  <a:srgbClr val="1171FF"/>
    <a:srgbClr val="FF8050"/>
    <a:srgbClr val="E5D5FF"/>
    <a:srgbClr val="D2B7FF"/>
    <a:srgbClr val="00A2FF"/>
    <a:srgbClr val="FFFF00"/>
    <a:srgbClr val="CCFF33"/>
    <a:srgbClr val="B3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84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vxr.com/cvx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21.09.10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Revision</a:t>
            </a:r>
            <a:r>
              <a:rPr lang="en-US" altLang="ko-KR" dirty="0" smtClean="0"/>
              <a:t>: </a:t>
            </a:r>
            <a:r>
              <a:rPr lang="en-US" altLang="ko-KR" dirty="0"/>
              <a:t>Deep Learning-Based Optimal Placement of a Mobile HAP for Common Throughput Maximization in Wireless Powered Communication Networks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07616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Paper </a:t>
            </a:r>
            <a:r>
              <a:rPr lang="en-US" altLang="ko-KR" dirty="0" smtClean="0">
                <a:solidFill>
                  <a:schemeClr val="tx1"/>
                </a:solidFill>
              </a:rPr>
              <a:t>Revision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Reference </a:t>
            </a:r>
            <a:r>
              <a:rPr lang="ko-KR" altLang="en-US" dirty="0" smtClean="0">
                <a:solidFill>
                  <a:schemeClr val="tx1"/>
                </a:solidFill>
              </a:rPr>
              <a:t>논문을 이용한 </a:t>
            </a:r>
            <a:r>
              <a:rPr lang="en-US" altLang="ko-KR" dirty="0" smtClean="0">
                <a:solidFill>
                  <a:schemeClr val="tx1"/>
                </a:solidFill>
              </a:rPr>
              <a:t>Related Works </a:t>
            </a:r>
            <a:r>
              <a:rPr lang="ko-KR" altLang="en-US" dirty="0" smtClean="0">
                <a:solidFill>
                  <a:schemeClr val="tx1"/>
                </a:solidFill>
              </a:rPr>
              <a:t>작성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13</a:t>
            </a:r>
            <a:r>
              <a:rPr lang="ko-KR" altLang="en-US" dirty="0" smtClean="0">
                <a:solidFill>
                  <a:schemeClr val="tx1"/>
                </a:solidFill>
              </a:rPr>
              <a:t>개 추가 논문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논문 추가에 따른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개의 추가 </a:t>
            </a:r>
            <a:r>
              <a:rPr lang="en-US" altLang="ko-KR" dirty="0" smtClean="0">
                <a:solidFill>
                  <a:schemeClr val="tx1"/>
                </a:solidFill>
              </a:rPr>
              <a:t>reference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기존 </a:t>
            </a:r>
            <a:r>
              <a:rPr lang="en-US" altLang="ko-KR" dirty="0" smtClean="0">
                <a:solidFill>
                  <a:schemeClr val="tx1"/>
                </a:solidFill>
              </a:rPr>
              <a:t>reference 7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Motivation </a:t>
            </a:r>
            <a:r>
              <a:rPr lang="ko-KR" altLang="en-US" dirty="0" smtClean="0">
                <a:solidFill>
                  <a:schemeClr val="tx1"/>
                </a:solidFill>
              </a:rPr>
              <a:t>작성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문법 수정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FF0000"/>
                </a:solidFill>
              </a:rPr>
              <a:t>총 </a:t>
            </a:r>
            <a:r>
              <a:rPr lang="en-US" altLang="ko-KR" dirty="0" smtClean="0">
                <a:solidFill>
                  <a:srgbClr val="FF0000"/>
                </a:solidFill>
              </a:rPr>
              <a:t>reference 21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245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59577" cy="700979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Reference </a:t>
            </a:r>
            <a:r>
              <a:rPr lang="ko-KR" altLang="en-US" dirty="0">
                <a:solidFill>
                  <a:schemeClr val="tx1"/>
                </a:solidFill>
              </a:rPr>
              <a:t>논문을 이용한 </a:t>
            </a:r>
            <a:r>
              <a:rPr lang="en-US" altLang="ko-KR" dirty="0">
                <a:solidFill>
                  <a:schemeClr val="tx1"/>
                </a:solidFill>
              </a:rPr>
              <a:t>Related Works </a:t>
            </a:r>
            <a:r>
              <a:rPr lang="ko-KR" altLang="en-US" dirty="0" smtClean="0">
                <a:solidFill>
                  <a:schemeClr val="tx1"/>
                </a:solidFill>
              </a:rPr>
              <a:t>작성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각 논문과 </a:t>
            </a:r>
            <a:r>
              <a:rPr lang="en-US" altLang="ko-KR" dirty="0" smtClean="0">
                <a:solidFill>
                  <a:srgbClr val="0000FF"/>
                </a:solidFill>
              </a:rPr>
              <a:t>System model</a:t>
            </a:r>
            <a:r>
              <a:rPr lang="ko-KR" altLang="en-US" dirty="0" smtClean="0">
                <a:solidFill>
                  <a:schemeClr val="tx1"/>
                </a:solidFill>
              </a:rPr>
              <a:t>을 비교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각 논문과 </a:t>
            </a:r>
            <a:r>
              <a:rPr lang="ko-KR" altLang="en-US" dirty="0" smtClean="0">
                <a:solidFill>
                  <a:srgbClr val="0000FF"/>
                </a:solidFill>
              </a:rPr>
              <a:t>최적화하려는 대상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예</a:t>
            </a:r>
            <a:r>
              <a:rPr lang="en-US" altLang="ko-KR" dirty="0" smtClean="0">
                <a:solidFill>
                  <a:schemeClr val="tx1"/>
                </a:solidFill>
              </a:rPr>
              <a:t>: sum-throughput) </a:t>
            </a:r>
            <a:r>
              <a:rPr lang="ko-KR" altLang="en-US" dirty="0" smtClean="0">
                <a:solidFill>
                  <a:schemeClr val="tx1"/>
                </a:solidFill>
              </a:rPr>
              <a:t>및 </a:t>
            </a:r>
            <a:r>
              <a:rPr lang="en-US" altLang="ko-KR" dirty="0" smtClean="0">
                <a:solidFill>
                  <a:srgbClr val="0000FF"/>
                </a:solidFill>
              </a:rPr>
              <a:t>constraint variable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예</a:t>
            </a:r>
            <a:r>
              <a:rPr lang="en-US" altLang="ko-KR" dirty="0" smtClean="0">
                <a:solidFill>
                  <a:schemeClr val="tx1"/>
                </a:solidFill>
              </a:rPr>
              <a:t>: transmit covariance matrix)</a:t>
            </a:r>
            <a:r>
              <a:rPr lang="ko-KR" altLang="en-US" dirty="0" smtClean="0">
                <a:solidFill>
                  <a:schemeClr val="tx1"/>
                </a:solidFill>
              </a:rPr>
              <a:t>을 비교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각 논문과 </a:t>
            </a:r>
            <a:r>
              <a:rPr lang="en-US" altLang="ko-KR" dirty="0" smtClean="0">
                <a:solidFill>
                  <a:srgbClr val="0000FF"/>
                </a:solidFill>
              </a:rPr>
              <a:t>method</a:t>
            </a:r>
            <a:r>
              <a:rPr lang="ko-KR" altLang="en-US" dirty="0" smtClean="0">
                <a:solidFill>
                  <a:schemeClr val="tx1"/>
                </a:solidFill>
              </a:rPr>
              <a:t>를 비교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u="sng" dirty="0" smtClean="0">
                <a:solidFill>
                  <a:schemeClr val="tx1"/>
                </a:solidFill>
              </a:rPr>
              <a:t>System model (1 HAP and many devices) </a:t>
            </a:r>
            <a:r>
              <a:rPr lang="ko-KR" altLang="en-US" u="sng" dirty="0" smtClean="0">
                <a:solidFill>
                  <a:schemeClr val="tx1"/>
                </a:solidFill>
              </a:rPr>
              <a:t>및 최적화하려는 대상 </a:t>
            </a:r>
            <a:r>
              <a:rPr lang="en-US" altLang="ko-KR" u="sng" dirty="0" smtClean="0">
                <a:solidFill>
                  <a:schemeClr val="tx1"/>
                </a:solidFill>
              </a:rPr>
              <a:t>(common throughput)</a:t>
            </a:r>
            <a:r>
              <a:rPr lang="ko-KR" altLang="en-US" dirty="0" smtClean="0">
                <a:solidFill>
                  <a:schemeClr val="tx1"/>
                </a:solidFill>
              </a:rPr>
              <a:t>이 본 논문과 일치하거나 유사한 경우에 한하여 직접 비교할 수 있다고 서술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29703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59577" cy="700979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Reference </a:t>
            </a:r>
            <a:r>
              <a:rPr lang="ko-KR" altLang="en-US" dirty="0">
                <a:solidFill>
                  <a:schemeClr val="tx1"/>
                </a:solidFill>
              </a:rPr>
              <a:t>논문을 이용한 </a:t>
            </a:r>
            <a:r>
              <a:rPr lang="en-US" altLang="ko-KR" dirty="0">
                <a:solidFill>
                  <a:schemeClr val="tx1"/>
                </a:solidFill>
              </a:rPr>
              <a:t>Related Works </a:t>
            </a:r>
            <a:r>
              <a:rPr lang="ko-KR" altLang="en-US" dirty="0" smtClean="0">
                <a:solidFill>
                  <a:schemeClr val="tx1"/>
                </a:solidFill>
              </a:rPr>
              <a:t>작성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본 논문과 직접 비교할 수 있는 </a:t>
            </a:r>
            <a:r>
              <a:rPr lang="en-US" altLang="ko-KR" dirty="0" smtClean="0">
                <a:solidFill>
                  <a:schemeClr val="tx1"/>
                </a:solidFill>
              </a:rPr>
              <a:t>method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개가 존재하는데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이 </a:t>
            </a:r>
            <a:r>
              <a:rPr lang="en-US" altLang="ko-KR" dirty="0" smtClean="0">
                <a:solidFill>
                  <a:schemeClr val="tx1"/>
                </a:solidFill>
              </a:rPr>
              <a:t>method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en-US" altLang="ko-KR" u="sng" dirty="0" smtClean="0">
                <a:solidFill>
                  <a:schemeClr val="tx1"/>
                </a:solidFill>
              </a:rPr>
              <a:t>machine learning</a:t>
            </a:r>
            <a:r>
              <a:rPr lang="ko-KR" altLang="en-US" u="sng" dirty="0" smtClean="0">
                <a:solidFill>
                  <a:schemeClr val="tx1"/>
                </a:solidFill>
              </a:rPr>
              <a:t>을 적용하지 않음</a:t>
            </a:r>
            <a:endParaRPr lang="en-US" altLang="ko-KR" u="sng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따라서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본 논문에서 </a:t>
            </a:r>
            <a:r>
              <a:rPr lang="en-US" altLang="ko-KR" dirty="0" smtClean="0">
                <a:solidFill>
                  <a:srgbClr val="0000FF"/>
                </a:solidFill>
              </a:rPr>
              <a:t>machine learning</a:t>
            </a:r>
            <a:r>
              <a:rPr lang="ko-KR" altLang="en-US" dirty="0" smtClean="0">
                <a:solidFill>
                  <a:srgbClr val="0000FF"/>
                </a:solidFill>
              </a:rPr>
              <a:t>을 적용하여 </a:t>
            </a:r>
            <a:r>
              <a:rPr lang="en-US" altLang="ko-KR" dirty="0" smtClean="0">
                <a:solidFill>
                  <a:srgbClr val="0000FF"/>
                </a:solidFill>
              </a:rPr>
              <a:t>common throughput</a:t>
            </a:r>
            <a:r>
              <a:rPr lang="ko-KR" altLang="en-US" dirty="0" smtClean="0">
                <a:solidFill>
                  <a:srgbClr val="0000FF"/>
                </a:solidFill>
              </a:rPr>
              <a:t>을 개선</a:t>
            </a:r>
            <a:r>
              <a:rPr lang="ko-KR" altLang="en-US" dirty="0" smtClean="0">
                <a:solidFill>
                  <a:schemeClr val="tx1"/>
                </a:solidFill>
              </a:rPr>
              <a:t>한다고 서술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29452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59577" cy="695492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Reference </a:t>
            </a:r>
            <a:r>
              <a:rPr lang="ko-KR" altLang="en-US" dirty="0" smtClean="0">
                <a:solidFill>
                  <a:schemeClr val="tx1"/>
                </a:solidFill>
              </a:rPr>
              <a:t>추가</a:t>
            </a:r>
            <a:r>
              <a:rPr lang="en-US" altLang="ko-KR" dirty="0" smtClean="0">
                <a:solidFill>
                  <a:schemeClr val="tx1"/>
                </a:solidFill>
              </a:rPr>
              <a:t> : CVX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M. Grant and S. Boyd. CVX: MATLAB software for disciplined convex programming, version 2.1. (2014</a:t>
            </a:r>
            <a:r>
              <a:rPr lang="en-US" altLang="ko-KR" dirty="0" smtClean="0">
                <a:sym typeface="Helvetica"/>
              </a:rPr>
              <a:t>), </a:t>
            </a:r>
            <a:r>
              <a:rPr lang="en-US" altLang="ko-KR" dirty="0" smtClean="0">
                <a:sym typeface="Helvetica"/>
                <a:hlinkClick r:id="rId2"/>
              </a:rPr>
              <a:t>http</a:t>
            </a:r>
            <a:r>
              <a:rPr lang="en-US" altLang="ko-KR" dirty="0">
                <a:sym typeface="Helvetica"/>
                <a:hlinkClick r:id="rId2"/>
              </a:rPr>
              <a:t>://</a:t>
            </a:r>
            <a:r>
              <a:rPr lang="en-US" altLang="ko-KR" dirty="0" smtClean="0">
                <a:sym typeface="Helvetica"/>
                <a:hlinkClick r:id="rId2"/>
              </a:rPr>
              <a:t>cvxr.com/cvx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많은 논문에서 </a:t>
            </a:r>
            <a:r>
              <a:rPr lang="en-US" altLang="ko-KR" dirty="0" smtClean="0">
                <a:sym typeface="Helvetica"/>
              </a:rPr>
              <a:t>CVX</a:t>
            </a:r>
            <a:r>
              <a:rPr lang="ko-KR" altLang="en-US" dirty="0" smtClean="0">
                <a:sym typeface="Helvetica"/>
              </a:rPr>
              <a:t>를 이용한 수학적인 최적화 방법을 사용하는데</a:t>
            </a:r>
            <a:r>
              <a:rPr lang="en-US" altLang="ko-KR" dirty="0" smtClean="0">
                <a:sym typeface="Helvetica"/>
              </a:rPr>
              <a:t>, </a:t>
            </a:r>
            <a:r>
              <a:rPr lang="ko-KR" altLang="en-US" dirty="0" smtClean="0">
                <a:sym typeface="Helvetica"/>
              </a:rPr>
              <a:t>이 방법에 대한 참고 자료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29732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59577" cy="695492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Motivation </a:t>
            </a:r>
            <a:r>
              <a:rPr lang="ko-KR" altLang="en-US" dirty="0" smtClean="0">
                <a:sym typeface="Helvetica"/>
              </a:rPr>
              <a:t>작성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직접 비교 가능한 </a:t>
            </a:r>
            <a:r>
              <a:rPr lang="en-US" altLang="ko-KR" dirty="0" smtClean="0">
                <a:sym typeface="Helvetica"/>
              </a:rPr>
              <a:t>Reference </a:t>
            </a:r>
            <a:r>
              <a:rPr lang="ko-KR" altLang="en-US" dirty="0" smtClean="0">
                <a:sym typeface="Helvetica"/>
              </a:rPr>
              <a:t>논문에서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머신 러닝을 적용하지 않음</a:t>
            </a:r>
            <a:r>
              <a:rPr lang="ko-KR" altLang="en-US" dirty="0" smtClean="0">
                <a:sym typeface="Helvetica"/>
              </a:rPr>
              <a:t>에 착안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수학적인 최적화 방법 대신 딥 러닝을 적용하여</a:t>
            </a:r>
            <a:r>
              <a:rPr lang="en-US" altLang="ko-KR" dirty="0" smtClean="0">
                <a:sym typeface="Helvetica"/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복잡한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WPCN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환경에서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HAP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의 배치를 최적화하여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throughput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최적화 성능을 개선</a:t>
            </a:r>
            <a:r>
              <a:rPr lang="ko-KR" altLang="en-US" dirty="0" smtClean="0">
                <a:sym typeface="Helvetica"/>
              </a:rPr>
              <a:t>한다고 작성</a:t>
            </a:r>
            <a:endParaRPr lang="en-US" altLang="ko-KR" dirty="0" smtClean="0">
              <a:sym typeface="Helvetica"/>
            </a:endParaR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문법 교정 및 어색한 문장 수정</a:t>
            </a:r>
            <a:endParaRPr lang="en-US" altLang="ko-KR" dirty="0" smtClean="0">
              <a:sym typeface="Helvetica"/>
            </a:endParaR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현재 최종 검토 진행 중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42915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0380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6436</TotalTime>
  <Words>277</Words>
  <Application>Microsoft Office PowerPoint</Application>
  <PresentationFormat>사용자 지정</PresentationFormat>
  <Paragraphs>44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Helvetica Neue</vt:lpstr>
      <vt:lpstr>Helvetica Neue Light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3825</cp:revision>
  <cp:lastPrinted>2020-09-22T02:33:58Z</cp:lastPrinted>
  <dcterms:modified xsi:type="dcterms:W3CDTF">2021-09-10T02:23:54Z</dcterms:modified>
</cp:coreProperties>
</file>