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7" r:id="rId2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5.06226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21.07.07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6550" y="1567279"/>
                <a:ext cx="12541250" cy="322417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Paper</a:t>
                </a:r>
                <a:r>
                  <a:rPr lang="en-US" altLang="ko-KR" dirty="0"/>
                  <a:t>: Robust Beamforming Design and Time Allocation for IRS-assisted Wireless Powered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Communication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Networks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IRS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Robust beamforming design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알고리즘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Time allocation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FF"/>
                        </a:solidFill>
                        <a:sym typeface="Helvetica"/>
                      </a:rPr>
                      <m:t>𝝉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HAP beamforming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𝑽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𝒍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𝑾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𝒌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, 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𝑷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주어졌을 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(P2)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는 다음과 같은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feasibility check problem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으로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변형됨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550" y="1567279"/>
                <a:ext cx="12541250" cy="3224177"/>
              </a:xfrm>
              <a:prstGeom prst="rect">
                <a:avLst/>
              </a:prstGeom>
              <a:blipFill>
                <a:blip r:embed="rId2"/>
                <a:stretch>
                  <a:fillRect l="-1701" t="-2647" r="-1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54735" y="4602457"/>
                <a:ext cx="11104880" cy="3758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𝑓𝑖𝑛𝑑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…(45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∀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…(45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𝑡𝑟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…(45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…(45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35" y="4602457"/>
                <a:ext cx="11104880" cy="3758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357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32241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(P4)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convex optimization problem</a:t>
            </a:r>
            <a:r>
              <a:rPr lang="ko-KR" altLang="en-US" dirty="0" smtClean="0">
                <a:solidFill>
                  <a:srgbClr val="FF0000"/>
                </a:solidFill>
              </a:rPr>
              <a:t>이 아니므로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e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q</a:t>
            </a:r>
            <a:r>
              <a:rPr lang="ko-KR" altLang="en-US" dirty="0" smtClean="0">
                <a:solidFill>
                  <a:srgbClr val="0000FF"/>
                </a:solidFill>
              </a:rPr>
              <a:t>를 찾는 각각의 </a:t>
            </a:r>
            <a:r>
              <a:rPr lang="en-US" altLang="ko-KR" dirty="0" smtClean="0">
                <a:solidFill>
                  <a:srgbClr val="0000FF"/>
                </a:solidFill>
              </a:rPr>
              <a:t>problem</a:t>
            </a:r>
            <a:r>
              <a:rPr lang="ko-KR" altLang="en-US" dirty="0" smtClean="0">
                <a:solidFill>
                  <a:schemeClr val="tx1"/>
                </a:solidFill>
              </a:rPr>
              <a:t>으로 분리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63550" y="5541264"/>
                <a:ext cx="6521450" cy="1826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𝑓𝑖𝑛𝑑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…(46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∀</m:t>
                          </m:r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…(46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∀</m:t>
                      </m:r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46</m:t>
                          </m:r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5541264"/>
                <a:ext cx="6521450" cy="1826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7315200" y="5151895"/>
                <a:ext cx="4896866" cy="2604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𝑓𝑖𝑛𝑑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53</m:t>
                          </m:r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18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𝑡𝑟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𝑡𝑟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𝑡𝑟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8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…(53</m:t>
                      </m:r>
                      <m:r>
                        <a:rPr lang="en-US" altLang="ko-KR" sz="180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ko-KR" sz="180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800" kern="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∀</m:t>
                      </m:r>
                      <m:r>
                        <a:rPr lang="en-US" altLang="ko-KR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53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151895"/>
                <a:ext cx="4896866" cy="2604944"/>
              </a:xfrm>
              <a:prstGeom prst="rect">
                <a:avLst/>
              </a:prstGeom>
              <a:blipFill>
                <a:blip r:embed="rId3"/>
                <a:stretch>
                  <a:fillRect b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50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4102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(P4.1)</a:t>
            </a:r>
            <a:r>
              <a:rPr lang="ko-KR" altLang="en-US" dirty="0" smtClean="0">
                <a:solidFill>
                  <a:schemeClr val="tx1"/>
                </a:solidFill>
              </a:rPr>
              <a:t>은 다음과 같이 </a:t>
            </a:r>
            <a:r>
              <a:rPr lang="en-US" altLang="ko-KR" dirty="0" smtClean="0">
                <a:solidFill>
                  <a:srgbClr val="FF0000"/>
                </a:solidFill>
              </a:rPr>
              <a:t>(P4.1.1)</a:t>
            </a:r>
            <a:r>
              <a:rPr lang="ko-KR" altLang="en-US" dirty="0" smtClean="0">
                <a:solidFill>
                  <a:srgbClr val="FF0000"/>
                </a:solidFill>
              </a:rPr>
              <a:t>로 변환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(P4.1.1)</a:t>
            </a:r>
            <a:r>
              <a:rPr lang="ko-KR" altLang="en-US" dirty="0" smtClean="0">
                <a:solidFill>
                  <a:schemeClr val="tx1"/>
                </a:solidFill>
              </a:rPr>
              <a:t>을 해결하기 위해 보통 </a:t>
            </a:r>
            <a:r>
              <a:rPr lang="en-US" altLang="ko-KR" b="1" dirty="0" smtClean="0">
                <a:solidFill>
                  <a:srgbClr val="0000FF"/>
                </a:solidFill>
              </a:rPr>
              <a:t>SDR</a:t>
            </a:r>
            <a:r>
              <a:rPr lang="ko-KR" altLang="en-US" dirty="0" smtClean="0">
                <a:solidFill>
                  <a:schemeClr val="tx1"/>
                </a:solidFill>
              </a:rPr>
              <a:t>을 이용하여 </a:t>
            </a:r>
            <a:r>
              <a:rPr lang="en-US" altLang="ko-KR" b="1" dirty="0" smtClean="0">
                <a:solidFill>
                  <a:srgbClr val="0000FF"/>
                </a:solidFill>
              </a:rPr>
              <a:t>non-convex</a:t>
            </a:r>
            <a:r>
              <a:rPr lang="ko-KR" altLang="en-US" b="1" dirty="0" smtClean="0">
                <a:solidFill>
                  <a:srgbClr val="0000FF"/>
                </a:solidFill>
              </a:rPr>
              <a:t>한 </a:t>
            </a:r>
            <a:r>
              <a:rPr lang="en-US" altLang="ko-KR" b="1" dirty="0" smtClean="0">
                <a:solidFill>
                  <a:srgbClr val="0000FF"/>
                </a:solidFill>
              </a:rPr>
              <a:t>rank-1 constraint</a:t>
            </a:r>
            <a:r>
              <a:rPr lang="ko-KR" altLang="en-US" b="1" dirty="0" smtClean="0">
                <a:solidFill>
                  <a:srgbClr val="0000FF"/>
                </a:solidFill>
              </a:rPr>
              <a:t>인 </a:t>
            </a:r>
            <a:r>
              <a:rPr lang="en-US" altLang="ko-KR" b="1" dirty="0" smtClean="0">
                <a:solidFill>
                  <a:srgbClr val="0000FF"/>
                </a:solidFill>
              </a:rPr>
              <a:t>(49d)</a:t>
            </a:r>
            <a:r>
              <a:rPr lang="ko-KR" altLang="en-US" b="1" dirty="0" smtClean="0">
                <a:solidFill>
                  <a:srgbClr val="0000FF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relax</a:t>
            </a:r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215136" y="5669280"/>
                <a:ext cx="10574528" cy="2824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𝑓𝑖𝑛𝑑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…(49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…(49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acc>
                      <m:sSup>
                        <m:s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≽0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49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49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+1…(49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36" y="5669280"/>
                <a:ext cx="10574528" cy="2824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603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6550" y="1567279"/>
                <a:ext cx="12541250" cy="280355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Paper</a:t>
                </a:r>
                <a:r>
                  <a:rPr lang="en-US" altLang="ko-KR" dirty="0"/>
                  <a:t>: Robust Beamforming Design and Time Allocation for IRS-assisted Wireless Powered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Communication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Networks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𝑸</m:t>
                        </m:r>
                      </m:e>
                    </m:acc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=</m:t>
                    </m:r>
                    <m:acc>
                      <m:accPr>
                        <m:chr m:val="̅"/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𝒒</m:t>
                        </m:r>
                      </m:e>
                    </m:acc>
                    <m:sSup>
                      <m:s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𝒒</m:t>
                            </m:r>
                          </m:e>
                        </m:acc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𝑯</m:t>
                        </m:r>
                      </m:sup>
                    </m:sSup>
                  </m:oMath>
                </a14:m>
                <a:r>
                  <a:rPr lang="ko-KR" altLang="ko-KR" dirty="0">
                    <a:sym typeface="Helvetica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𝐫𝐚𝐧𝐤</m:t>
                    </m:r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𝑸</m:t>
                            </m:r>
                          </m:e>
                        </m:acc>
                      </m:e>
                    </m:d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=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𝟏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일 때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(P4.2)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는 다음과 같이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(P4.2.1)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로 변환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550" y="1567279"/>
                <a:ext cx="12541250" cy="2803553"/>
              </a:xfrm>
              <a:prstGeom prst="rect">
                <a:avLst/>
              </a:prstGeom>
              <a:blipFill>
                <a:blip r:embed="rId2"/>
                <a:stretch>
                  <a:fillRect l="-1895" t="-3478" r="-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1025047" y="4352544"/>
                <a:ext cx="11318875" cy="418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𝑓𝑖𝑛𝑑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</m:acc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56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𝑡𝑟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𝑡𝑟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𝑡𝑟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…(56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≽0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56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56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+1…(56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47" y="4352544"/>
                <a:ext cx="11318875" cy="418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585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72841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(P4.2.1)</a:t>
            </a:r>
            <a:r>
              <a:rPr lang="ko-KR" altLang="en-US" dirty="0">
                <a:solidFill>
                  <a:schemeClr val="tx1"/>
                </a:solidFill>
              </a:rPr>
              <a:t>은</a:t>
            </a:r>
            <a:r>
              <a:rPr lang="ko-KR" altLang="en-US" dirty="0" smtClean="0">
                <a:solidFill>
                  <a:schemeClr val="tx1"/>
                </a:solidFill>
              </a:rPr>
              <a:t> 다음과 같이 </a:t>
            </a:r>
            <a:r>
              <a:rPr lang="en-US" altLang="ko-KR" dirty="0" smtClean="0">
                <a:solidFill>
                  <a:srgbClr val="FF0000"/>
                </a:solidFill>
              </a:rPr>
              <a:t>(P4.2.2)</a:t>
            </a:r>
            <a:r>
              <a:rPr lang="ko-KR" altLang="en-US" dirty="0" smtClean="0">
                <a:solidFill>
                  <a:srgbClr val="FF0000"/>
                </a:solidFill>
              </a:rPr>
              <a:t>로 변환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IRS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robust beamforming design </a:t>
            </a:r>
            <a:r>
              <a:rPr lang="ko-KR" altLang="en-US" dirty="0" smtClean="0">
                <a:solidFill>
                  <a:srgbClr val="0000FF"/>
                </a:solidFill>
              </a:rPr>
              <a:t>알고리즘</a:t>
            </a:r>
            <a:r>
              <a:rPr lang="ko-KR" altLang="en-US" dirty="0" smtClean="0">
                <a:solidFill>
                  <a:schemeClr val="tx1"/>
                </a:solidFill>
              </a:rPr>
              <a:t>은 다음과 같음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251200" y="4190261"/>
                <a:ext cx="6502400" cy="11901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func>
                        <m:func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𝐦𝐢𝐧</m:t>
                          </m:r>
                        </m:fName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𝒕𝒓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〈"/>
                          <m:endChr m:val="〉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𝑸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…(57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56</m:t>
                          </m:r>
                          <m:r>
                            <a:rPr lang="en-US" altLang="ko-KR" i="1" kern="10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56</m:t>
                          </m:r>
                          <m:r>
                            <a:rPr lang="en-US" altLang="ko-KR" i="1" kern="10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i="1" kern="100">
                          <a:solidFill>
                            <a:srgbClr val="70AD47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(56</m:t>
                      </m:r>
                      <m:r>
                        <a:rPr lang="en-US" altLang="ko-KR" i="1" kern="100">
                          <a:solidFill>
                            <a:srgbClr val="70AD47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ko-KR" i="1" kern="100">
                          <a:solidFill>
                            <a:srgbClr val="70AD47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4190261"/>
                <a:ext cx="6502400" cy="1190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49" y="5978926"/>
            <a:ext cx="9694672" cy="29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1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6550" y="1567279"/>
                <a:ext cx="12541250" cy="351678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Paper</a:t>
                </a:r>
                <a:r>
                  <a:rPr lang="en-US" altLang="ko-KR" dirty="0"/>
                  <a:t>: Robust Beamforming Design and Time Allocation for IRS-assisted Wireless Powered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Communication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Networks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Time allocation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에서는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HAP beamforming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𝑽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𝒍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𝑾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𝒌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, 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𝑷</m:t>
                    </m:r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와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IRS beamforming design e, q</a:t>
                </a:r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를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fix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하며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, (P2)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를 다음과 같이 </a:t>
                </a:r>
                <a:r>
                  <a:rPr lang="en-US" altLang="ko-KR" dirty="0" smtClean="0">
                    <a:solidFill>
                      <a:srgbClr val="FF0000"/>
                    </a:solidFill>
                    <a:sym typeface="Helvetica"/>
                  </a:rPr>
                  <a:t>(P5)</a:t>
                </a:r>
                <a:r>
                  <a:rPr lang="ko-KR" altLang="en-US" dirty="0" smtClean="0">
                    <a:solidFill>
                      <a:srgbClr val="FF0000"/>
                    </a:solidFill>
                    <a:sym typeface="Helvetica"/>
                  </a:rPr>
                  <a:t>로 변환</a:t>
                </a:r>
                <a:endParaRPr lang="en-US" altLang="ko-KR" dirty="0" smtClean="0">
                  <a:solidFill>
                    <a:srgbClr val="FF0000"/>
                  </a:solidFill>
                  <a:sym typeface="Helvetica"/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이 문제는 </a:t>
                </a:r>
                <a:r>
                  <a:rPr lang="en-US" altLang="ko-KR" b="1" dirty="0" smtClean="0">
                    <a:solidFill>
                      <a:srgbClr val="FF0000"/>
                    </a:solidFill>
                    <a:sym typeface="Helvetica"/>
                  </a:rPr>
                  <a:t>standard LP problem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이므로 </a:t>
                </a:r>
                <a:r>
                  <a:rPr lang="en-US" altLang="ko-KR" dirty="0" smtClean="0">
                    <a:solidFill>
                      <a:schemeClr val="tx1"/>
                    </a:solidFill>
                    <a:sym typeface="Helvetica"/>
                  </a:rPr>
                  <a:t>CVX toolbox</a:t>
                </a:r>
                <a:r>
                  <a:rPr lang="ko-KR" altLang="en-US" dirty="0" smtClean="0">
                    <a:solidFill>
                      <a:schemeClr val="tx1"/>
                    </a:solidFill>
                    <a:sym typeface="Helvetica"/>
                  </a:rPr>
                  <a:t>를 이용하여 해결 가</a:t>
                </a:r>
                <a:r>
                  <a:rPr lang="ko-KR" altLang="en-US" dirty="0">
                    <a:solidFill>
                      <a:schemeClr val="tx1"/>
                    </a:solidFill>
                    <a:sym typeface="Helvetica"/>
                  </a:rPr>
                  <a:t>능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550" y="1567279"/>
                <a:ext cx="12541250" cy="3516785"/>
              </a:xfrm>
              <a:prstGeom prst="rect">
                <a:avLst/>
              </a:prstGeom>
              <a:blipFill>
                <a:blip r:embed="rId2"/>
                <a:stretch>
                  <a:fillRect l="-1895" t="-2773" r="-97" b="-6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080768" y="5344985"/>
                <a:ext cx="8745728" cy="3025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𝒕𝒓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…(58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0≤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≤1…(58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…(58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5344985"/>
                <a:ext cx="8745728" cy="302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97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4010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IRS-assisted WPCN</a:t>
            </a:r>
            <a:r>
              <a:rPr lang="ko-KR" altLang="en-US" dirty="0" smtClean="0">
                <a:solidFill>
                  <a:schemeClr val="tx1"/>
                </a:solidFill>
              </a:rPr>
              <a:t>에서의 전체적인 </a:t>
            </a:r>
            <a:r>
              <a:rPr lang="en-US" altLang="ko-KR" dirty="0" smtClean="0">
                <a:solidFill>
                  <a:schemeClr val="tx1"/>
                </a:solidFill>
              </a:rPr>
              <a:t>Robust Optimization </a:t>
            </a:r>
            <a:r>
              <a:rPr lang="ko-KR" altLang="en-US" dirty="0" smtClean="0">
                <a:solidFill>
                  <a:schemeClr val="tx1"/>
                </a:solidFill>
              </a:rPr>
              <a:t>알고리즘은 다음과 같음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Algorithm 1 : </a:t>
            </a:r>
            <a:r>
              <a:rPr lang="en-US" altLang="ko-KR" b="1" dirty="0" smtClean="0">
                <a:solidFill>
                  <a:srgbClr val="0000FF"/>
                </a:solidFill>
              </a:rPr>
              <a:t>HAP beamforming design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b="1" dirty="0" smtClean="0">
                <a:solidFill>
                  <a:srgbClr val="0000FF"/>
                </a:solidFill>
              </a:rPr>
              <a:t>user power control </a:t>
            </a:r>
            <a:r>
              <a:rPr lang="ko-KR" altLang="en-US" dirty="0" smtClean="0">
                <a:solidFill>
                  <a:schemeClr val="tx1"/>
                </a:solidFill>
              </a:rPr>
              <a:t>결정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Algorithm 2 : </a:t>
            </a:r>
            <a:r>
              <a:rPr lang="en-US" altLang="ko-KR" b="1" dirty="0" smtClean="0">
                <a:solidFill>
                  <a:srgbClr val="0000FF"/>
                </a:solidFill>
              </a:rPr>
              <a:t>IRS beamforming design </a:t>
            </a:r>
            <a:r>
              <a:rPr lang="ko-KR" altLang="en-US" dirty="0" smtClean="0">
                <a:solidFill>
                  <a:schemeClr val="tx1"/>
                </a:solidFill>
              </a:rPr>
              <a:t>결정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02985" y="5577840"/>
            <a:ext cx="9051798" cy="3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56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4010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Numerical Results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09820"/>
              </p:ext>
            </p:extLst>
          </p:nvPr>
        </p:nvGraphicFramePr>
        <p:xfrm>
          <a:off x="1408176" y="4114801"/>
          <a:ext cx="10332720" cy="45077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824957438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518454570"/>
                    </a:ext>
                  </a:extLst>
                </a:gridCol>
              </a:tblGrid>
              <a:tr h="3364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510123"/>
                  </a:ext>
                </a:extLst>
              </a:tr>
              <a:tr h="719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제안된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robust beamforming 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설계</a:t>
                      </a:r>
                      <a:r>
                        <a:rPr lang="ko-KR" sz="2400" kern="100" dirty="0">
                          <a:effectLst/>
                        </a:rPr>
                        <a:t> 및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time allocation 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알고리즘</a:t>
                      </a:r>
                      <a:r>
                        <a:rPr lang="ko-KR" sz="2400" kern="100" dirty="0">
                          <a:effectLst/>
                        </a:rPr>
                        <a:t>의 </a:t>
                      </a:r>
                      <a:r>
                        <a:rPr lang="en-US" sz="2400" kern="100" dirty="0">
                          <a:effectLst/>
                        </a:rPr>
                        <a:t>convergence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HAP 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안테나의 개수</a:t>
                      </a:r>
                      <a:r>
                        <a:rPr lang="ko-KR" sz="2400" kern="100" dirty="0">
                          <a:effectLst/>
                        </a:rPr>
                        <a:t>에 따른 </a:t>
                      </a:r>
                      <a:r>
                        <a:rPr lang="en-US" sz="2400" kern="100" dirty="0">
                          <a:effectLst/>
                        </a:rPr>
                        <a:t>HAP transmit energy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849303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04" y="4217768"/>
            <a:ext cx="4072636" cy="3185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66" y="4217767"/>
            <a:ext cx="4085590" cy="32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13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4010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Numerical Results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32196"/>
              </p:ext>
            </p:extLst>
          </p:nvPr>
        </p:nvGraphicFramePr>
        <p:xfrm>
          <a:off x="1408176" y="4114801"/>
          <a:ext cx="10332720" cy="45187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824957438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518454570"/>
                    </a:ext>
                  </a:extLst>
                </a:gridCol>
              </a:tblGrid>
              <a:tr h="37673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510123"/>
                  </a:ext>
                </a:extLst>
              </a:tr>
              <a:tr h="719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Reflection element</a:t>
                      </a:r>
                      <a:r>
                        <a:rPr lang="ko-KR" sz="2400" b="1" u="sng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개수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따른 </a:t>
                      </a:r>
                      <a:r>
                        <a:rPr lang="en-US" sz="2400" kern="10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HAP transmit energy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u="sng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사용자의 수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따른 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HAP transmit energy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849303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39" y="4114801"/>
            <a:ext cx="4774345" cy="37445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4" y="4151377"/>
            <a:ext cx="4665853" cy="36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1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4010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Numerical Results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02819"/>
              </p:ext>
            </p:extLst>
          </p:nvPr>
        </p:nvGraphicFramePr>
        <p:xfrm>
          <a:off x="1408176" y="4114801"/>
          <a:ext cx="10332720" cy="44821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824957438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518454570"/>
                    </a:ext>
                  </a:extLst>
                </a:gridCol>
              </a:tblGrid>
              <a:tr h="37307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510123"/>
                  </a:ext>
                </a:extLst>
              </a:tr>
              <a:tr h="719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u="sng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사용자의</a:t>
                      </a:r>
                      <a:r>
                        <a:rPr lang="en-US" sz="2400" b="1" u="sng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SINR target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따른 </a:t>
                      </a:r>
                      <a:r>
                        <a:rPr lang="en-US" sz="2400" kern="10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HAP transmit energy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u="sng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Error matrix</a:t>
                      </a:r>
                      <a:r>
                        <a:rPr lang="ko-KR" sz="2400" b="1" u="sng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sz="2400" b="1" u="sng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spectral norm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따른 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HAP transmit energy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849303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55" y="4114801"/>
            <a:ext cx="4702429" cy="37035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12" y="4133089"/>
            <a:ext cx="4749292" cy="36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8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Robust Beamforming Design and Time Allocation for IRS-assisted Wireless Powered Communication Networks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937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arxiv.org/pdf/2105.06226.pdf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991" y="4684468"/>
            <a:ext cx="8064988" cy="36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8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8035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transmission energy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minimize</a:t>
            </a:r>
            <a:r>
              <a:rPr lang="ko-KR" altLang="en-US" dirty="0" smtClean="0">
                <a:solidFill>
                  <a:schemeClr val="tx1"/>
                </a:solidFill>
              </a:rPr>
              <a:t>하는 최적화 문제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979551" y="4824680"/>
                <a:ext cx="11045698" cy="3523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𝒅𝒍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𝒅𝒍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</m:t>
                          </m:r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28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0≤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≤1, 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d>
                        <m:dPr>
                          <m:begChr m:val="‖"/>
                          <m:endChr m:val="‖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d>
                        <m:dPr>
                          <m:begChr m:val="‖"/>
                          <m:endChr m:val="‖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,…(28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…(28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51" y="4824680"/>
                <a:ext cx="11045698" cy="352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549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2891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rgbClr val="FF0000"/>
                </a:solidFill>
              </a:rPr>
              <a:t>Robust Beamforming Design of HAP and user transmit power </a:t>
            </a:r>
            <a:r>
              <a:rPr lang="en-US" altLang="ko-KR" dirty="0" smtClean="0">
                <a:solidFill>
                  <a:srgbClr val="FF0000"/>
                </a:solidFill>
              </a:rPr>
              <a:t>allocation</a:t>
            </a:r>
            <a:r>
              <a:rPr lang="ko-KR" altLang="en-US" dirty="0" smtClean="0">
                <a:solidFill>
                  <a:schemeClr val="tx1"/>
                </a:solidFill>
              </a:rPr>
              <a:t>을 위한 문제 </a:t>
            </a:r>
            <a:r>
              <a:rPr lang="en-US" altLang="ko-KR" dirty="0" smtClean="0">
                <a:solidFill>
                  <a:srgbClr val="FF0000"/>
                </a:solidFill>
              </a:rPr>
              <a:t>(P1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non-convex</a:t>
            </a:r>
            <a:r>
              <a:rPr lang="ko-KR" altLang="en-US" dirty="0" smtClean="0">
                <a:solidFill>
                  <a:srgbClr val="FF0000"/>
                </a:solidFill>
              </a:rPr>
              <a:t>한 최적화 문제</a:t>
            </a:r>
            <a:r>
              <a:rPr lang="ko-KR" altLang="en-US" dirty="0" smtClean="0">
                <a:solidFill>
                  <a:schemeClr val="tx1"/>
                </a:solidFill>
              </a:rPr>
              <a:t>이므로 직접 해결 불가능</a:t>
            </a:r>
            <a:r>
              <a:rPr lang="en-US" altLang="ko-KR" dirty="0" smtClean="0">
                <a:solidFill>
                  <a:schemeClr val="tx1"/>
                </a:solidFill>
              </a:rPr>
              <a:t>, (28d)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(28e)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Lemma 1</a:t>
            </a:r>
            <a:r>
              <a:rPr lang="ko-KR" altLang="en-US" dirty="0" smtClean="0">
                <a:solidFill>
                  <a:schemeClr val="tx1"/>
                </a:solidFill>
              </a:rPr>
              <a:t>에 의해 변환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530444"/>
                  </p:ext>
                </p:extLst>
              </p:nvPr>
            </p:nvGraphicFramePr>
            <p:xfrm>
              <a:off x="1106200" y="5856478"/>
              <a:ext cx="11156570" cy="25196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156570">
                      <a:extLst>
                        <a:ext uri="{9D8B030D-6E8A-4147-A177-3AD203B41FA5}">
                          <a16:colId xmlns:a16="http://schemas.microsoft.com/office/drawing/2014/main" val="2512537158"/>
                        </a:ext>
                      </a:extLst>
                    </a:gridCol>
                  </a:tblGrid>
                  <a:tr h="25196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Lemma 1: </a:t>
                          </a:r>
                          <a:r>
                            <a:rPr lang="ko-KR" sz="2400" kern="100" dirty="0">
                              <a:effectLst/>
                            </a:rPr>
                            <a:t>모든 </a:t>
                          </a:r>
                          <a:r>
                            <a:rPr lang="en-US" sz="2400" u="none" kern="100" dirty="0">
                              <a:effectLst/>
                            </a:rPr>
                            <a:t>Hermitian matrix A, B</a:t>
                          </a:r>
                          <a:r>
                            <a:rPr lang="ko-KR" sz="2400" kern="100" dirty="0">
                              <a:effectLst/>
                            </a:rPr>
                            <a:t>에 대해서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sz="2400" kern="100" smtClean="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2400" kern="100">
                                  <a:solidFill>
                                    <a:srgbClr val="0000FF"/>
                                  </a:solidFill>
                                  <a:effectLst/>
                                </a:rPr>
                                <m:t>≤</m:t>
                              </m:r>
                              <m:r>
                                <a:rPr lang="en-US" sz="2400" kern="100">
                                  <a:solidFill>
                                    <a:srgbClr val="0000FF"/>
                                  </a:solidFill>
                                  <a:effectLst/>
                                </a:rPr>
                                <m:t>𝛆</m:t>
                              </m:r>
                            </m:oMath>
                          </a14:m>
                          <a:r>
                            <a:rPr lang="ko-KR" sz="2400" kern="100" dirty="0">
                              <a:effectLst/>
                            </a:rPr>
                            <a:t>이면 다음이 성립한다</a:t>
                          </a:r>
                          <a:r>
                            <a:rPr lang="en-US" sz="2400" kern="100" dirty="0">
                              <a:effectLst/>
                            </a:rPr>
                            <a:t>.</a:t>
                          </a:r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ko-KR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𝐦𝐚𝐱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ko-KR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≤</m:t>
                                        </m:r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𝛆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𝒕𝒓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𝑨𝑩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𝜺</m:t>
                                </m:r>
                                <m:sSub>
                                  <m:sSubPr>
                                    <m:ctrlPr>
                                      <a:rPr lang="ko-KR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ko-KR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𝑨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</a:rPr>
                                  <m:t>𝑤h𝑒𝑟𝑒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ko-KR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𝑨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𝑑𝑒𝑛𝑜𝑡𝑒𝑠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𝒅𝒖𝒂𝒍</m:t>
                                </m:r>
                                <m:r>
                                  <a:rPr lang="en-US" sz="2400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𝒏𝒐𝒓𝒎</m:t>
                                </m:r>
                                <m:r>
                                  <a:rPr lang="en-US" sz="2400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𝑜𝑓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𝑚𝑎𝑡𝑟𝑖𝑥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sz="2400" kern="100" dirty="0">
                            <a:solidFill>
                              <a:srgbClr val="0000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3044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530444"/>
                  </p:ext>
                </p:extLst>
              </p:nvPr>
            </p:nvGraphicFramePr>
            <p:xfrm>
              <a:off x="1106200" y="5856478"/>
              <a:ext cx="11156570" cy="25196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156570">
                      <a:extLst>
                        <a:ext uri="{9D8B030D-6E8A-4147-A177-3AD203B41FA5}">
                          <a16:colId xmlns:a16="http://schemas.microsoft.com/office/drawing/2014/main" val="2512537158"/>
                        </a:ext>
                      </a:extLst>
                    </a:gridCol>
                  </a:tblGrid>
                  <a:tr h="2519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5" t="-241" r="-109" b="-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0445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476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8218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(P1)</a:t>
            </a:r>
            <a:r>
              <a:rPr lang="ko-KR" altLang="en-US" dirty="0" smtClean="0">
                <a:solidFill>
                  <a:schemeClr val="tx1"/>
                </a:solidFill>
              </a:rPr>
              <a:t>은 다음과 같이 </a:t>
            </a:r>
            <a:r>
              <a:rPr lang="en-US" altLang="ko-KR" dirty="0" smtClean="0">
                <a:solidFill>
                  <a:srgbClr val="FF0000"/>
                </a:solidFill>
              </a:rPr>
              <a:t>(P2)</a:t>
            </a:r>
            <a:r>
              <a:rPr lang="ko-KR" altLang="en-US" dirty="0" smtClean="0">
                <a:solidFill>
                  <a:srgbClr val="FF0000"/>
                </a:solidFill>
              </a:rPr>
              <a:t>로 변환</a:t>
            </a:r>
            <a:r>
              <a:rPr lang="ko-KR" altLang="en-US" dirty="0" smtClean="0">
                <a:solidFill>
                  <a:schemeClr val="tx1"/>
                </a:solidFill>
              </a:rPr>
              <a:t>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049194" y="4188292"/>
                <a:ext cx="10906412" cy="4873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𝒕𝒓</m:t>
                              </m:r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38</m:t>
                              </m:r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0≤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≤1…</m:t>
                      </m:r>
                      <m:d>
                        <m:d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ko-KR" altLang="ko-KR" sz="2000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ko-KR" altLang="ko-KR" sz="2000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20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ko-KR" altLang="ko-KR" sz="20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ko-KR" altLang="ko-KR" sz="2000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ko-KR" sz="2000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ko-KR" sz="2000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000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𝐿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lang="en-US" altLang="ko-KR" sz="2000" i="1" kern="10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𝑡𝑟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ko-KR" altLang="ko-KR" sz="2000" i="1" kern="10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ko-KR" altLang="ko-KR" sz="2000" i="1" kern="10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ko-KR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ko-KR" sz="2000" i="1" kern="10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맑은 고딕" panose="020B0503020000020004" pitchFamily="50" charset="-127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ko-KR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𝜀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</m:s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ko-KR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𝐼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sz="2000" i="1" kern="10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𝑁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  <m:sSub>
                                                        <m:sSubPr>
                                                          <m:ctrlPr>
                                                            <a:rPr lang="ko-KR" altLang="ko-KR" sz="2000" i="1" kern="10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ko-KR" sz="2000" i="1" kern="10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맑은 고딕" panose="020B0503020000020004" pitchFamily="50" charset="-127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𝑉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ko-KR" sz="2000" i="1" kern="10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맑은 고딕" panose="020B0503020000020004" pitchFamily="50" charset="-127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𝑙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  <m:r>
                                                <a:rPr lang="en-US" altLang="ko-KR" sz="2000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ko-KR" sz="2000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000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000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𝛷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ko-KR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𝛷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ko-KR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ko-KR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𝑡𝑟</m:t>
                              </m:r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…(38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∀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=1,∀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…(38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≽0, ∀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∀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2000" b="1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ko-KR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≽0, ∀</m:t>
                      </m:r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38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=1,∀</m:t>
                      </m:r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…(38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194" y="4188292"/>
                <a:ext cx="10906412" cy="487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80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8218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(P2)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ko-KR" altLang="en-US" dirty="0" smtClean="0">
                <a:solidFill>
                  <a:schemeClr val="tx1"/>
                </a:solidFill>
              </a:rPr>
              <a:t> 다음과 같이 </a:t>
            </a:r>
            <a:r>
              <a:rPr lang="en-US" altLang="ko-KR" dirty="0" smtClean="0">
                <a:solidFill>
                  <a:srgbClr val="FF0000"/>
                </a:solidFill>
              </a:rPr>
              <a:t>(P3)</a:t>
            </a:r>
            <a:r>
              <a:rPr lang="ko-KR" altLang="en-US" dirty="0" smtClean="0">
                <a:solidFill>
                  <a:srgbClr val="FF0000"/>
                </a:solidFill>
              </a:rPr>
              <a:t>으로 변환</a:t>
            </a:r>
            <a:r>
              <a:rPr lang="ko-KR" altLang="en-US" dirty="0" smtClean="0">
                <a:solidFill>
                  <a:schemeClr val="tx1"/>
                </a:solidFill>
              </a:rPr>
              <a:t>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36550" y="4663440"/>
                <a:ext cx="12541250" cy="3936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lim>
                          </m:limLow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𝒕𝒓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𝑺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39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𝑡𝑟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39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ko-KR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𝐿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𝑡𝑟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ko-KR" altLang="ko-KR" i="1" kern="10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ko-KR" altLang="ko-KR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ko-KR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ko-KR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맑은 고딕" panose="020B0503020000020004" pitchFamily="50" charset="-127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ko-KR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𝜀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</m:s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ko-KR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𝐼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i="1" kern="100">
                                                                  <a:solidFill>
                                                                    <a:srgbClr val="0000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맑은 고딕" panose="020B0503020000020004" pitchFamily="50" charset="-127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𝑁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  <m:sSub>
                                                        <m:sSubPr>
                                                          <m:ctrlPr>
                                                            <a:rPr lang="ko-KR" altLang="ko-KR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ko-KR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맑은 고딕" panose="020B0503020000020004" pitchFamily="50" charset="-127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𝑉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ko-KR" i="1" kern="100">
                                                              <a:solidFill>
                                                                <a:srgbClr val="0000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맑은 고딕" panose="020B0503020000020004" pitchFamily="50" charset="-127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𝑙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39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𝛷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𝛷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𝑡𝑟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…(39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≽0,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39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39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≽0…(39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" y="4663440"/>
                <a:ext cx="12541250" cy="3936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29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28218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(P3)</a:t>
            </a:r>
            <a:r>
              <a:rPr lang="ko-KR" altLang="en-US" dirty="0" smtClean="0">
                <a:solidFill>
                  <a:srgbClr val="FF0000"/>
                </a:solidFill>
              </a:rPr>
              <a:t>은 여전히 </a:t>
            </a:r>
            <a:r>
              <a:rPr lang="en-US" altLang="ko-KR" dirty="0" smtClean="0">
                <a:solidFill>
                  <a:srgbClr val="FF0000"/>
                </a:solidFill>
              </a:rPr>
              <a:t>non-convex </a:t>
            </a:r>
            <a:r>
              <a:rPr lang="ko-KR" altLang="en-US" dirty="0" smtClean="0">
                <a:solidFill>
                  <a:srgbClr val="FF0000"/>
                </a:solidFill>
              </a:rPr>
              <a:t>최적화 문제</a:t>
            </a:r>
            <a:r>
              <a:rPr lang="ko-KR" altLang="en-US" dirty="0" smtClean="0">
                <a:solidFill>
                  <a:schemeClr val="tx1"/>
                </a:solidFill>
              </a:rPr>
              <a:t>로</a:t>
            </a:r>
            <a:r>
              <a:rPr lang="en-US" altLang="ko-KR" dirty="0" smtClean="0">
                <a:solidFill>
                  <a:schemeClr val="tx1"/>
                </a:solidFill>
              </a:rPr>
              <a:t>, 3</a:t>
            </a:r>
            <a:r>
              <a:rPr lang="ko-KR" altLang="en-US" dirty="0" smtClean="0">
                <a:solidFill>
                  <a:schemeClr val="tx1"/>
                </a:solidFill>
              </a:rPr>
              <a:t>개의 부분으로 나누어 해결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366417"/>
                  </p:ext>
                </p:extLst>
              </p:nvPr>
            </p:nvGraphicFramePr>
            <p:xfrm>
              <a:off x="717423" y="4173426"/>
              <a:ext cx="11569953" cy="436330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376930">
                      <a:extLst>
                        <a:ext uri="{9D8B030D-6E8A-4147-A177-3AD203B41FA5}">
                          <a16:colId xmlns:a16="http://schemas.microsoft.com/office/drawing/2014/main" val="4098059737"/>
                        </a:ext>
                      </a:extLst>
                    </a:gridCol>
                    <a:gridCol w="8193023">
                      <a:extLst>
                        <a:ext uri="{9D8B030D-6E8A-4147-A177-3AD203B41FA5}">
                          <a16:colId xmlns:a16="http://schemas.microsoft.com/office/drawing/2014/main" val="3822565290"/>
                        </a:ext>
                      </a:extLst>
                    </a:gridCol>
                  </a:tblGrid>
                  <a:tr h="16215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(P3.1)</a:t>
                          </a:r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With fixed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2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00">
                                      <a:effectLst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00" dirty="0">
                              <a:effectLst/>
                            </a:rPr>
                            <a:t> and P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𝑷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𝟑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 </m:t>
                                </m:r>
                                <m:limLow>
                                  <m:limLowPr>
                                    <m:ctrlPr>
                                      <a:rPr lang="ko-KR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𝐦𝐢𝐧</m:t>
                                    </m:r>
                                  </m:e>
                                  <m:lim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𝑺</m:t>
                                    </m:r>
                                  </m:lim>
                                </m:limLow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𝝉</m:t>
                                </m:r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𝒕𝒓</m:t>
                                </m:r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𝑺</m:t>
                                </m:r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400" kern="100" dirty="0">
                            <a:solidFill>
                              <a:srgbClr val="0000FF"/>
                            </a:solidFill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</a:rPr>
                                  <m:t>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𝑡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.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39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39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400" kern="100" smtClean="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Ξ</m:t>
                                    </m:r>
                                  </m:e>
                                  <m:sup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ko-KR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1−</m:t>
                                        </m:r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ko-KR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kern="100">
                                    <a:solidFill>
                                      <a:srgbClr val="0000FF"/>
                                    </a:solidFill>
                                    <a:effectLst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ko-KR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400" kern="10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ko-KR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kern="10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, ∀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46822856"/>
                      </a:ext>
                    </a:extLst>
                  </a:tr>
                  <a:tr h="9139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(P3.2)</a:t>
                          </a:r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With given S and P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𝑷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𝟑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𝑓𝑖𝑛𝑑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</a:rPr>
                                  <m:t>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𝑡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.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39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39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, (39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𝑓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7090032"/>
                      </a:ext>
                    </a:extLst>
                  </a:tr>
                  <a:tr h="9139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(P3.2.1)</a:t>
                          </a:r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(P3.2)</a:t>
                          </a:r>
                          <a:r>
                            <a:rPr lang="ko-KR" sz="24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의 변형</a:t>
                          </a:r>
                          <a:endParaRPr lang="ko-KR" sz="2400" b="1" u="none" kern="100" dirty="0">
                            <a:solidFill>
                              <a:srgbClr val="0000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𝑷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𝟑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𝟐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𝑓𝑖𝑛𝑑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</a:rPr>
                                  <m:t>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𝑡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.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39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39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83408459"/>
                      </a:ext>
                    </a:extLst>
                  </a:tr>
                  <a:tr h="9139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(P3.3)</a:t>
                          </a:r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With fixed S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2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00">
                                      <a:effectLst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𝑷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𝟑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.</m:t>
                                    </m:r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𝟑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𝑓𝑖𝑛𝑑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sz="2400" kern="10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rgbClr val="0000FF"/>
                                        </a:solidFill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</a:rPr>
                                  <m:t>𝑠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𝑡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.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39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, (39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𝑑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08288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366417"/>
                  </p:ext>
                </p:extLst>
              </p:nvPr>
            </p:nvGraphicFramePr>
            <p:xfrm>
              <a:off x="717423" y="4173426"/>
              <a:ext cx="11569953" cy="436330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376930">
                      <a:extLst>
                        <a:ext uri="{9D8B030D-6E8A-4147-A177-3AD203B41FA5}">
                          <a16:colId xmlns:a16="http://schemas.microsoft.com/office/drawing/2014/main" val="4098059737"/>
                        </a:ext>
                      </a:extLst>
                    </a:gridCol>
                    <a:gridCol w="8193023">
                      <a:extLst>
                        <a:ext uri="{9D8B030D-6E8A-4147-A177-3AD203B41FA5}">
                          <a16:colId xmlns:a16="http://schemas.microsoft.com/office/drawing/2014/main" val="3822565290"/>
                        </a:ext>
                      </a:extLst>
                    </a:gridCol>
                  </a:tblGrid>
                  <a:tr h="16215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" t="-376" r="-243141" b="-175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1264" t="-376" r="-149" b="-175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6822856"/>
                      </a:ext>
                    </a:extLst>
                  </a:tr>
                  <a:tr h="9139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(P3.2)</a:t>
                          </a:r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With given S and P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1264" t="-176821" r="-149" b="-2092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7090032"/>
                      </a:ext>
                    </a:extLst>
                  </a:tr>
                  <a:tr h="9139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(P3.2.1)</a:t>
                          </a:r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(P3.2)</a:t>
                          </a:r>
                          <a:r>
                            <a:rPr lang="ko-KR" sz="24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의 변형</a:t>
                          </a:r>
                          <a:endParaRPr lang="ko-KR" sz="2400" b="1" u="none" kern="100" dirty="0">
                            <a:solidFill>
                              <a:srgbClr val="0000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1264" t="-278667" r="-149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408459"/>
                      </a:ext>
                    </a:extLst>
                  </a:tr>
                  <a:tr h="9139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" t="-378667" r="-243141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1264" t="-378667" r="-149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8288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2248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6550" y="1567279"/>
            <a:ext cx="12541250" cy="32241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(P3.3)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linear programming (</a:t>
            </a:r>
            <a:r>
              <a:rPr lang="en-US" altLang="ko-KR" dirty="0" smtClean="0">
                <a:solidFill>
                  <a:srgbClr val="FF0000"/>
                </a:solidFill>
              </a:rPr>
              <a:t>LP) problem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CVX toolbox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해결 가능하므로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알고리즘은 다음과 같음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1" y="4619244"/>
            <a:ext cx="9844977" cy="43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95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639</Words>
  <Application>Microsoft Office PowerPoint</Application>
  <PresentationFormat>사용자 지정</PresentationFormat>
  <Paragraphs>148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3401</cp:revision>
  <cp:lastPrinted>2020-09-22T02:33:58Z</cp:lastPrinted>
  <dcterms:modified xsi:type="dcterms:W3CDTF">2021-07-07T07:40:45Z</dcterms:modified>
</cp:coreProperties>
</file>